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84" r:id="rId2"/>
  </p:sldMasterIdLst>
  <p:notesMasterIdLst>
    <p:notesMasterId r:id="rId19"/>
  </p:notesMasterIdLst>
  <p:handoutMasterIdLst>
    <p:handoutMasterId r:id="rId20"/>
  </p:handoutMasterIdLst>
  <p:sldIdLst>
    <p:sldId id="256" r:id="rId3"/>
    <p:sldId id="576" r:id="rId4"/>
    <p:sldId id="618" r:id="rId5"/>
    <p:sldId id="619" r:id="rId6"/>
    <p:sldId id="623" r:id="rId7"/>
    <p:sldId id="624" r:id="rId8"/>
    <p:sldId id="625" r:id="rId9"/>
    <p:sldId id="620" r:id="rId10"/>
    <p:sldId id="626" r:id="rId11"/>
    <p:sldId id="627" r:id="rId12"/>
    <p:sldId id="628" r:id="rId13"/>
    <p:sldId id="629" r:id="rId14"/>
    <p:sldId id="630" r:id="rId15"/>
    <p:sldId id="631" r:id="rId16"/>
    <p:sldId id="621" r:id="rId17"/>
    <p:sldId id="577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ma Felix" initials="EF" lastIdx="1" clrIdx="0">
    <p:extLst>
      <p:ext uri="{19B8F6BF-5375-455C-9EA6-DF929625EA0E}">
        <p15:presenceInfo xmlns:p15="http://schemas.microsoft.com/office/powerpoint/2012/main" userId="S::EFelix@longboatkey.org::508787cd-0687-4382-8ef7-cd44a3879b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511" autoAdjust="0"/>
  </p:normalViewPr>
  <p:slideViewPr>
    <p:cSldViewPr snapToGrid="0">
      <p:cViewPr varScale="1">
        <p:scale>
          <a:sx n="84" d="100"/>
          <a:sy n="84" d="100"/>
        </p:scale>
        <p:origin x="15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B2221F-B8A5-4B96-BC95-2B7EC7E604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AB482-E73C-43FA-86B9-EB1FB28E3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37EAEE-AD91-41D9-8FEE-3B37CC3E6FD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2EDE1-C512-4F35-A034-452D77690A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32E24-C652-47DC-A740-E4119AE5B1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10472E-B61F-492F-B87B-31C360B04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6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04C0AB-D2AA-41B6-8905-48DC3A0CC3D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E3C9D0-D5B9-4972-BCC1-6723FCB9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5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3C9D0-D5B9-4972-BCC1-6723FCB9FE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12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85CFB-D1E5-EB6E-BDE9-8E3AC7248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D51B58-F21B-45BE-37DF-70F6D2B81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137A7B-C4A5-35BB-D307-7AD6E7E93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63656-EC0C-BC6A-442B-77B1D341C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E965-B978-44AA-ABBF-656D5577AF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95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A17C6-8422-542C-BE00-E74A44E76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760445-279A-C564-4F71-E645831D42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30CADD-248D-367C-D68E-35FF007B8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8B1C2-CC2F-CE4A-9401-CD65B338FB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E965-B978-44AA-ABBF-656D5577AF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13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EE345-E3A0-96F3-9E27-BCBAAE595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5A395A-47F7-91CD-D0AD-A68BB2BC6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89BBDA-DB2C-AB02-6CCE-626675B9A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05269-CFCB-0A5C-4351-25112502CE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E965-B978-44AA-ABBF-656D5577AF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05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FF200-1215-3088-BB35-F9E45E5D4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4BDBA7-54E9-5A3B-68A3-D68E4B095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44D080-C00E-A909-6A3D-8B5131B6D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6E15B-BE70-185A-A6AC-A402172096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E965-B978-44AA-ABBF-656D5577AF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16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1E329-1A43-A933-B905-30FB4FFF7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433EEA-2953-1305-9643-708946BF3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7EE41-93BC-3EEA-ABCD-2BA8933F3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61951-5A5F-DFC7-BE94-09004B49A5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E965-B978-44AA-ABBF-656D5577AF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7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CD818-AEDF-D47F-9B4F-30A03B547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F24716-2A4D-D7ED-FAE0-64083202A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B5A7DF-1209-325D-A5DB-879931E6D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B24F1-C5B8-4641-63A0-91072D491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E965-B978-44AA-ABBF-656D5577AF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88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E965-B978-44AA-ABBF-656D5577AF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9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E965-B978-44AA-ABBF-656D5577AF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9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10845-3BAE-BB93-3ECA-43D691700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3ECCDC-A202-E8C8-5CAD-6D88806CC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648BB6-F12D-7CF2-3DDA-0B4E9405A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2DE57-82F2-A3D0-A63A-F72C367C9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E965-B978-44AA-ABBF-656D5577AF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6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25641-B39E-2E4C-EF1E-806A84C95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B1A04-EDC0-77AC-9B2B-994040423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F1BF5F-3092-C269-2852-EFB99FE8A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0CD54-E8D5-9C1F-717C-23EEE9103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E965-B978-44AA-ABBF-656D5577AF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48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312BB-C5E8-0181-3A26-FBF64BD11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BA5204-7D88-08AB-9B8E-BA69F8E88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8E89D3-8059-679D-5A59-3934CF11B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1077A-E626-B06B-39C0-A29669F5D0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E965-B978-44AA-ABBF-656D5577AF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8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09A98-9130-AEF3-3DF4-E1A9873CA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9E03F6-64BA-C685-4056-0864BDBB4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2325F-5233-37BF-1903-9E12B2251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7EE8A-54BE-E4DC-D261-779E4A73B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E965-B978-44AA-ABBF-656D5577AF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38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BA773-1554-4C23-8E51-D30A67997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1194C9-EBB3-C156-303C-A287684C7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69296-D1FC-A923-267D-3EE132FC42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95ECC-C9B1-27C7-FD3D-25AF32F49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E965-B978-44AA-ABBF-656D5577AF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8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E48A8-835A-089B-8FE4-9554500DF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610072-9D17-EF5B-87BD-6441BB0D1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8B45DB-B327-5572-14D3-CFB78CA41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14517-A20D-3D37-801A-DDE2368FC6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E965-B978-44AA-ABBF-656D5577AF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81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6FC1E-6205-F26D-E3C0-D5AE77F64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20E1C0-07B4-D506-8A7D-DF3682ACEF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F94F3F-04BD-4664-0426-CCD787EB0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7F2D4-B0C9-ACE2-6142-18A3BC6CA1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6E965-B978-44AA-ABBF-656D5577AF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7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FCC0-9E29-4E40-8D9B-9A9602EE0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6F953-86E4-4AF6-876A-802B34A34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C4A01-4941-487E-A6A4-68AFECFF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52D62-D72C-4943-A483-9BEB7899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282EE-25DF-4A4A-8001-9FB9EC8F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6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0546-1482-458E-B06D-586DE16F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A0618-96C7-4EA4-92E9-8C5B396FC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BD85-A69F-4163-8308-8BD894EF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D0FB-6287-4383-B401-3199BA78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32286-BC61-455B-AF6F-7ED9BEAC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0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1F303-2792-4559-AF21-1E305051F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063EC-943D-4E36-B3FF-A54F601EC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B7EF4-53F3-4423-B519-E2A6FFF5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A83CF-8F0B-48AD-9459-F4E3D5CD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BF210-D5CB-4613-9D63-BEC13592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63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FCC0-9E29-4E40-8D9B-9A9602EE0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6F953-86E4-4AF6-876A-802B34A34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C4A01-4941-487E-A6A4-68AFECFF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7A2C-E98E-441F-B8D5-8B8E70B15BCC}" type="datetime1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52D62-D72C-4943-A483-9BEB7899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282EE-25DF-4A4A-8001-9FB9EC8F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3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CB8C-46A9-49E8-BD3F-F6194772F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FFC611A-DD25-4192-A814-1FED0FCB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610" y="18257"/>
            <a:ext cx="793939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A85D20B-FA63-4107-8E02-DDEDF14C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6839-F0DD-4417-8EEC-3B374D9740B3}" type="datetime1">
              <a:rPr lang="en-US" smtClean="0"/>
              <a:t>3/16/2026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18DBCFD-170E-4868-8C05-1802802A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E114A0-9354-4568-B7B9-24874603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48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BE4F-946D-4A0A-A360-95999D746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95" y="136527"/>
            <a:ext cx="7315199" cy="715529"/>
          </a:xfrm>
        </p:spPr>
        <p:txBody>
          <a:bodyPr>
            <a:noAutofit/>
          </a:bodyPr>
          <a:lstStyle>
            <a:lvl1pPr algn="ctr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66145-E558-4729-8177-BF3562AD8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CE756-9EED-4A74-AF6A-066826DC2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94EB8-9BBB-4975-A790-301A6CAD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EAB5-D41E-4281-A687-E93564FB7A60}" type="datetime1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A1C75-D1E5-44AC-87BF-7A3A2096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10286-746F-43C6-88CB-9A72E9D1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FA0A-28B2-402C-8908-E6BC942D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15894-A15A-40A2-8DB2-21982376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CEC7F-3BB3-470E-8B99-3405EB6D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3E57-6731-4AFA-A1C5-48D97DF2B06C}" type="datetime1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CB22-0FA1-4D21-920D-F4C9A014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BCE62-17F5-484E-947B-0B4CC10A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9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FA0A-28B2-402C-8908-E6BC942D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15894-A15A-40A2-8DB2-21982376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CEC7F-3BB3-470E-8B99-3405EB6D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CB22-0FA1-4D21-920D-F4C9A014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BCE62-17F5-484E-947B-0B4CC10A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0BF4-193D-4C1E-B9EC-6FE47F53B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183" y="136525"/>
            <a:ext cx="7117871" cy="836064"/>
          </a:xfrm>
        </p:spPr>
        <p:txBody>
          <a:bodyPr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Title goes here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CB8C-46A9-49E8-BD3F-F6194772F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B12DB-FE40-4796-95BF-75BB1B95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8AC16-875D-4619-AA62-2C8BEC7A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8D357-9329-49F2-859E-87D84117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5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BE4F-946D-4A0A-A360-95999D746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795" y="136527"/>
            <a:ext cx="7315199" cy="715529"/>
          </a:xfrm>
        </p:spPr>
        <p:txBody>
          <a:bodyPr>
            <a:noAutofit/>
          </a:bodyPr>
          <a:lstStyle>
            <a:lvl1pPr algn="ctr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66145-E558-4729-8177-BF3562AD8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CE756-9EED-4A74-AF6A-066826DC2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94EB8-9BBB-4975-A790-301A6CAD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A1C75-D1E5-44AC-87BF-7A3A2096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10286-746F-43C6-88CB-9A72E9D1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0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E773-5968-4943-81C8-A32922DC2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1" y="325939"/>
            <a:ext cx="7316788" cy="653777"/>
          </a:xfr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D52AA-1225-407A-ABD7-78794050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9E715-C87E-4375-87AC-20FD60CAC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C97F3-948D-4AA5-A7DF-B526C4057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F1CAD-68F9-44F9-AB2F-8913AC52C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05C0B-CEB7-459F-8E3D-63D94A02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0953A-579A-44ED-A3BD-504E36C1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66759-3596-4C1C-A5A3-3631BAE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036BD-824B-405C-AD29-CEBC7719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DB20F-5908-4F3E-9725-B9D461D5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07829-3AFE-4CE3-A240-61F55224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5F360-F5B7-4690-9D5B-E7C64516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2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1D31F-A123-43E6-9763-59DD44B6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6F949-F878-48C0-B88E-8DE12401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DAFB4-A7AD-44D9-A7FF-4D32278D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B6B0-21E3-44DB-9624-0ADE6DB4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A90D-E5C0-427A-B847-9BC6FB55C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2E203-DD98-470C-824C-E45E72AFA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37DBD-1038-4292-BD0E-FD36C01A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2066F-F8ED-4B08-B1FE-F120908B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DA814-021F-4F0A-A5A1-EF442E76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EDC1-D019-4ADB-82B2-C92DA43C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22C61-0012-44E9-AAFB-FA6E913E5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14566-6349-4A79-9009-12D9E1034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31D5A-05E0-4ECD-A59E-C77B01BA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8FF-5CE3-48F9-92FC-43FB5F5C67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762E2-BFD8-4C1B-A25A-23DFDECC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ED20C-5D95-4044-A8A8-E3A74D35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0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EB138B-DFA8-4712-A283-9374061D1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r="93" b="80876"/>
          <a:stretch/>
        </p:blipFill>
        <p:spPr>
          <a:xfrm>
            <a:off x="11268" y="2"/>
            <a:ext cx="12169464" cy="131149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FF42E-64AF-4BB7-961A-FF22F326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17F0D-DE41-4F0B-95E3-14F9D43D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BCEB-3FB8-41BD-A422-AED61BCAE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088FF-5CE3-48F9-92FC-43FB5F5C67DF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9E158-0C89-4D7F-AE98-805C0A243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415F-903B-434F-B023-3C941B904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0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EB138B-DFA8-4712-A283-9374061D1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r="93" b="80876"/>
          <a:stretch/>
        </p:blipFill>
        <p:spPr>
          <a:xfrm>
            <a:off x="0" y="25290"/>
            <a:ext cx="12169464" cy="131149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FF42E-64AF-4BB7-961A-FF22F326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17F0D-DE41-4F0B-95E3-14F9D43D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3BCEB-3FB8-41BD-A422-AED61BCAE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67FB5-9BBF-4D78-A8B9-A97A5BA9C2B5}" type="datetime1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9E158-0C89-4D7F-AE98-805C0A243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9415F-903B-434F-B023-3C941B904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6EDF-47C9-4D38-8F23-D55C707CF7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177A8B-10B7-40B4-A73C-48525DF3A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r="93" b="80876"/>
          <a:stretch/>
        </p:blipFill>
        <p:spPr>
          <a:xfrm>
            <a:off x="0" y="25290"/>
            <a:ext cx="12169464" cy="13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2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5E9C59-D3B9-E0BF-6E8F-67AE3DE35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701"/>
            <a:ext cx="12192000" cy="561617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88A56A3-061F-4CC8-B7FC-5AB57A1AA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28" y="2128182"/>
            <a:ext cx="11348720" cy="130081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Privately-Initiated Zoning Text Amendment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Ordinance 2026-07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Public Hearing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017296EC-9EB6-4E27-A67C-DF6BF54D327F}"/>
              </a:ext>
            </a:extLst>
          </p:cNvPr>
          <p:cNvSpPr txBox="1">
            <a:spLocks/>
          </p:cNvSpPr>
          <p:nvPr/>
        </p:nvSpPr>
        <p:spPr>
          <a:xfrm>
            <a:off x="2876417" y="0"/>
            <a:ext cx="8043043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3100" b="1" dirty="0">
                <a:solidFill>
                  <a:schemeClr val="bg1"/>
                </a:solidFill>
                <a:latin typeface="Arial" panose="020B0604020202020204"/>
              </a:rPr>
              <a:t>Planning &amp; Zoning Board</a:t>
            </a:r>
          </a:p>
          <a:p>
            <a:pPr defTabSz="685800">
              <a:spcBef>
                <a:spcPts val="750"/>
              </a:spcBef>
            </a:pPr>
            <a:r>
              <a:rPr lang="en-US" sz="3100" b="1" dirty="0">
                <a:solidFill>
                  <a:schemeClr val="bg1"/>
                </a:solidFill>
                <a:latin typeface="Arial" panose="020B0604020202020204"/>
              </a:rPr>
              <a:t>March 17,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2F847-5216-4CD1-B32C-550054FF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D526EDF-47C9-4D38-8F23-D55C707CF7DF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02155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8CD13-A046-6329-662A-754630568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1E42B-0164-36BE-2941-CCE92227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10</a:t>
            </a:fld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74C8A30F-D856-ADDD-60CC-8B7AE347AEDC}"/>
              </a:ext>
            </a:extLst>
          </p:cNvPr>
          <p:cNvSpPr txBox="1">
            <a:spLocks/>
          </p:cNvSpPr>
          <p:nvPr/>
        </p:nvSpPr>
        <p:spPr>
          <a:xfrm>
            <a:off x="4672463" y="923462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6AD5D-D45F-68E6-7843-4FEE20ABB228}"/>
              </a:ext>
            </a:extLst>
          </p:cNvPr>
          <p:cNvSpPr txBox="1"/>
          <p:nvPr/>
        </p:nvSpPr>
        <p:spPr>
          <a:xfrm>
            <a:off x="192405" y="1184861"/>
            <a:ext cx="118071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2400" dirty="0"/>
              <a:t>New proposed Subsection 158.099(A)(2)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(f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)</a:t>
            </a:r>
            <a:r>
              <a:rPr lang="en-US" sz="2400" dirty="0"/>
              <a:t> contains proposed standards for privately owned groins with pedestrian walkways: </a:t>
            </a:r>
          </a:p>
          <a:p>
            <a:pPr hangingPunct="0"/>
            <a:endParaRPr lang="en-US" sz="800" i="1" u="sng" dirty="0"/>
          </a:p>
          <a:p>
            <a:r>
              <a:rPr lang="en-US" sz="2200" i="1" u="sng" dirty="0"/>
              <a:t>(f)	</a:t>
            </a:r>
            <a:r>
              <a:rPr lang="en-US" sz="2200" b="1" i="1" u="sng" dirty="0">
                <a:solidFill>
                  <a:schemeClr val="accent6">
                    <a:lumMod val="75000"/>
                  </a:schemeClr>
                </a:solidFill>
              </a:rPr>
              <a:t>Notwithstanding any provision of the Zoning Code to the contrary, on a privately owned and permitted groin structure that includes a pedestrian walkway and that extends from the public beach into the Gulf </a:t>
            </a:r>
            <a:r>
              <a:rPr lang="en-US" sz="2200" i="1" u="sng" dirty="0"/>
              <a:t>of America (formerly known as the Gulf of Mexico), </a:t>
            </a:r>
            <a:r>
              <a:rPr lang="en-US" sz="2200" b="1" i="1" u="sng" dirty="0">
                <a:solidFill>
                  <a:schemeClr val="accent6">
                    <a:lumMod val="75000"/>
                  </a:schemeClr>
                </a:solidFill>
              </a:rPr>
              <a:t>a single archway structure with an embedded sign identifying the responsible entity for the structure and groin may be allowed</a:t>
            </a:r>
            <a:r>
              <a:rPr lang="en-US" sz="2200" i="1" u="sng" dirty="0"/>
              <a:t>, when all of the following requirements are met:</a:t>
            </a:r>
            <a:endParaRPr lang="en-US" sz="2200" dirty="0"/>
          </a:p>
          <a:p>
            <a:pPr lvl="1"/>
            <a:r>
              <a:rPr lang="en-US" sz="2200" i="1" u="sng" dirty="0"/>
              <a:t>(1)	The </a:t>
            </a:r>
            <a:r>
              <a:rPr lang="en-US" sz="2200" b="1" i="1" u="sng" dirty="0">
                <a:solidFill>
                  <a:schemeClr val="accent6">
                    <a:lumMod val="75000"/>
                  </a:schemeClr>
                </a:solidFill>
              </a:rPr>
              <a:t>archway structure</a:t>
            </a:r>
            <a:r>
              <a:rPr lang="en-US" sz="2200" i="1" u="sng" dirty="0"/>
              <a:t>, inclusive of a single embedded sign, </a:t>
            </a:r>
            <a:r>
              <a:rPr lang="en-US" sz="2200" b="1" i="1" u="sng" dirty="0">
                <a:solidFill>
                  <a:schemeClr val="accent6">
                    <a:lumMod val="75000"/>
                  </a:schemeClr>
                </a:solidFill>
              </a:rPr>
              <a:t>shall not exceed a height of 14 feet </a:t>
            </a:r>
            <a:r>
              <a:rPr lang="en-US" sz="2200" i="1" u="sng" dirty="0"/>
              <a:t>above the surface of the private groin.</a:t>
            </a:r>
            <a:r>
              <a:rPr lang="en-US" sz="2200" i="1" dirty="0"/>
              <a:t>  </a:t>
            </a:r>
            <a:endParaRPr lang="en-US" sz="2200" dirty="0"/>
          </a:p>
          <a:p>
            <a:pPr lvl="1"/>
            <a:r>
              <a:rPr lang="en-US" sz="2200" i="1" u="sng" dirty="0"/>
              <a:t>(2)	The </a:t>
            </a:r>
            <a:r>
              <a:rPr lang="en-US" sz="2200" b="1" i="1" u="sng" dirty="0">
                <a:solidFill>
                  <a:schemeClr val="accent6">
                    <a:lumMod val="75000"/>
                  </a:schemeClr>
                </a:solidFill>
              </a:rPr>
              <a:t>archway structure </a:t>
            </a:r>
            <a:r>
              <a:rPr lang="en-US" sz="2200" i="1" u="sng" dirty="0"/>
              <a:t>on the private groin walkway will </a:t>
            </a:r>
            <a:r>
              <a:rPr lang="en-US" sz="2200" b="1" i="1" u="sng" dirty="0">
                <a:solidFill>
                  <a:schemeClr val="accent6">
                    <a:lumMod val="75000"/>
                  </a:schemeClr>
                </a:solidFill>
              </a:rPr>
              <a:t>create an open frame for pedestrian usage</a:t>
            </a:r>
            <a:r>
              <a:rPr lang="en-US" sz="2200" i="1" u="sng" dirty="0"/>
              <a:t>, and passage through the archway structure shall be constructed and consist of columns or posts made of wood, concrete, stainless steel, aluminum, or similar </a:t>
            </a:r>
            <a:r>
              <a:rPr lang="en-US" sz="2200" b="1" i="1" u="sng" dirty="0">
                <a:solidFill>
                  <a:schemeClr val="accent6">
                    <a:lumMod val="75000"/>
                  </a:schemeClr>
                </a:solidFill>
              </a:rPr>
              <a:t>weather-resistant material not exceeding 8 inches by 8 inches thick</a:t>
            </a:r>
            <a:r>
              <a:rPr lang="en-US" sz="2200" i="1" u="sng" dirty="0"/>
              <a:t>. The </a:t>
            </a:r>
            <a:r>
              <a:rPr lang="en-US" sz="2200" b="1" i="1" u="sng" dirty="0">
                <a:solidFill>
                  <a:schemeClr val="accent6">
                    <a:lumMod val="75000"/>
                  </a:schemeClr>
                </a:solidFill>
              </a:rPr>
              <a:t>archway structure shall not form a </a:t>
            </a:r>
            <a:r>
              <a:rPr lang="en-US" sz="2200" i="1" u="sng" dirty="0"/>
              <a:t>wall, roofed shelter, or </a:t>
            </a:r>
            <a:r>
              <a:rPr lang="en-US" sz="2200" b="1" i="1" u="sng" dirty="0">
                <a:solidFill>
                  <a:schemeClr val="accent6">
                    <a:lumMod val="75000"/>
                  </a:schemeClr>
                </a:solidFill>
              </a:rPr>
              <a:t>enclosed structure</a:t>
            </a:r>
            <a:r>
              <a:rPr lang="en-US" sz="2200" i="1" u="sng" dirty="0"/>
              <a:t>.</a:t>
            </a:r>
            <a:endParaRPr lang="en-US" sz="2200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55E68BF-54FD-3FB3-586F-5488BDAEDBA3}"/>
              </a:ext>
            </a:extLst>
          </p:cNvPr>
          <p:cNvSpPr txBox="1">
            <a:spLocks/>
          </p:cNvSpPr>
          <p:nvPr/>
        </p:nvSpPr>
        <p:spPr>
          <a:xfrm>
            <a:off x="4309110" y="368144"/>
            <a:ext cx="797814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Ord. 2026-07: Amendments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89BEE1F-E81E-BAE6-1CB4-5C07175315FD}"/>
              </a:ext>
            </a:extLst>
          </p:cNvPr>
          <p:cNvSpPr txBox="1">
            <a:spLocks/>
          </p:cNvSpPr>
          <p:nvPr/>
        </p:nvSpPr>
        <p:spPr>
          <a:xfrm>
            <a:off x="3874770" y="919760"/>
            <a:ext cx="841629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Structures Over Water- Accessory Structures</a:t>
            </a:r>
          </a:p>
        </p:txBody>
      </p:sp>
    </p:spTree>
    <p:extLst>
      <p:ext uri="{BB962C8B-B14F-4D97-AF65-F5344CB8AC3E}">
        <p14:creationId xmlns:p14="http://schemas.microsoft.com/office/powerpoint/2010/main" val="384435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76883-5B4D-033C-93E0-926394292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91588-4EBB-BD32-0F6E-0C5D5EE4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11</a:t>
            </a:fld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25BCA061-EEF5-7D49-5479-78FB66042BF4}"/>
              </a:ext>
            </a:extLst>
          </p:cNvPr>
          <p:cNvSpPr txBox="1">
            <a:spLocks/>
          </p:cNvSpPr>
          <p:nvPr/>
        </p:nvSpPr>
        <p:spPr>
          <a:xfrm>
            <a:off x="4672463" y="923462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049684-D821-1B80-F2FC-F9610B9BF4DE}"/>
              </a:ext>
            </a:extLst>
          </p:cNvPr>
          <p:cNvSpPr txBox="1"/>
          <p:nvPr/>
        </p:nvSpPr>
        <p:spPr>
          <a:xfrm>
            <a:off x="192405" y="1184861"/>
            <a:ext cx="118071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2400" dirty="0"/>
              <a:t>New proposed Subsection 158.099(A)(2)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(f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)</a:t>
            </a:r>
            <a:r>
              <a:rPr lang="en-US" sz="2400" dirty="0"/>
              <a:t> contains proposed standards for privately owned groins with pedestrian walkways: </a:t>
            </a:r>
          </a:p>
          <a:p>
            <a:pPr hangingPunct="0"/>
            <a:endParaRPr lang="en-US" sz="800" i="1" u="sng" dirty="0"/>
          </a:p>
          <a:p>
            <a:r>
              <a:rPr lang="en-US" i="1" dirty="0"/>
              <a:t> </a:t>
            </a:r>
            <a:endParaRPr lang="en-US" dirty="0"/>
          </a:p>
          <a:p>
            <a:pPr lvl="1"/>
            <a:r>
              <a:rPr lang="en-US" sz="2400" i="1" u="sng" dirty="0"/>
              <a:t>(3)	The </a:t>
            </a:r>
            <a:r>
              <a:rPr lang="en-US" sz="2400" b="1" i="1" u="sng" dirty="0">
                <a:solidFill>
                  <a:schemeClr val="accent6">
                    <a:lumMod val="75000"/>
                  </a:schemeClr>
                </a:solidFill>
              </a:rPr>
              <a:t>archway structure</a:t>
            </a:r>
            <a:r>
              <a:rPr lang="en-US" sz="2400" i="1" u="sng" dirty="0"/>
              <a:t>, including the embedded sign, </a:t>
            </a:r>
            <a:r>
              <a:rPr lang="en-US" sz="2400" b="1" i="1" u="sng" dirty="0">
                <a:solidFill>
                  <a:schemeClr val="accent6">
                    <a:lumMod val="75000"/>
                  </a:schemeClr>
                </a:solidFill>
              </a:rPr>
              <a:t>shall be designed and installed to withstand winds up to 150 miles per hour</a:t>
            </a:r>
            <a:r>
              <a:rPr lang="en-US" sz="2400" i="1" u="sng" dirty="0"/>
              <a:t>.</a:t>
            </a:r>
            <a:endParaRPr lang="en-US" sz="2400" dirty="0"/>
          </a:p>
          <a:p>
            <a:pPr lvl="1"/>
            <a:r>
              <a:rPr lang="en-US" sz="2400" i="1" u="sng" dirty="0"/>
              <a:t>(4)	The </a:t>
            </a:r>
            <a:r>
              <a:rPr lang="en-US" sz="2400" b="1" i="1" u="sng" dirty="0">
                <a:solidFill>
                  <a:schemeClr val="accent6">
                    <a:lumMod val="75000"/>
                  </a:schemeClr>
                </a:solidFill>
              </a:rPr>
              <a:t>archway and embedded sign shall not be illuminated</a:t>
            </a:r>
            <a:r>
              <a:rPr lang="en-US" sz="2400" i="1" u="sng" dirty="0"/>
              <a:t>.</a:t>
            </a:r>
            <a:endParaRPr lang="en-US" sz="2400" dirty="0"/>
          </a:p>
          <a:p>
            <a:pPr lvl="1"/>
            <a:r>
              <a:rPr lang="en-US" sz="2400" i="1" u="sng" dirty="0"/>
              <a:t>(5)	</a:t>
            </a:r>
            <a:r>
              <a:rPr lang="en-US" sz="2400" b="1" i="1" u="sng" dirty="0">
                <a:solidFill>
                  <a:schemeClr val="accent6">
                    <a:lumMod val="75000"/>
                  </a:schemeClr>
                </a:solidFill>
              </a:rPr>
              <a:t>All other applicable state and federal requirements and permits </a:t>
            </a:r>
            <a:r>
              <a:rPr lang="en-US" sz="2400" i="1" u="sng" dirty="0"/>
              <a:t>for the private groin, archway, and sign </a:t>
            </a:r>
            <a:r>
              <a:rPr lang="en-US" sz="2400" b="1" i="1" u="sng" dirty="0">
                <a:solidFill>
                  <a:schemeClr val="accent6">
                    <a:lumMod val="75000"/>
                  </a:schemeClr>
                </a:solidFill>
              </a:rPr>
              <a:t>are obtained and approved</a:t>
            </a:r>
            <a:r>
              <a:rPr lang="en-US" sz="2400" i="1" u="sng" dirty="0"/>
              <a:t>.</a:t>
            </a:r>
            <a:endParaRPr lang="en-US" sz="2400" dirty="0"/>
          </a:p>
          <a:p>
            <a:pPr lvl="1"/>
            <a:r>
              <a:rPr lang="en-US" sz="2400" i="1" u="sng" dirty="0"/>
              <a:t>(6)	The </a:t>
            </a:r>
            <a:r>
              <a:rPr lang="en-US" sz="2400" b="1" i="1" u="sng" dirty="0">
                <a:solidFill>
                  <a:schemeClr val="accent6">
                    <a:lumMod val="75000"/>
                  </a:schemeClr>
                </a:solidFill>
              </a:rPr>
              <a:t>archway and embedded sign shall be maintained in good repair at the owner’s sole expense</a:t>
            </a:r>
            <a:r>
              <a:rPr lang="en-US" sz="2400" i="1" u="sng" dirty="0"/>
              <a:t>.</a:t>
            </a:r>
            <a:endParaRPr lang="en-US" sz="2400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B1A982D-2B42-1C3F-805C-B97F25DBA860}"/>
              </a:ext>
            </a:extLst>
          </p:cNvPr>
          <p:cNvSpPr txBox="1">
            <a:spLocks/>
          </p:cNvSpPr>
          <p:nvPr/>
        </p:nvSpPr>
        <p:spPr>
          <a:xfrm>
            <a:off x="4309110" y="368144"/>
            <a:ext cx="797814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Ord. 2026-07: Amendments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412A397-42EA-5537-A6B5-526D41787053}"/>
              </a:ext>
            </a:extLst>
          </p:cNvPr>
          <p:cNvSpPr txBox="1">
            <a:spLocks/>
          </p:cNvSpPr>
          <p:nvPr/>
        </p:nvSpPr>
        <p:spPr>
          <a:xfrm>
            <a:off x="3874770" y="919760"/>
            <a:ext cx="841629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Structures Over Water- Accessory Structures</a:t>
            </a:r>
          </a:p>
        </p:txBody>
      </p:sp>
    </p:spTree>
    <p:extLst>
      <p:ext uri="{BB962C8B-B14F-4D97-AF65-F5344CB8AC3E}">
        <p14:creationId xmlns:p14="http://schemas.microsoft.com/office/powerpoint/2010/main" val="125765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A694F-AC73-FFF8-6081-B2444C7BB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D26D5-BDA0-B052-F2DD-AB2A428E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12</a:t>
            </a:fld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5946A732-AB25-058F-6CB7-8D1E982765E5}"/>
              </a:ext>
            </a:extLst>
          </p:cNvPr>
          <p:cNvSpPr txBox="1">
            <a:spLocks/>
          </p:cNvSpPr>
          <p:nvPr/>
        </p:nvSpPr>
        <p:spPr>
          <a:xfrm>
            <a:off x="4672463" y="923462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5353D-F1EB-68C8-7388-E92250B4D840}"/>
              </a:ext>
            </a:extLst>
          </p:cNvPr>
          <p:cNvSpPr txBox="1"/>
          <p:nvPr/>
        </p:nvSpPr>
        <p:spPr>
          <a:xfrm>
            <a:off x="192405" y="1184861"/>
            <a:ext cx="118071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2400" dirty="0"/>
              <a:t>P&amp;Z Board’s recommendation is required to be based on competent &amp; substantial evidence in relation to the following findings: </a:t>
            </a:r>
          </a:p>
          <a:p>
            <a:endParaRPr lang="en-US" dirty="0"/>
          </a:p>
          <a:p>
            <a:pPr marL="457200" lvl="0" indent="-457200">
              <a:buFont typeface="+mj-lt"/>
              <a:buAutoNum type="arabicParenR"/>
            </a:pPr>
            <a:r>
              <a:rPr lang="en-US" sz="2300" b="1" i="1" dirty="0"/>
              <a:t>The need and justification for the change</a:t>
            </a:r>
            <a:r>
              <a:rPr lang="en-US" sz="2300" b="1" dirty="0"/>
              <a:t>;</a:t>
            </a:r>
          </a:p>
          <a:p>
            <a:r>
              <a:rPr lang="en-US" sz="2300" dirty="0"/>
              <a:t>Response: The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applicant is seeking </a:t>
            </a:r>
            <a:r>
              <a:rPr lang="en-US" sz="2300" dirty="0"/>
              <a:t>the Zoning Text Amendment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primarily</a:t>
            </a:r>
            <a:r>
              <a:rPr lang="en-US" sz="2300" dirty="0"/>
              <a:t> from the perspective of adding a focal point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to enhance an adjacent tourism property</a:t>
            </a:r>
            <a:r>
              <a:rPr lang="en-US" sz="2300" dirty="0"/>
              <a:t>.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Staff are supportive </a:t>
            </a:r>
            <a:r>
              <a:rPr lang="en-US" sz="2300" dirty="0"/>
              <a:t>of allowing limited signage on a structure over water for purposes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of assisting the public and first responders with an identifying marker and location to aid in public safety responses to the structure</a:t>
            </a:r>
            <a:r>
              <a:rPr lang="en-US" sz="2300" dirty="0"/>
              <a:t>. Staff believe this could serve as a legitimate public purpose.  </a:t>
            </a:r>
          </a:p>
          <a:p>
            <a:endParaRPr lang="en-US" sz="800" dirty="0"/>
          </a:p>
          <a:p>
            <a:pPr marL="457200" lvl="0" indent="-457200">
              <a:buFont typeface="+mj-lt"/>
              <a:buAutoNum type="arabicParenR" startAt="2"/>
            </a:pPr>
            <a:r>
              <a:rPr lang="en-US" sz="2300" b="1" i="1" dirty="0"/>
              <a:t>Applicability of the change Town-wide;</a:t>
            </a:r>
            <a:endParaRPr lang="en-US" sz="2300" b="1" dirty="0"/>
          </a:p>
          <a:p>
            <a:r>
              <a:rPr lang="en-US" sz="2300" dirty="0"/>
              <a:t>Response: This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change would apply Town-wide </a:t>
            </a:r>
            <a:r>
              <a:rPr lang="en-US" sz="2300" dirty="0"/>
              <a:t>along Gulf fronting properties. It would be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currently limited to a single property that meets the criteria</a:t>
            </a:r>
            <a:r>
              <a:rPr lang="en-US" sz="2300" dirty="0"/>
              <a:t>, however, it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would apply to any future privately owned groins with pedestrian walkways</a:t>
            </a:r>
            <a:r>
              <a:rPr lang="en-US" sz="2300" dirty="0"/>
              <a:t>.  </a:t>
            </a:r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09FFEEC-552F-3907-8C5A-08A3FD6EC818}"/>
              </a:ext>
            </a:extLst>
          </p:cNvPr>
          <p:cNvSpPr txBox="1">
            <a:spLocks/>
          </p:cNvSpPr>
          <p:nvPr/>
        </p:nvSpPr>
        <p:spPr>
          <a:xfrm>
            <a:off x="4309110" y="368144"/>
            <a:ext cx="797814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ZTA Evaluation Criteria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74EB51A-52E1-A311-AB30-DD39B58B9848}"/>
              </a:ext>
            </a:extLst>
          </p:cNvPr>
          <p:cNvSpPr txBox="1">
            <a:spLocks/>
          </p:cNvSpPr>
          <p:nvPr/>
        </p:nvSpPr>
        <p:spPr>
          <a:xfrm>
            <a:off x="3874770" y="919760"/>
            <a:ext cx="841629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Sec. 158.21(B)</a:t>
            </a:r>
          </a:p>
        </p:txBody>
      </p:sp>
    </p:spTree>
    <p:extLst>
      <p:ext uri="{BB962C8B-B14F-4D97-AF65-F5344CB8AC3E}">
        <p14:creationId xmlns:p14="http://schemas.microsoft.com/office/powerpoint/2010/main" val="2139987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40FCF-238C-866F-CA08-92B8BE4DE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DD05D-E214-1DC0-A1E4-A56D323E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13</a:t>
            </a:fld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935D1789-E177-0227-010A-4A440294FF90}"/>
              </a:ext>
            </a:extLst>
          </p:cNvPr>
          <p:cNvSpPr txBox="1">
            <a:spLocks/>
          </p:cNvSpPr>
          <p:nvPr/>
        </p:nvSpPr>
        <p:spPr>
          <a:xfrm>
            <a:off x="4672463" y="923462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ECA6D-4E08-6B63-E5B9-8775C4553140}"/>
              </a:ext>
            </a:extLst>
          </p:cNvPr>
          <p:cNvSpPr txBox="1"/>
          <p:nvPr/>
        </p:nvSpPr>
        <p:spPr>
          <a:xfrm>
            <a:off x="80010" y="1184861"/>
            <a:ext cx="1211198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2400" dirty="0"/>
              <a:t>P&amp;Z Board’s recommendation is required to be based on competent &amp; substantial evidence in relation to the following findings: </a:t>
            </a:r>
          </a:p>
          <a:p>
            <a:endParaRPr lang="en-US" dirty="0"/>
          </a:p>
          <a:p>
            <a:pPr marL="342900" lvl="0" indent="-342900">
              <a:buFont typeface="+mj-lt"/>
              <a:buAutoNum type="arabicParenR" startAt="3"/>
            </a:pPr>
            <a:r>
              <a:rPr lang="en-US" sz="2300" b="1" i="1" dirty="0"/>
              <a:t>Consistency with the adopted goals, objectives, and policies contained the Town's Comprehensive Plan</a:t>
            </a:r>
            <a:endParaRPr lang="en-US" sz="2300" b="1" dirty="0"/>
          </a:p>
          <a:p>
            <a:r>
              <a:rPr lang="en-US" sz="2300" dirty="0"/>
              <a:t>Response: This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amendment can be found consistent an overarching intent to “</a:t>
            </a:r>
            <a:r>
              <a:rPr lang="en-US" sz="2300" b="1" i="1" dirty="0">
                <a:solidFill>
                  <a:schemeClr val="accent6">
                    <a:lumMod val="75000"/>
                  </a:schemeClr>
                </a:solidFill>
              </a:rPr>
              <a:t>maintaining an environment that is conducive to the health, safety, welfare and property values of the community</a:t>
            </a:r>
            <a:r>
              <a:rPr lang="en-US" sz="2300" dirty="0"/>
              <a:t>” (per Future Land Use {FLU} Goal 1) along with the following Comprehensive Plan policies:</a:t>
            </a:r>
          </a:p>
          <a:p>
            <a:endParaRPr lang="en-US" sz="800" dirty="0"/>
          </a:p>
          <a:p>
            <a:r>
              <a:rPr lang="en-US" sz="2300" b="1" i="1" dirty="0"/>
              <a:t>FLU Policy 1.1.11</a:t>
            </a:r>
            <a:r>
              <a:rPr lang="en-US" sz="2300" i="1" dirty="0"/>
              <a:t>: The Town will </a:t>
            </a:r>
            <a:r>
              <a:rPr lang="en-US" sz="2300" b="1" i="1" dirty="0">
                <a:solidFill>
                  <a:schemeClr val="accent6">
                    <a:lumMod val="75000"/>
                  </a:schemeClr>
                </a:solidFill>
              </a:rPr>
              <a:t>encourage design principles that accommodate </a:t>
            </a:r>
            <a:r>
              <a:rPr lang="en-US" sz="2300" i="1" dirty="0"/>
              <a:t>healthy lifestyles, </a:t>
            </a:r>
            <a:r>
              <a:rPr lang="en-US" sz="2300" b="1" i="1" dirty="0">
                <a:solidFill>
                  <a:schemeClr val="accent6">
                    <a:lumMod val="75000"/>
                  </a:schemeClr>
                </a:solidFill>
              </a:rPr>
              <a:t>safety</a:t>
            </a:r>
            <a:r>
              <a:rPr lang="en-US" sz="2300" i="1" dirty="0"/>
              <a:t>, and aging in place.</a:t>
            </a:r>
          </a:p>
          <a:p>
            <a:endParaRPr lang="en-US" sz="800" dirty="0"/>
          </a:p>
          <a:p>
            <a:r>
              <a:rPr lang="en-US" sz="2300" i="1" dirty="0"/>
              <a:t>Conservation and Coastal Management </a:t>
            </a:r>
            <a:r>
              <a:rPr lang="en-US" sz="2300" b="1" i="1" dirty="0"/>
              <a:t>(CCM) Element Goal 2</a:t>
            </a:r>
            <a:r>
              <a:rPr lang="en-US" sz="2300" i="1" dirty="0"/>
              <a:t>: </a:t>
            </a:r>
            <a:r>
              <a:rPr lang="en-US" sz="2300" b="1" i="1" dirty="0">
                <a:solidFill>
                  <a:schemeClr val="accent6">
                    <a:lumMod val="75000"/>
                  </a:schemeClr>
                </a:solidFill>
              </a:rPr>
              <a:t>Provide infrastructure to ensure public health, safety, and welfare within the</a:t>
            </a:r>
            <a:r>
              <a:rPr lang="en-US" sz="2300" i="1" dirty="0"/>
              <a:t> Coastal High Hazard Area </a:t>
            </a:r>
            <a:r>
              <a:rPr lang="en-US" sz="2300" b="1" i="1" dirty="0">
                <a:solidFill>
                  <a:schemeClr val="accent6">
                    <a:lumMod val="75000"/>
                  </a:schemeClr>
                </a:solidFill>
              </a:rPr>
              <a:t>(CHHA)</a:t>
            </a:r>
            <a:r>
              <a:rPr lang="en-US" sz="2300" i="1" dirty="0"/>
              <a:t>.</a:t>
            </a:r>
          </a:p>
          <a:p>
            <a:endParaRPr lang="en-US" sz="800" dirty="0"/>
          </a:p>
          <a:p>
            <a:r>
              <a:rPr lang="en-US" sz="2300" b="1" i="1" dirty="0"/>
              <a:t>CCM Policy 3.1.1</a:t>
            </a:r>
            <a:r>
              <a:rPr lang="en-US" sz="2300" i="1" dirty="0"/>
              <a:t>: </a:t>
            </a:r>
            <a:r>
              <a:rPr lang="en-US" sz="2300" b="1" i="1" dirty="0">
                <a:solidFill>
                  <a:schemeClr val="accent6">
                    <a:lumMod val="75000"/>
                  </a:schemeClr>
                </a:solidFill>
              </a:rPr>
              <a:t>Apply and enforce standards for the safety of structures</a:t>
            </a:r>
            <a:r>
              <a:rPr lang="en-US" sz="2300" i="1" dirty="0"/>
              <a:t>.</a:t>
            </a:r>
            <a:endParaRPr lang="en-US" sz="2300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4627EEC-53B1-B6EA-7551-691496A92D97}"/>
              </a:ext>
            </a:extLst>
          </p:cNvPr>
          <p:cNvSpPr txBox="1">
            <a:spLocks/>
          </p:cNvSpPr>
          <p:nvPr/>
        </p:nvSpPr>
        <p:spPr>
          <a:xfrm>
            <a:off x="4309110" y="368144"/>
            <a:ext cx="797814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ZTA Evaluation Criteria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18F6EFC-51B2-C557-ED16-8FE83712F764}"/>
              </a:ext>
            </a:extLst>
          </p:cNvPr>
          <p:cNvSpPr txBox="1">
            <a:spLocks/>
          </p:cNvSpPr>
          <p:nvPr/>
        </p:nvSpPr>
        <p:spPr>
          <a:xfrm>
            <a:off x="3874770" y="919760"/>
            <a:ext cx="841629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Sec. 158.21(B)</a:t>
            </a:r>
          </a:p>
        </p:txBody>
      </p:sp>
    </p:spTree>
    <p:extLst>
      <p:ext uri="{BB962C8B-B14F-4D97-AF65-F5344CB8AC3E}">
        <p14:creationId xmlns:p14="http://schemas.microsoft.com/office/powerpoint/2010/main" val="331822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18B1F-DBC1-7FF9-EDFE-C67772F0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D211D-A272-03CF-606B-95922BFA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14</a:t>
            </a:fld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9E120CC9-C76F-E72F-54D6-E2BE3D5FCBD1}"/>
              </a:ext>
            </a:extLst>
          </p:cNvPr>
          <p:cNvSpPr txBox="1">
            <a:spLocks/>
          </p:cNvSpPr>
          <p:nvPr/>
        </p:nvSpPr>
        <p:spPr>
          <a:xfrm>
            <a:off x="4672463" y="923462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BEBDF-48AA-9E80-F7AE-6DA6C42F3AFE}"/>
              </a:ext>
            </a:extLst>
          </p:cNvPr>
          <p:cNvSpPr txBox="1"/>
          <p:nvPr/>
        </p:nvSpPr>
        <p:spPr>
          <a:xfrm>
            <a:off x="192405" y="1184861"/>
            <a:ext cx="118071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2400" dirty="0"/>
              <a:t>P&amp;Z Board’s recommendation is required to be based on competent &amp; substantial evidence in relation to the following findings: </a:t>
            </a:r>
          </a:p>
          <a:p>
            <a:endParaRPr lang="en-US" dirty="0"/>
          </a:p>
          <a:p>
            <a:pPr marL="342900" lvl="0" indent="-342900">
              <a:buFont typeface="+mj-lt"/>
              <a:buAutoNum type="arabicParenR" startAt="4"/>
            </a:pPr>
            <a:r>
              <a:rPr lang="en-US" sz="2400" b="1" i="1" dirty="0"/>
              <a:t>The proposed change will further the purposes of the Zoning Code and other Town codes, regulations, and actions designed to implement the Comprehensive Plan.</a:t>
            </a:r>
            <a:endParaRPr lang="en-US" sz="2400" b="1" dirty="0"/>
          </a:p>
          <a:p>
            <a:r>
              <a:rPr lang="en-US" sz="2400" dirty="0"/>
              <a:t>Response: As noted above,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staff are supportive </a:t>
            </a:r>
            <a:r>
              <a:rPr lang="en-US" sz="2400" dirty="0"/>
              <a:t>of allowing limited signage on a structure over water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for purposes of assisting the public and first responders with an identifying marker and location to aid in public safety responses to the structure</a:t>
            </a:r>
            <a:r>
              <a:rPr lang="en-US" sz="2400" dirty="0"/>
              <a:t>. Staff believe this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could serve as a legitimate public purpose </a:t>
            </a:r>
            <a:r>
              <a:rPr lang="en-US" sz="2400" dirty="0"/>
              <a:t>and further the purposes of the Zoning Code and actions designed to implement the Comprehensive Plan.  </a:t>
            </a:r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BC97416-3CD0-BF9C-F52D-7F255871081C}"/>
              </a:ext>
            </a:extLst>
          </p:cNvPr>
          <p:cNvSpPr txBox="1">
            <a:spLocks/>
          </p:cNvSpPr>
          <p:nvPr/>
        </p:nvSpPr>
        <p:spPr>
          <a:xfrm>
            <a:off x="4309110" y="368144"/>
            <a:ext cx="797814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ZTA Evaluation Criteria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BEBD8AF-6BB2-2CE0-0B6A-0C4AB6721064}"/>
              </a:ext>
            </a:extLst>
          </p:cNvPr>
          <p:cNvSpPr txBox="1">
            <a:spLocks/>
          </p:cNvSpPr>
          <p:nvPr/>
        </p:nvSpPr>
        <p:spPr>
          <a:xfrm>
            <a:off x="3874770" y="919760"/>
            <a:ext cx="841629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Sec. 158.21(B)</a:t>
            </a:r>
          </a:p>
        </p:txBody>
      </p:sp>
    </p:spTree>
    <p:extLst>
      <p:ext uri="{BB962C8B-B14F-4D97-AF65-F5344CB8AC3E}">
        <p14:creationId xmlns:p14="http://schemas.microsoft.com/office/powerpoint/2010/main" val="1076257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50A86-2C1F-5931-A74A-2C0F15571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376E2-4C8E-9CDE-72F9-AAE96042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15</a:t>
            </a:fld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669E93DD-9378-8FA8-4F09-51BED57AC26E}"/>
              </a:ext>
            </a:extLst>
          </p:cNvPr>
          <p:cNvSpPr txBox="1">
            <a:spLocks/>
          </p:cNvSpPr>
          <p:nvPr/>
        </p:nvSpPr>
        <p:spPr>
          <a:xfrm>
            <a:off x="4672463" y="923462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52B9F-B48B-BEE2-D7F6-29AB142780CA}"/>
              </a:ext>
            </a:extLst>
          </p:cNvPr>
          <p:cNvSpPr txBox="1"/>
          <p:nvPr/>
        </p:nvSpPr>
        <p:spPr>
          <a:xfrm>
            <a:off x="192405" y="1184861"/>
            <a:ext cx="1169479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Ordinance 2026-07 </a:t>
            </a:r>
            <a:r>
              <a:rPr lang="en-US" sz="2300" dirty="0"/>
              <a:t>contains a provision that the Ordinance’s adoption and effective date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is contingent upon </a:t>
            </a:r>
            <a:r>
              <a:rPr lang="en-US" sz="2300" dirty="0"/>
              <a:t>the Town Commission’s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adoption of Ordinance 2026-08 </a:t>
            </a:r>
            <a:r>
              <a:rPr lang="en-US" sz="2300" dirty="0"/>
              <a:t>(the companion Sign Code amendment).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This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Ordinance shall only take effect upon </a:t>
            </a:r>
            <a:r>
              <a:rPr lang="en-US" sz="2300" dirty="0"/>
              <a:t>the Town Commission’s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adoption of </a:t>
            </a:r>
            <a:r>
              <a:rPr lang="en-US" sz="2300" dirty="0"/>
              <a:t>both this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Ordinance 2026-07 and Ordinance 2026-08</a:t>
            </a:r>
            <a:r>
              <a:rPr lang="en-US" sz="2300" dirty="0"/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The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Board may want to hold the public hearings for both ordinances prior to taking action</a:t>
            </a:r>
            <a:r>
              <a:rPr lang="en-US" sz="2300" dirty="0"/>
              <a:t>. To do so, the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Board could hold the public hearing for Ordinance 2026-07, including any public testimony and then Close the Public Hearing</a:t>
            </a:r>
            <a:r>
              <a:rPr lang="en-US" sz="2300" dirty="0"/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Before concluding deliberations on Ordinance 2026-07</a:t>
            </a:r>
            <a:r>
              <a:rPr lang="en-US" sz="2300" dirty="0"/>
              <a:t>, the Board could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open the public hearing for Ordinance 2026-08 and take all testimony and similarly close the public hearing for Ordinance 2026-08</a:t>
            </a:r>
            <a:r>
              <a:rPr lang="en-US" sz="2300" dirty="0"/>
              <a:t> and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then</a:t>
            </a:r>
            <a:r>
              <a:rPr lang="en-US" sz="2300" dirty="0"/>
              <a:t> take and 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</a:rPr>
              <a:t>act on a motion for the first public hearing on Ordinance 2026-07 before similarly taking and acting on a motion for Ordinance 2026-08</a:t>
            </a:r>
            <a:r>
              <a:rPr lang="en-US" sz="2300" dirty="0"/>
              <a:t>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EC31B1D-123C-8426-1CAB-BC520F9E8C5B}"/>
              </a:ext>
            </a:extLst>
          </p:cNvPr>
          <p:cNvSpPr txBox="1">
            <a:spLocks/>
          </p:cNvSpPr>
          <p:nvPr/>
        </p:nvSpPr>
        <p:spPr>
          <a:xfrm>
            <a:off x="4343400" y="310994"/>
            <a:ext cx="797814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Companion Sign Code Amendment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F420F3E-C359-99B9-56C2-F7CB706613E1}"/>
              </a:ext>
            </a:extLst>
          </p:cNvPr>
          <p:cNvSpPr txBox="1">
            <a:spLocks/>
          </p:cNvSpPr>
          <p:nvPr/>
        </p:nvSpPr>
        <p:spPr>
          <a:xfrm>
            <a:off x="3874770" y="919760"/>
            <a:ext cx="841629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Ord. 2026-08</a:t>
            </a:r>
          </a:p>
        </p:txBody>
      </p:sp>
    </p:spTree>
    <p:extLst>
      <p:ext uri="{BB962C8B-B14F-4D97-AF65-F5344CB8AC3E}">
        <p14:creationId xmlns:p14="http://schemas.microsoft.com/office/powerpoint/2010/main" val="377003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16</a:t>
            </a:fld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 txBox="1">
            <a:spLocks/>
          </p:cNvSpPr>
          <p:nvPr/>
        </p:nvSpPr>
        <p:spPr>
          <a:xfrm>
            <a:off x="4672463" y="923462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6899" y="2830983"/>
            <a:ext cx="8697727" cy="181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Staff recommends approval of Ordinance 2026-07.</a:t>
            </a:r>
          </a:p>
          <a:p>
            <a:endParaRPr lang="en-US" sz="2800" b="1" dirty="0"/>
          </a:p>
          <a:p>
            <a:r>
              <a:rPr lang="en-US" sz="2800" b="1" dirty="0"/>
              <a:t>Town Commission Public Hearing: May 4</a:t>
            </a:r>
            <a:r>
              <a:rPr lang="en-US" sz="2800" b="1" baseline="30000" dirty="0"/>
              <a:t>th</a:t>
            </a:r>
            <a:r>
              <a:rPr lang="en-US" sz="2800" b="1" dirty="0"/>
              <a:t> </a:t>
            </a:r>
          </a:p>
          <a:p>
            <a:pPr algn="just">
              <a:lnSpc>
                <a:spcPct val="107000"/>
              </a:lnSpc>
            </a:pPr>
            <a:endParaRPr 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2966B6F-7E55-A08D-E404-AF99571E9FC4}"/>
              </a:ext>
            </a:extLst>
          </p:cNvPr>
          <p:cNvSpPr txBox="1">
            <a:spLocks/>
          </p:cNvSpPr>
          <p:nvPr/>
        </p:nvSpPr>
        <p:spPr>
          <a:xfrm>
            <a:off x="4649602" y="316170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FF29EB-20B6-93CA-5827-3F2F92537B63}"/>
              </a:ext>
            </a:extLst>
          </p:cNvPr>
          <p:cNvSpPr txBox="1">
            <a:spLocks/>
          </p:cNvSpPr>
          <p:nvPr/>
        </p:nvSpPr>
        <p:spPr>
          <a:xfrm>
            <a:off x="4343400" y="310994"/>
            <a:ext cx="797814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Staff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95316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2</a:t>
            </a:fld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 txBox="1">
            <a:spLocks/>
          </p:cNvSpPr>
          <p:nvPr/>
        </p:nvSpPr>
        <p:spPr>
          <a:xfrm>
            <a:off x="4672463" y="923462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C8969-A814-40F9-8154-18656E38578C}"/>
              </a:ext>
            </a:extLst>
          </p:cNvPr>
          <p:cNvSpPr txBox="1"/>
          <p:nvPr/>
        </p:nvSpPr>
        <p:spPr>
          <a:xfrm>
            <a:off x="160020" y="1686301"/>
            <a:ext cx="1147260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Application requests amendments to two sections of the Zoning Code that regulate the location of structures relative to the Gulf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Privately-Initiated Zoning Text Amendment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Zoning Code Sec. 158.021(A)(3) allows “fee simple owners of any property in the Town” to initiate proposals for Zoning Text Amendments.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Filed by: Owner of 1561, 1671, 1581, 1591, 1601, &amp; 1621 GMD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600" b="1" dirty="0"/>
              <a:t>Application has a companion amendment to the Town’ Sign Code (authorized by the Town Commission on December 8, 2025)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F89D3F0-393E-497B-9860-6B3999011080}"/>
              </a:ext>
            </a:extLst>
          </p:cNvPr>
          <p:cNvSpPr txBox="1">
            <a:spLocks/>
          </p:cNvSpPr>
          <p:nvPr/>
        </p:nvSpPr>
        <p:spPr>
          <a:xfrm>
            <a:off x="4672462" y="368144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61544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5100F-97C7-76D6-547E-F5AE066AE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4EA52-1C31-A08D-51F5-49B0C889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3</a:t>
            </a:fld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0F0E708F-8580-F11C-20A3-8AA4AE0D3A6E}"/>
              </a:ext>
            </a:extLst>
          </p:cNvPr>
          <p:cNvSpPr txBox="1">
            <a:spLocks/>
          </p:cNvSpPr>
          <p:nvPr/>
        </p:nvSpPr>
        <p:spPr>
          <a:xfrm>
            <a:off x="4672463" y="923462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193396-483B-BA72-6F49-054B22008A55}"/>
              </a:ext>
            </a:extLst>
          </p:cNvPr>
          <p:cNvSpPr txBox="1"/>
          <p:nvPr/>
        </p:nvSpPr>
        <p:spPr>
          <a:xfrm>
            <a:off x="251460" y="1478780"/>
            <a:ext cx="74980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arched sign </a:t>
            </a:r>
            <a:r>
              <a:rPr lang="en-US" sz="2400" dirty="0"/>
              <a:t>on the groin at St. Regis is currently a sign type that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is not allowed: inconsistent with Sign Code &amp; Zoning Code provisions</a:t>
            </a:r>
            <a:r>
              <a:rPr lang="en-US" sz="2400" dirty="0"/>
              <a:t>. </a:t>
            </a:r>
          </a:p>
          <a:p>
            <a:pPr algn="just"/>
            <a:endParaRPr lang="en-US" sz="1200" dirty="0"/>
          </a:p>
          <a:p>
            <a:pPr algn="just"/>
            <a:r>
              <a:rPr lang="en-US" sz="2400" dirty="0"/>
              <a:t>Per Section 156.03 of the Sign Code: </a:t>
            </a:r>
          </a:p>
          <a:p>
            <a:pPr algn="just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Outdoor Advertising Signs are prohibited.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On the adjacent tourism-zoned property only ground-mounted signs, flat wall signs, awning signs, and projecting signs are allowed. </a:t>
            </a:r>
          </a:p>
          <a:p>
            <a:pPr algn="just"/>
            <a:endParaRPr lang="en-US" sz="1200" dirty="0"/>
          </a:p>
          <a:p>
            <a:pPr algn="just"/>
            <a:r>
              <a:rPr lang="en-US" sz="2400" dirty="0"/>
              <a:t>A companion amendment to the Sign Code (Ord. 2026-08) would be needed to allow the type of sign that was installed.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No mechanism for privately-initiated amendments to the Sign Code.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3AD3B1F-B462-6295-37E3-AA98E5CD4439}"/>
              </a:ext>
            </a:extLst>
          </p:cNvPr>
          <p:cNvSpPr txBox="1">
            <a:spLocks/>
          </p:cNvSpPr>
          <p:nvPr/>
        </p:nvSpPr>
        <p:spPr>
          <a:xfrm>
            <a:off x="4309110" y="368144"/>
            <a:ext cx="797814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Nonconformities of Sign/Structure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52363CD-4085-84EC-B482-8EC0A62E53D7}"/>
              </a:ext>
            </a:extLst>
          </p:cNvPr>
          <p:cNvSpPr txBox="1">
            <a:spLocks/>
          </p:cNvSpPr>
          <p:nvPr/>
        </p:nvSpPr>
        <p:spPr>
          <a:xfrm>
            <a:off x="4312920" y="919760"/>
            <a:ext cx="797814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Sign Code- Companion Ord. 2026-08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F9DAE-640C-3B92-5568-ECDC3494D8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18" r="11390"/>
          <a:stretch>
            <a:fillRect/>
          </a:stretch>
        </p:blipFill>
        <p:spPr>
          <a:xfrm>
            <a:off x="8298180" y="2221844"/>
            <a:ext cx="3775710" cy="3420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E65ED6-F2B3-A4AC-086F-278C36C9B24D}"/>
              </a:ext>
            </a:extLst>
          </p:cNvPr>
          <p:cNvSpPr txBox="1"/>
          <p:nvPr/>
        </p:nvSpPr>
        <p:spPr>
          <a:xfrm>
            <a:off x="8631555" y="5641996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Current Sign Installed 08/25</a:t>
            </a:r>
          </a:p>
        </p:txBody>
      </p:sp>
    </p:spTree>
    <p:extLst>
      <p:ext uri="{BB962C8B-B14F-4D97-AF65-F5344CB8AC3E}">
        <p14:creationId xmlns:p14="http://schemas.microsoft.com/office/powerpoint/2010/main" val="41248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48098-057B-41F3-F4FD-6D85F968E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957D0-14A5-673B-700D-9B3702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4</a:t>
            </a:fld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A9652968-B926-A687-B926-46F152CC6423}"/>
              </a:ext>
            </a:extLst>
          </p:cNvPr>
          <p:cNvSpPr txBox="1">
            <a:spLocks/>
          </p:cNvSpPr>
          <p:nvPr/>
        </p:nvSpPr>
        <p:spPr>
          <a:xfrm>
            <a:off x="4672463" y="923462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D7FFD9-CD6D-F764-06E8-2EF8FBE8AB12}"/>
              </a:ext>
            </a:extLst>
          </p:cNvPr>
          <p:cNvSpPr txBox="1"/>
          <p:nvPr/>
        </p:nvSpPr>
        <p:spPr>
          <a:xfrm>
            <a:off x="489585" y="1459181"/>
            <a:ext cx="32480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Per Section 158.094(C) of the Zoning Code: 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Gulf Waterfront Yard Setback Minimum setback </a:t>
            </a:r>
            <a:r>
              <a:rPr lang="en-US" sz="2800" dirty="0"/>
              <a:t>requirement: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150 feet </a:t>
            </a:r>
            <a:r>
              <a:rPr lang="en-US" sz="2800" dirty="0"/>
              <a:t>landward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from</a:t>
            </a:r>
            <a:r>
              <a:rPr lang="en-US" sz="2800" dirty="0"/>
              <a:t> the Erosion Control Line (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ECL</a:t>
            </a:r>
            <a:r>
              <a:rPr lang="en-US" sz="2800" dirty="0"/>
              <a:t>) for nearly all structures. </a:t>
            </a:r>
          </a:p>
          <a:p>
            <a:endParaRPr lang="en-US" sz="28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CA9F5BE-CD42-E91D-61DE-14579B108405}"/>
              </a:ext>
            </a:extLst>
          </p:cNvPr>
          <p:cNvSpPr txBox="1">
            <a:spLocks/>
          </p:cNvSpPr>
          <p:nvPr/>
        </p:nvSpPr>
        <p:spPr>
          <a:xfrm>
            <a:off x="4309110" y="368144"/>
            <a:ext cx="797814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Nonconformities of Sign/Structure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E93D867-7FC8-69A8-AE1D-E8CE803D0962}"/>
              </a:ext>
            </a:extLst>
          </p:cNvPr>
          <p:cNvSpPr txBox="1">
            <a:spLocks/>
          </p:cNvSpPr>
          <p:nvPr/>
        </p:nvSpPr>
        <p:spPr>
          <a:xfrm>
            <a:off x="4312920" y="919760"/>
            <a:ext cx="797814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Zoning Code- Location/Setback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9DF5C-A134-CB65-264B-D5BE7EA7B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570" y="1347102"/>
            <a:ext cx="6455428" cy="551089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8367EC2-3EE3-6A01-C0D1-C57A8ECFE560}"/>
              </a:ext>
            </a:extLst>
          </p:cNvPr>
          <p:cNvSpPr/>
          <p:nvPr/>
        </p:nvSpPr>
        <p:spPr>
          <a:xfrm rot="20092779">
            <a:off x="7425620" y="5497830"/>
            <a:ext cx="766594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8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C6130-9987-1AE9-EF13-A32C85D1E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CFC3C-54C3-6FCB-7932-44C63F7F9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5</a:t>
            </a:fld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2E9B6EA9-6811-0700-BC3B-3857A237958C}"/>
              </a:ext>
            </a:extLst>
          </p:cNvPr>
          <p:cNvSpPr txBox="1">
            <a:spLocks/>
          </p:cNvSpPr>
          <p:nvPr/>
        </p:nvSpPr>
        <p:spPr>
          <a:xfrm>
            <a:off x="4672463" y="923462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2B7FA-60B0-CC9C-5035-1D56438C0DA3}"/>
              </a:ext>
            </a:extLst>
          </p:cNvPr>
          <p:cNvSpPr txBox="1"/>
          <p:nvPr/>
        </p:nvSpPr>
        <p:spPr>
          <a:xfrm>
            <a:off x="549290" y="1678573"/>
            <a:ext cx="49306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Per Section 158.099(A) of the Zoning Code: 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Structures Over Water; Accessory Equipment </a:t>
            </a:r>
            <a:r>
              <a:rPr lang="en-US" sz="2800" dirty="0"/>
              <a:t>is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Limited to: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benches,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guard rails,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fish cleaning tables,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access ladders/equipment,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equipment lockers. </a:t>
            </a:r>
          </a:p>
          <a:p>
            <a:endParaRPr lang="en-US" sz="28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7D60415-A643-A590-6267-2F715F341559}"/>
              </a:ext>
            </a:extLst>
          </p:cNvPr>
          <p:cNvSpPr txBox="1">
            <a:spLocks/>
          </p:cNvSpPr>
          <p:nvPr/>
        </p:nvSpPr>
        <p:spPr>
          <a:xfrm>
            <a:off x="4309110" y="368144"/>
            <a:ext cx="797814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Nonconformities of Sign/Structure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43B291E-9FB2-413F-FFB3-1CC1A37506AC}"/>
              </a:ext>
            </a:extLst>
          </p:cNvPr>
          <p:cNvSpPr txBox="1">
            <a:spLocks/>
          </p:cNvSpPr>
          <p:nvPr/>
        </p:nvSpPr>
        <p:spPr>
          <a:xfrm>
            <a:off x="4312920" y="919760"/>
            <a:ext cx="797814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Zoning Code- Structures Over Water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F15A0-DD6F-DEA7-3908-1C08E5EE6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190" y="1903991"/>
            <a:ext cx="5570079" cy="445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9F67E-2C0A-615A-3F29-AD876F92F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2DE-A050-F3E5-1381-A8965C2E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6</a:t>
            </a:fld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DFD38F1-C86D-FAAF-482B-205ECB298D10}"/>
              </a:ext>
            </a:extLst>
          </p:cNvPr>
          <p:cNvSpPr txBox="1">
            <a:spLocks/>
          </p:cNvSpPr>
          <p:nvPr/>
        </p:nvSpPr>
        <p:spPr>
          <a:xfrm>
            <a:off x="4672463" y="923462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101B73-2D41-2010-1952-2B65B5AC46F1}"/>
              </a:ext>
            </a:extLst>
          </p:cNvPr>
          <p:cNvSpPr txBox="1"/>
          <p:nvPr/>
        </p:nvSpPr>
        <p:spPr>
          <a:xfrm>
            <a:off x="339090" y="1445212"/>
            <a:ext cx="513969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Allow for an Archway Structure &amp; Identifying Sign (Enhance Tourism)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On private groins in the Gulf (seaward of the ECL)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Adjacent to a hotel or motel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In the T-6 Zoning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Applies Townwide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92A98F7-AA07-8C57-6DEB-89EB103F4D1F}"/>
              </a:ext>
            </a:extLst>
          </p:cNvPr>
          <p:cNvSpPr txBox="1">
            <a:spLocks/>
          </p:cNvSpPr>
          <p:nvPr/>
        </p:nvSpPr>
        <p:spPr>
          <a:xfrm>
            <a:off x="4672462" y="368144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Applicant’s Request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24BCE6-9E11-F35B-5B76-1589CCA92A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21" t="25523" r="10431"/>
          <a:stretch>
            <a:fillRect/>
          </a:stretch>
        </p:blipFill>
        <p:spPr>
          <a:xfrm>
            <a:off x="6930389" y="2078944"/>
            <a:ext cx="5151121" cy="34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7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F56A3-F1D1-6BCC-CBC0-B1E8F3E13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84508-6E3E-40B2-BE6F-AB0D50DA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7</a:t>
            </a:fld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9707C1A1-0E05-C455-0D48-C31D7A6F32F8}"/>
              </a:ext>
            </a:extLst>
          </p:cNvPr>
          <p:cNvSpPr txBox="1">
            <a:spLocks/>
          </p:cNvSpPr>
          <p:nvPr/>
        </p:nvSpPr>
        <p:spPr>
          <a:xfrm>
            <a:off x="4672463" y="923462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35F4B-3525-BE89-5216-1097AE205FDA}"/>
              </a:ext>
            </a:extLst>
          </p:cNvPr>
          <p:cNvSpPr txBox="1"/>
          <p:nvPr/>
        </p:nvSpPr>
        <p:spPr>
          <a:xfrm>
            <a:off x="407670" y="1478780"/>
            <a:ext cx="610743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Public Purpose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Private Responsible Party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Public Safety Response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Allow for an Archway Structure &amp; Identifying Sign </a:t>
            </a:r>
            <a:r>
              <a:rPr lang="en-US" sz="2800" b="1" strike="sngStrik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(Enhance Tourism)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On private groins in the Gulf (seaward of the ECL)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strike="sngStrik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Adjacent to a hotel or motel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strike="sngStrik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the T-6 Zoning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Applies Townwide</a:t>
            </a:r>
            <a:endParaRPr lang="en-US" sz="2800" b="1" strike="sngStrik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D16BDED-602B-F8B3-7D1A-F986E871F40D}"/>
              </a:ext>
            </a:extLst>
          </p:cNvPr>
          <p:cNvSpPr txBox="1">
            <a:spLocks/>
          </p:cNvSpPr>
          <p:nvPr/>
        </p:nvSpPr>
        <p:spPr>
          <a:xfrm>
            <a:off x="4672462" y="368144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Staff Modifications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D761A5-C066-5A36-1D73-3631A2D8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21" t="25523" r="10431"/>
          <a:stretch>
            <a:fillRect/>
          </a:stretch>
        </p:blipFill>
        <p:spPr>
          <a:xfrm>
            <a:off x="6930389" y="2078944"/>
            <a:ext cx="5151121" cy="34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1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3C5DC-87B4-D1A2-65C5-CF9F8016B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BE38-A73D-C2C0-DE12-21CE1135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8</a:t>
            </a:fld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AFC1F8DA-1E63-F8F8-F5CC-93B31319DFFD}"/>
              </a:ext>
            </a:extLst>
          </p:cNvPr>
          <p:cNvSpPr txBox="1">
            <a:spLocks/>
          </p:cNvSpPr>
          <p:nvPr/>
        </p:nvSpPr>
        <p:spPr>
          <a:xfrm>
            <a:off x="4672463" y="923462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D53E3-0CA4-78D8-80DC-3882A7B6E044}"/>
              </a:ext>
            </a:extLst>
          </p:cNvPr>
          <p:cNvSpPr txBox="1"/>
          <p:nvPr/>
        </p:nvSpPr>
        <p:spPr>
          <a:xfrm>
            <a:off x="192405" y="1184861"/>
            <a:ext cx="1180719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2400" dirty="0"/>
              <a:t>Per Section 158.094(C)(1): </a:t>
            </a:r>
          </a:p>
          <a:p>
            <a:pPr algn="just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Properties fronting  on the Gulf generally have a 150 ft. setback (from the ECL) for structures</a:t>
            </a:r>
            <a:r>
              <a:rPr lang="en-US" sz="2400" dirty="0"/>
              <a:t>. </a:t>
            </a:r>
            <a:endParaRPr lang="en-US" sz="1200" i="1" dirty="0"/>
          </a:p>
          <a:p>
            <a:pPr algn="just"/>
            <a:endParaRPr lang="en-US" sz="1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300" dirty="0"/>
              <a:t>The proposed amendment to this Section would include adding a Subsection “(d)” addition that reads:</a:t>
            </a:r>
          </a:p>
          <a:p>
            <a:pPr hangingPunct="0"/>
            <a:r>
              <a:rPr lang="en-US" sz="2300" i="1" dirty="0"/>
              <a:t>158.094(C)(1)</a:t>
            </a:r>
            <a:r>
              <a:rPr lang="en-US" sz="2300" i="1" u="sng" dirty="0"/>
              <a:t>(d)</a:t>
            </a:r>
            <a:endParaRPr lang="en-US" sz="2300" dirty="0"/>
          </a:p>
          <a:p>
            <a:pPr hangingPunct="0"/>
            <a:endParaRPr lang="en-US" sz="800" i="1" u="sng" dirty="0"/>
          </a:p>
          <a:p>
            <a:pPr hangingPunct="0"/>
            <a:r>
              <a:rPr lang="en-US" sz="2300" i="1" u="sng" dirty="0"/>
              <a:t>(d)	</a:t>
            </a:r>
            <a:r>
              <a:rPr lang="en-US" sz="2300" b="1" i="1" u="sng" dirty="0">
                <a:solidFill>
                  <a:schemeClr val="accent6">
                    <a:lumMod val="75000"/>
                  </a:schemeClr>
                </a:solidFill>
              </a:rPr>
              <a:t>Notwithstanding</a:t>
            </a:r>
            <a:r>
              <a:rPr lang="en-US" sz="2300" i="1" u="sng" dirty="0"/>
              <a:t> any provision of the Zoning Code to the contrary, </a:t>
            </a:r>
            <a:r>
              <a:rPr lang="en-US" sz="2300" b="1" i="1" u="sng" dirty="0">
                <a:solidFill>
                  <a:schemeClr val="accent6">
                    <a:lumMod val="75000"/>
                  </a:schemeClr>
                </a:solidFill>
              </a:rPr>
              <a:t>on a privately owned and permitted groin structure that includes a pedestrian walkway and that extends from the public beach into the Gulf</a:t>
            </a:r>
            <a:r>
              <a:rPr lang="en-US" sz="2300" b="1" i="1" u="sng" dirty="0">
                <a:solidFill>
                  <a:schemeClr val="accent6"/>
                </a:solidFill>
              </a:rPr>
              <a:t> </a:t>
            </a:r>
            <a:r>
              <a:rPr lang="en-US" sz="2300" i="1" u="sng" dirty="0"/>
              <a:t>of America (formerly known as the Gulf of Mexico), </a:t>
            </a:r>
            <a:r>
              <a:rPr lang="en-US" sz="2300" b="1" i="1" u="sng" dirty="0">
                <a:solidFill>
                  <a:schemeClr val="accent6">
                    <a:lumMod val="75000"/>
                  </a:schemeClr>
                </a:solidFill>
              </a:rPr>
              <a:t>a single archway structure with an embedded sign identifying the responsible entity for the structure and groin may be allowed </a:t>
            </a:r>
            <a:r>
              <a:rPr lang="en-US" sz="2300" i="1" u="sng" dirty="0"/>
              <a:t>seaward of the erosion control line, provided the structure and sign </a:t>
            </a:r>
            <a:r>
              <a:rPr lang="en-US" sz="2300" b="1" i="1" u="sng" dirty="0">
                <a:solidFill>
                  <a:schemeClr val="accent6">
                    <a:lumMod val="75000"/>
                  </a:schemeClr>
                </a:solidFill>
              </a:rPr>
              <a:t>comply with the requirements of Section 158.099(A)(2)(f) and Chapter 156 of the Town Code.</a:t>
            </a:r>
            <a:endParaRPr lang="en-US" sz="23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088E281-831F-3539-3B64-745E03CE4662}"/>
              </a:ext>
            </a:extLst>
          </p:cNvPr>
          <p:cNvSpPr txBox="1">
            <a:spLocks/>
          </p:cNvSpPr>
          <p:nvPr/>
        </p:nvSpPr>
        <p:spPr>
          <a:xfrm>
            <a:off x="4309110" y="368144"/>
            <a:ext cx="797814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Ord. 2026-07: Amendments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8A2DC23-10EF-D60D-66B0-67ABE1E9A665}"/>
              </a:ext>
            </a:extLst>
          </p:cNvPr>
          <p:cNvSpPr txBox="1">
            <a:spLocks/>
          </p:cNvSpPr>
          <p:nvPr/>
        </p:nvSpPr>
        <p:spPr>
          <a:xfrm>
            <a:off x="3874770" y="919760"/>
            <a:ext cx="841629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Gulf Waterfront Yard Setbacks</a:t>
            </a:r>
          </a:p>
        </p:txBody>
      </p:sp>
    </p:spTree>
    <p:extLst>
      <p:ext uri="{BB962C8B-B14F-4D97-AF65-F5344CB8AC3E}">
        <p14:creationId xmlns:p14="http://schemas.microsoft.com/office/powerpoint/2010/main" val="118402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99E8A-B78C-B576-127D-BE9824AC5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2BCAF-2FBA-8772-CB50-46A7FC11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9</a:t>
            </a:fld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76BBC52-9F6D-855B-5B3E-E4B8A2436F2D}"/>
              </a:ext>
            </a:extLst>
          </p:cNvPr>
          <p:cNvSpPr txBox="1">
            <a:spLocks/>
          </p:cNvSpPr>
          <p:nvPr/>
        </p:nvSpPr>
        <p:spPr>
          <a:xfrm>
            <a:off x="4672463" y="923462"/>
            <a:ext cx="5915025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0A498-AB24-F72E-3122-5F1EC393D431}"/>
              </a:ext>
            </a:extLst>
          </p:cNvPr>
          <p:cNvSpPr txBox="1"/>
          <p:nvPr/>
        </p:nvSpPr>
        <p:spPr>
          <a:xfrm>
            <a:off x="192405" y="1184861"/>
            <a:ext cx="118071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2400" dirty="0"/>
              <a:t>Per Section 158.099(A): </a:t>
            </a:r>
          </a:p>
          <a:p>
            <a:pPr algn="just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(New) Structures Over Water on properties fronting on the Gulf are not allowed</a:t>
            </a:r>
            <a:r>
              <a:rPr lang="en-US" sz="2400" dirty="0"/>
              <a:t>. </a:t>
            </a:r>
            <a:endParaRPr lang="en-US" sz="1200" i="1" dirty="0"/>
          </a:p>
          <a:p>
            <a:pPr algn="just"/>
            <a:endParaRPr lang="en-US" sz="1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300" dirty="0"/>
              <a:t>Two proposed amendments to this Section. First adds an exception of the prohibition:</a:t>
            </a:r>
          </a:p>
          <a:p>
            <a:pPr hangingPunct="0"/>
            <a:r>
              <a:rPr lang="en-US" sz="2300" i="1" dirty="0"/>
              <a:t>158.099(A)</a:t>
            </a:r>
            <a:endParaRPr lang="en-US" sz="2300" dirty="0"/>
          </a:p>
          <a:p>
            <a:pPr hangingPunct="0"/>
            <a:endParaRPr lang="en-US" sz="800" i="1" u="sng" dirty="0"/>
          </a:p>
          <a:p>
            <a:pPr hangingPunct="0"/>
            <a:r>
              <a:rPr lang="en-US" sz="2400" i="1" dirty="0"/>
              <a:t>Sec. 158.099(A)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No structures other than </a:t>
            </a:r>
            <a:r>
              <a:rPr lang="en-US" sz="2400" i="1" dirty="0"/>
              <a:t>boat docks,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accessory dock structures including benches, guard rails, fish cleaning tables, a ladder </a:t>
            </a:r>
            <a:r>
              <a:rPr lang="en-US" sz="2400" i="1" dirty="0"/>
              <a:t>or other device which provides a reasonable means of egress from the water to a boat dock,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and equipment lockers</a:t>
            </a:r>
            <a:r>
              <a:rPr lang="en-US" sz="2400" i="1" dirty="0"/>
              <a:t>, pilings, boat lifts or pile mounted davits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shall be permitted </a:t>
            </a:r>
            <a:r>
              <a:rPr lang="en-US" sz="2400" i="1" dirty="0"/>
              <a:t>to be constructed, reconstructed, or structurally altered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beyond the mean high-water line</a:t>
            </a:r>
            <a:r>
              <a:rPr lang="en-US" sz="2400" i="1" dirty="0"/>
              <a:t>. </a:t>
            </a:r>
            <a:r>
              <a:rPr lang="en-US" sz="2400" b="1" i="1" u="sng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Except as specifically provided herein,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2400" b="1" i="1" strike="sngStrike" dirty="0" err="1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400" b="1" i="1" u="sng" dirty="0" err="1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</a:rPr>
              <a:t>tructures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 over water on properties abutting the Gulf of Mexico are prohibited</a:t>
            </a:r>
            <a:r>
              <a:rPr lang="en-US" sz="2400" i="1" dirty="0"/>
              <a:t>. Permitted structures over water shall comply with the following standards: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F2DAF7F-8403-F10F-9532-FC77F9B7FC6C}"/>
              </a:ext>
            </a:extLst>
          </p:cNvPr>
          <p:cNvSpPr txBox="1">
            <a:spLocks/>
          </p:cNvSpPr>
          <p:nvPr/>
        </p:nvSpPr>
        <p:spPr>
          <a:xfrm>
            <a:off x="4309110" y="368144"/>
            <a:ext cx="797814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Ord. 2026-07: Amendments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59D1402-A4C2-F6F5-F452-73017936AD0F}"/>
              </a:ext>
            </a:extLst>
          </p:cNvPr>
          <p:cNvSpPr txBox="1">
            <a:spLocks/>
          </p:cNvSpPr>
          <p:nvPr/>
        </p:nvSpPr>
        <p:spPr>
          <a:xfrm>
            <a:off x="3874770" y="919760"/>
            <a:ext cx="8416290" cy="41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Structures Over Water- Accessory Structures</a:t>
            </a:r>
          </a:p>
        </p:txBody>
      </p:sp>
    </p:spTree>
    <p:extLst>
      <p:ext uri="{BB962C8B-B14F-4D97-AF65-F5344CB8AC3E}">
        <p14:creationId xmlns:p14="http://schemas.microsoft.com/office/powerpoint/2010/main" val="11556955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wn Powerpoint Template NEW" id="{BE6F55BA-D590-4F61-8A8D-A364CF6B8A02}" vid="{C8F28F3A-E0C0-4D5E-9EF8-CD26C7907CC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31885</TotalTime>
  <Words>1731</Words>
  <Application>Microsoft Office PowerPoint</Application>
  <PresentationFormat>Widescreen</PresentationFormat>
  <Paragraphs>157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Custom Design</vt:lpstr>
      <vt:lpstr>2_Custom Design</vt:lpstr>
      <vt:lpstr>Privately-Initiated Zoning Text Amendment  Ordinance 2026-07 Public Hearing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 Parsons</dc:creator>
  <cp:lastModifiedBy>Allen Parsons</cp:lastModifiedBy>
  <cp:revision>519</cp:revision>
  <cp:lastPrinted>2026-03-16T21:24:07Z</cp:lastPrinted>
  <dcterms:created xsi:type="dcterms:W3CDTF">2020-02-05T17:30:53Z</dcterms:created>
  <dcterms:modified xsi:type="dcterms:W3CDTF">2026-03-16T21:24:10Z</dcterms:modified>
</cp:coreProperties>
</file>