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8"/>
  </p:notesMasterIdLst>
  <p:sldIdLst>
    <p:sldId id="256" r:id="rId2"/>
    <p:sldId id="263" r:id="rId3"/>
    <p:sldId id="259" r:id="rId4"/>
    <p:sldId id="261" r:id="rId5"/>
    <p:sldId id="260" r:id="rId6"/>
    <p:sldId id="264" r:id="rId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7" d="100"/>
          <a:sy n="87" d="100"/>
        </p:scale>
        <p:origin x="702"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F2A809C-001E-47BE-AEAB-CDDE0E4DA60E}" type="datetimeFigureOut">
              <a:rPr lang="en-US" smtClean="0"/>
              <a:t>3/16/2026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5CC32F2-C121-46CA-9D48-87BE476A2524}" type="slidenum">
              <a:rPr lang="en-US" smtClean="0"/>
              <a:t>‹#›</a:t>
            </a:fld>
            <a:endParaRPr lang="en-US"/>
          </a:p>
        </p:txBody>
      </p:sp>
    </p:spTree>
    <p:extLst>
      <p:ext uri="{BB962C8B-B14F-4D97-AF65-F5344CB8AC3E}">
        <p14:creationId xmlns:p14="http://schemas.microsoft.com/office/powerpoint/2010/main" val="2702846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CC32F2-C121-46CA-9D48-87BE476A2524}" type="slidenum">
              <a:rPr lang="en-US" smtClean="0"/>
              <a:t>2</a:t>
            </a:fld>
            <a:endParaRPr lang="en-US"/>
          </a:p>
        </p:txBody>
      </p:sp>
    </p:spTree>
    <p:extLst>
      <p:ext uri="{BB962C8B-B14F-4D97-AF65-F5344CB8AC3E}">
        <p14:creationId xmlns:p14="http://schemas.microsoft.com/office/powerpoint/2010/main" val="67536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Town application &amp; permit in 2022 did not include the arch &amp; sign since they hadn’t been thought of at that tome.  The 2024 FL DEP permit included the arch &amp; sign.  Iconic- widely known and acknowledged especially for distinctive excellence</a:t>
            </a:r>
          </a:p>
        </p:txBody>
      </p:sp>
      <p:sp>
        <p:nvSpPr>
          <p:cNvPr id="4" name="Slide Number Placeholder 3"/>
          <p:cNvSpPr>
            <a:spLocks noGrp="1"/>
          </p:cNvSpPr>
          <p:nvPr>
            <p:ph type="sldNum" sz="quarter" idx="5"/>
          </p:nvPr>
        </p:nvSpPr>
        <p:spPr/>
        <p:txBody>
          <a:bodyPr/>
          <a:lstStyle/>
          <a:p>
            <a:fld id="{15CC32F2-C121-46CA-9D48-87BE476A2524}" type="slidenum">
              <a:rPr lang="en-US" smtClean="0"/>
              <a:t>3</a:t>
            </a:fld>
            <a:endParaRPr lang="en-US"/>
          </a:p>
        </p:txBody>
      </p:sp>
    </p:spTree>
    <p:extLst>
      <p:ext uri="{BB962C8B-B14F-4D97-AF65-F5344CB8AC3E}">
        <p14:creationId xmlns:p14="http://schemas.microsoft.com/office/powerpoint/2010/main" val="3555488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38B1DC-A5C5-4983-9462-1CEAE0E1FEF8}" type="datetime1">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29AD26-DC7E-47B4-B4D6-6EF2FB2F4E09}" type="slidenum">
              <a:rPr lang="en-US" smtClean="0"/>
              <a:t>‹#›</a:t>
            </a:fld>
            <a:endParaRPr lang="en-US"/>
          </a:p>
        </p:txBody>
      </p:sp>
    </p:spTree>
    <p:extLst>
      <p:ext uri="{BB962C8B-B14F-4D97-AF65-F5344CB8AC3E}">
        <p14:creationId xmlns:p14="http://schemas.microsoft.com/office/powerpoint/2010/main" val="739213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466146-B89D-43A7-8315-F56A9FB7637B}" type="datetime1">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29AD26-DC7E-47B4-B4D6-6EF2FB2F4E09}" type="slidenum">
              <a:rPr lang="en-US" smtClean="0"/>
              <a:t>‹#›</a:t>
            </a:fld>
            <a:endParaRPr lang="en-US"/>
          </a:p>
        </p:txBody>
      </p:sp>
    </p:spTree>
    <p:extLst>
      <p:ext uri="{BB962C8B-B14F-4D97-AF65-F5344CB8AC3E}">
        <p14:creationId xmlns:p14="http://schemas.microsoft.com/office/powerpoint/2010/main" val="3139582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1112F1-96FF-4DCE-A0C9-2AAC884D757C}" type="datetime1">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29AD26-DC7E-47B4-B4D6-6EF2FB2F4E0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201584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C57D9D-A7F7-4DCE-A0A8-8085461FC507}" type="datetime1">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29AD26-DC7E-47B4-B4D6-6EF2FB2F4E09}" type="slidenum">
              <a:rPr lang="en-US" smtClean="0"/>
              <a:t>‹#›</a:t>
            </a:fld>
            <a:endParaRPr lang="en-US"/>
          </a:p>
        </p:txBody>
      </p:sp>
    </p:spTree>
    <p:extLst>
      <p:ext uri="{BB962C8B-B14F-4D97-AF65-F5344CB8AC3E}">
        <p14:creationId xmlns:p14="http://schemas.microsoft.com/office/powerpoint/2010/main" val="25193045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12898B-BCAE-45C6-9400-85E46111F1CB}" type="datetime1">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29AD26-DC7E-47B4-B4D6-6EF2FB2F4E0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037520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258E35-C7F4-4ECA-B21F-713E208363A0}" type="datetime1">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29AD26-DC7E-47B4-B4D6-6EF2FB2F4E09}" type="slidenum">
              <a:rPr lang="en-US" smtClean="0"/>
              <a:t>‹#›</a:t>
            </a:fld>
            <a:endParaRPr lang="en-US"/>
          </a:p>
        </p:txBody>
      </p:sp>
    </p:spTree>
    <p:extLst>
      <p:ext uri="{BB962C8B-B14F-4D97-AF65-F5344CB8AC3E}">
        <p14:creationId xmlns:p14="http://schemas.microsoft.com/office/powerpoint/2010/main" val="186349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407C52-52DF-4184-B986-FF84A38C5A0A}" type="datetime1">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29AD26-DC7E-47B4-B4D6-6EF2FB2F4E09}" type="slidenum">
              <a:rPr lang="en-US" smtClean="0"/>
              <a:t>‹#›</a:t>
            </a:fld>
            <a:endParaRPr lang="en-US"/>
          </a:p>
        </p:txBody>
      </p:sp>
    </p:spTree>
    <p:extLst>
      <p:ext uri="{BB962C8B-B14F-4D97-AF65-F5344CB8AC3E}">
        <p14:creationId xmlns:p14="http://schemas.microsoft.com/office/powerpoint/2010/main" val="17756631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041CCF-B110-4F46-888A-0FC393F30892}" type="datetime1">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29AD26-DC7E-47B4-B4D6-6EF2FB2F4E09}" type="slidenum">
              <a:rPr lang="en-US" smtClean="0"/>
              <a:t>‹#›</a:t>
            </a:fld>
            <a:endParaRPr lang="en-US"/>
          </a:p>
        </p:txBody>
      </p:sp>
    </p:spTree>
    <p:extLst>
      <p:ext uri="{BB962C8B-B14F-4D97-AF65-F5344CB8AC3E}">
        <p14:creationId xmlns:p14="http://schemas.microsoft.com/office/powerpoint/2010/main" val="979996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7BBACC-E004-4296-BF02-AA4477D75AFC}" type="datetime1">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29AD26-DC7E-47B4-B4D6-6EF2FB2F4E09}" type="slidenum">
              <a:rPr lang="en-US" smtClean="0"/>
              <a:t>‹#›</a:t>
            </a:fld>
            <a:endParaRPr lang="en-US"/>
          </a:p>
        </p:txBody>
      </p:sp>
    </p:spTree>
    <p:extLst>
      <p:ext uri="{BB962C8B-B14F-4D97-AF65-F5344CB8AC3E}">
        <p14:creationId xmlns:p14="http://schemas.microsoft.com/office/powerpoint/2010/main" val="216652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BC5540-7EDF-44CB-A68D-739994DC25E5}" type="datetime1">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29AD26-DC7E-47B4-B4D6-6EF2FB2F4E09}" type="slidenum">
              <a:rPr lang="en-US" smtClean="0"/>
              <a:t>‹#›</a:t>
            </a:fld>
            <a:endParaRPr lang="en-US"/>
          </a:p>
        </p:txBody>
      </p:sp>
    </p:spTree>
    <p:extLst>
      <p:ext uri="{BB962C8B-B14F-4D97-AF65-F5344CB8AC3E}">
        <p14:creationId xmlns:p14="http://schemas.microsoft.com/office/powerpoint/2010/main" val="1481834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751C976-56D2-4C78-A8EB-53AC7E02EC01}" type="datetime1">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29AD26-DC7E-47B4-B4D6-6EF2FB2F4E09}" type="slidenum">
              <a:rPr lang="en-US" smtClean="0"/>
              <a:t>‹#›</a:t>
            </a:fld>
            <a:endParaRPr lang="en-US"/>
          </a:p>
        </p:txBody>
      </p:sp>
    </p:spTree>
    <p:extLst>
      <p:ext uri="{BB962C8B-B14F-4D97-AF65-F5344CB8AC3E}">
        <p14:creationId xmlns:p14="http://schemas.microsoft.com/office/powerpoint/2010/main" val="3041719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122321-4D97-47CD-9F11-2008F06BD281}" type="datetime1">
              <a:rPr lang="en-US" smtClean="0"/>
              <a:t>3/16/2026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29AD26-DC7E-47B4-B4D6-6EF2FB2F4E09}" type="slidenum">
              <a:rPr lang="en-US" smtClean="0"/>
              <a:t>‹#›</a:t>
            </a:fld>
            <a:endParaRPr lang="en-US"/>
          </a:p>
        </p:txBody>
      </p:sp>
    </p:spTree>
    <p:extLst>
      <p:ext uri="{BB962C8B-B14F-4D97-AF65-F5344CB8AC3E}">
        <p14:creationId xmlns:p14="http://schemas.microsoft.com/office/powerpoint/2010/main" val="3442229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854007F-33D4-4B2D-BA5D-987C0666DBF0}" type="datetime1">
              <a:rPr lang="en-US" smtClean="0"/>
              <a:t>3/16/2026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29AD26-DC7E-47B4-B4D6-6EF2FB2F4E09}" type="slidenum">
              <a:rPr lang="en-US" smtClean="0"/>
              <a:t>‹#›</a:t>
            </a:fld>
            <a:endParaRPr lang="en-US"/>
          </a:p>
        </p:txBody>
      </p:sp>
    </p:spTree>
    <p:extLst>
      <p:ext uri="{BB962C8B-B14F-4D97-AF65-F5344CB8AC3E}">
        <p14:creationId xmlns:p14="http://schemas.microsoft.com/office/powerpoint/2010/main" val="2078382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2B9B3D-F5FE-496B-8E99-AE2ABA748F7C}" type="datetime1">
              <a:rPr lang="en-US" smtClean="0"/>
              <a:t>3/16/2026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29AD26-DC7E-47B4-B4D6-6EF2FB2F4E09}" type="slidenum">
              <a:rPr lang="en-US" smtClean="0"/>
              <a:t>‹#›</a:t>
            </a:fld>
            <a:endParaRPr lang="en-US"/>
          </a:p>
        </p:txBody>
      </p:sp>
    </p:spTree>
    <p:extLst>
      <p:ext uri="{BB962C8B-B14F-4D97-AF65-F5344CB8AC3E}">
        <p14:creationId xmlns:p14="http://schemas.microsoft.com/office/powerpoint/2010/main" val="2690418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C7C8AD-1693-4721-813C-6ADEFBC09EE1}" type="datetime1">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29AD26-DC7E-47B4-B4D6-6EF2FB2F4E09}" type="slidenum">
              <a:rPr lang="en-US" smtClean="0"/>
              <a:t>‹#›</a:t>
            </a:fld>
            <a:endParaRPr lang="en-US"/>
          </a:p>
        </p:txBody>
      </p:sp>
    </p:spTree>
    <p:extLst>
      <p:ext uri="{BB962C8B-B14F-4D97-AF65-F5344CB8AC3E}">
        <p14:creationId xmlns:p14="http://schemas.microsoft.com/office/powerpoint/2010/main" val="1898652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29AD26-DC7E-47B4-B4D6-6EF2FB2F4E09}" type="slidenum">
              <a:rPr lang="en-US" smtClean="0"/>
              <a:t>‹#›</a:t>
            </a:fld>
            <a:endParaRPr lang="en-US"/>
          </a:p>
        </p:txBody>
      </p:sp>
      <p:sp>
        <p:nvSpPr>
          <p:cNvPr id="5" name="Date Placeholder 4"/>
          <p:cNvSpPr>
            <a:spLocks noGrp="1"/>
          </p:cNvSpPr>
          <p:nvPr>
            <p:ph type="dt" sz="half" idx="10"/>
          </p:nvPr>
        </p:nvSpPr>
        <p:spPr/>
        <p:txBody>
          <a:bodyPr/>
          <a:lstStyle/>
          <a:p>
            <a:fld id="{129DABD0-295A-4488-982E-D03A00817F37}" type="datetime1">
              <a:rPr lang="en-US" smtClean="0"/>
              <a:t>3/16/2026</a:t>
            </a:fld>
            <a:endParaRPr lang="en-US"/>
          </a:p>
        </p:txBody>
      </p:sp>
    </p:spTree>
    <p:extLst>
      <p:ext uri="{BB962C8B-B14F-4D97-AF65-F5344CB8AC3E}">
        <p14:creationId xmlns:p14="http://schemas.microsoft.com/office/powerpoint/2010/main" val="1756245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073A2F-D8E5-40FA-BB6D-5E00BFB9937D}" type="datetime1">
              <a:rPr lang="en-US" smtClean="0"/>
              <a:t>3/16/2026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329AD26-DC7E-47B4-B4D6-6EF2FB2F4E09}" type="slidenum">
              <a:rPr lang="en-US" smtClean="0"/>
              <a:t>‹#›</a:t>
            </a:fld>
            <a:endParaRPr lang="en-US"/>
          </a:p>
        </p:txBody>
      </p:sp>
    </p:spTree>
    <p:extLst>
      <p:ext uri="{BB962C8B-B14F-4D97-AF65-F5344CB8AC3E}">
        <p14:creationId xmlns:p14="http://schemas.microsoft.com/office/powerpoint/2010/main" val="140191248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E3E59EB-EDEF-8866-2B4E-5B4761F66780}"/>
              </a:ext>
            </a:extLst>
          </p:cNvPr>
          <p:cNvSpPr txBox="1"/>
          <p:nvPr/>
        </p:nvSpPr>
        <p:spPr>
          <a:xfrm>
            <a:off x="1557867" y="1411111"/>
            <a:ext cx="7382934" cy="1200329"/>
          </a:xfrm>
          <a:prstGeom prst="rect">
            <a:avLst/>
          </a:prstGeom>
          <a:noFill/>
        </p:spPr>
        <p:txBody>
          <a:bodyPr wrap="square" rtlCol="0">
            <a:spAutoFit/>
          </a:bodyPr>
          <a:lstStyle/>
          <a:p>
            <a:pPr algn="ctr"/>
            <a:r>
              <a:rPr lang="en-US" sz="2400" dirty="0"/>
              <a:t>Proposed Ordinance 2026-07 </a:t>
            </a:r>
          </a:p>
          <a:p>
            <a:pPr algn="ctr"/>
            <a:r>
              <a:rPr lang="en-US" sz="2400" dirty="0"/>
              <a:t>Amending Section 158.094, Yard Regulations &amp; </a:t>
            </a:r>
          </a:p>
          <a:p>
            <a:pPr algn="ctr"/>
            <a:r>
              <a:rPr lang="en-US" sz="2400" dirty="0"/>
              <a:t>Section 158.099, Structures Over Water</a:t>
            </a:r>
          </a:p>
        </p:txBody>
      </p:sp>
      <p:sp>
        <p:nvSpPr>
          <p:cNvPr id="6" name="Subtitle 5">
            <a:extLst>
              <a:ext uri="{FF2B5EF4-FFF2-40B4-BE49-F238E27FC236}">
                <a16:creationId xmlns:a16="http://schemas.microsoft.com/office/drawing/2014/main" id="{40EA4C70-0634-1B48-C0BF-C3AC7700579A}"/>
              </a:ext>
            </a:extLst>
          </p:cNvPr>
          <p:cNvSpPr>
            <a:spLocks noGrp="1"/>
          </p:cNvSpPr>
          <p:nvPr>
            <p:ph type="subTitle" idx="1"/>
          </p:nvPr>
        </p:nvSpPr>
        <p:spPr>
          <a:xfrm>
            <a:off x="344311" y="5224878"/>
            <a:ext cx="7246312" cy="1367834"/>
          </a:xfrm>
        </p:spPr>
        <p:txBody>
          <a:bodyPr>
            <a:noAutofit/>
          </a:bodyPr>
          <a:lstStyle/>
          <a:p>
            <a:pPr algn="l">
              <a:spcBef>
                <a:spcPts val="0"/>
              </a:spcBef>
            </a:pPr>
            <a:r>
              <a:rPr lang="en-US" dirty="0"/>
              <a:t>Presented by:</a:t>
            </a:r>
          </a:p>
          <a:p>
            <a:pPr algn="l">
              <a:spcBef>
                <a:spcPts val="0"/>
              </a:spcBef>
            </a:pPr>
            <a:r>
              <a:rPr lang="en-US" dirty="0"/>
              <a:t>Brenda L. Patten, Esquire, Berlin Patten Ebling, PLLC, representing</a:t>
            </a:r>
          </a:p>
          <a:p>
            <a:pPr marL="285750" indent="-285750" algn="l">
              <a:spcBef>
                <a:spcPts val="0"/>
              </a:spcBef>
              <a:buFont typeface="Wingdings" panose="05000000000000000000" pitchFamily="2" charset="2"/>
              <a:buChar char="Ø"/>
            </a:pPr>
            <a:r>
              <a:rPr lang="en-US" dirty="0"/>
              <a:t>Unicorp National Developments, Inc.</a:t>
            </a:r>
          </a:p>
          <a:p>
            <a:pPr marL="285750" indent="-285750" algn="l">
              <a:spcBef>
                <a:spcPts val="0"/>
              </a:spcBef>
              <a:buFont typeface="Wingdings" panose="05000000000000000000" pitchFamily="2" charset="2"/>
              <a:buChar char="Ø"/>
            </a:pPr>
            <a:r>
              <a:rPr lang="en-US" dirty="0"/>
              <a:t>S.R. LBK, LLC, a Delaware limited liability company, Applicant</a:t>
            </a:r>
          </a:p>
        </p:txBody>
      </p:sp>
      <p:sp>
        <p:nvSpPr>
          <p:cNvPr id="8" name="TextBox 7">
            <a:extLst>
              <a:ext uri="{FF2B5EF4-FFF2-40B4-BE49-F238E27FC236}">
                <a16:creationId xmlns:a16="http://schemas.microsoft.com/office/drawing/2014/main" id="{6723D4E1-B1BB-7B9E-E003-DA04DD2D3C9A}"/>
              </a:ext>
            </a:extLst>
          </p:cNvPr>
          <p:cNvSpPr txBox="1"/>
          <p:nvPr/>
        </p:nvSpPr>
        <p:spPr>
          <a:xfrm>
            <a:off x="1591733" y="3036711"/>
            <a:ext cx="7351218" cy="1200329"/>
          </a:xfrm>
          <a:prstGeom prst="rect">
            <a:avLst/>
          </a:prstGeom>
          <a:noFill/>
        </p:spPr>
        <p:txBody>
          <a:bodyPr wrap="square" rtlCol="0">
            <a:spAutoFit/>
          </a:bodyPr>
          <a:lstStyle/>
          <a:p>
            <a:pPr algn="ctr"/>
            <a:r>
              <a:rPr lang="en-US" sz="2400" dirty="0"/>
              <a:t>Proposed Ordinance 2026-08 </a:t>
            </a:r>
          </a:p>
          <a:p>
            <a:pPr algn="ctr"/>
            <a:r>
              <a:rPr lang="en-US" sz="2400" dirty="0"/>
              <a:t>Amending Section 156.02, Sign Code Definitions &amp; </a:t>
            </a:r>
          </a:p>
          <a:p>
            <a:pPr algn="ctr"/>
            <a:r>
              <a:rPr lang="en-US" sz="2400" dirty="0"/>
              <a:t>Section 156.07, Specific Sign Regulations</a:t>
            </a:r>
          </a:p>
        </p:txBody>
      </p:sp>
      <p:sp>
        <p:nvSpPr>
          <p:cNvPr id="9" name="TextBox 8">
            <a:extLst>
              <a:ext uri="{FF2B5EF4-FFF2-40B4-BE49-F238E27FC236}">
                <a16:creationId xmlns:a16="http://schemas.microsoft.com/office/drawing/2014/main" id="{FF18AD55-6B8C-A446-D681-AF8E0732162F}"/>
              </a:ext>
            </a:extLst>
          </p:cNvPr>
          <p:cNvSpPr txBox="1"/>
          <p:nvPr/>
        </p:nvSpPr>
        <p:spPr>
          <a:xfrm>
            <a:off x="3104445" y="293512"/>
            <a:ext cx="4241661" cy="646331"/>
          </a:xfrm>
          <a:prstGeom prst="rect">
            <a:avLst/>
          </a:prstGeom>
          <a:noFill/>
        </p:spPr>
        <p:txBody>
          <a:bodyPr wrap="square" rtlCol="0">
            <a:spAutoFit/>
          </a:bodyPr>
          <a:lstStyle/>
          <a:p>
            <a:pPr algn="ctr"/>
            <a:r>
              <a:rPr lang="en-US" dirty="0"/>
              <a:t>Planning &amp; Zoning Board Public Hearing</a:t>
            </a:r>
          </a:p>
          <a:p>
            <a:pPr algn="ctr"/>
            <a:r>
              <a:rPr lang="en-US" dirty="0"/>
              <a:t> March 17, 2026</a:t>
            </a:r>
          </a:p>
        </p:txBody>
      </p:sp>
      <p:sp>
        <p:nvSpPr>
          <p:cNvPr id="11" name="Slide Number Placeholder 10">
            <a:extLst>
              <a:ext uri="{FF2B5EF4-FFF2-40B4-BE49-F238E27FC236}">
                <a16:creationId xmlns:a16="http://schemas.microsoft.com/office/drawing/2014/main" id="{52CF327F-7A38-CAE3-2F9F-256E16142970}"/>
              </a:ext>
            </a:extLst>
          </p:cNvPr>
          <p:cNvSpPr>
            <a:spLocks noGrp="1"/>
          </p:cNvSpPr>
          <p:nvPr>
            <p:ph type="sldNum" sz="quarter" idx="12"/>
          </p:nvPr>
        </p:nvSpPr>
        <p:spPr>
          <a:xfrm>
            <a:off x="11096796" y="6301006"/>
            <a:ext cx="683339" cy="365125"/>
          </a:xfrm>
        </p:spPr>
        <p:txBody>
          <a:bodyPr/>
          <a:lstStyle/>
          <a:p>
            <a:fld id="{4329AD26-DC7E-47B4-B4D6-6EF2FB2F4E09}" type="slidenum">
              <a:rPr lang="en-US" sz="1200" smtClean="0">
                <a:solidFill>
                  <a:schemeClr val="bg1"/>
                </a:solidFill>
              </a:rPr>
              <a:t>1</a:t>
            </a:fld>
            <a:endParaRPr lang="en-US" sz="1200" dirty="0">
              <a:solidFill>
                <a:schemeClr val="bg1"/>
              </a:solidFill>
            </a:endParaRPr>
          </a:p>
        </p:txBody>
      </p:sp>
    </p:spTree>
    <p:extLst>
      <p:ext uri="{BB962C8B-B14F-4D97-AF65-F5344CB8AC3E}">
        <p14:creationId xmlns:p14="http://schemas.microsoft.com/office/powerpoint/2010/main" val="4198285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a:gsLst>
            <a:gs pos="85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5727584-FAA9-5330-6E42-13027DA6B6FD}"/>
              </a:ext>
            </a:extLst>
          </p:cNvPr>
          <p:cNvSpPr>
            <a:spLocks noGrp="1"/>
          </p:cNvSpPr>
          <p:nvPr>
            <p:ph type="sldNum" sz="quarter" idx="12"/>
          </p:nvPr>
        </p:nvSpPr>
        <p:spPr>
          <a:xfrm>
            <a:off x="10772003" y="6096447"/>
            <a:ext cx="683339" cy="365125"/>
          </a:xfrm>
        </p:spPr>
        <p:txBody>
          <a:bodyPr/>
          <a:lstStyle/>
          <a:p>
            <a:fld id="{4329AD26-DC7E-47B4-B4D6-6EF2FB2F4E09}" type="slidenum">
              <a:rPr lang="en-US" sz="1200" smtClean="0"/>
              <a:t>2</a:t>
            </a:fld>
            <a:endParaRPr lang="en-US" sz="1200" dirty="0"/>
          </a:p>
        </p:txBody>
      </p:sp>
      <p:sp>
        <p:nvSpPr>
          <p:cNvPr id="3" name="TextBox 2">
            <a:extLst>
              <a:ext uri="{FF2B5EF4-FFF2-40B4-BE49-F238E27FC236}">
                <a16:creationId xmlns:a16="http://schemas.microsoft.com/office/drawing/2014/main" id="{1345335D-D19C-414C-AC14-7F55D75B56CF}"/>
              </a:ext>
            </a:extLst>
          </p:cNvPr>
          <p:cNvSpPr txBox="1"/>
          <p:nvPr/>
        </p:nvSpPr>
        <p:spPr>
          <a:xfrm>
            <a:off x="419001" y="289932"/>
            <a:ext cx="10437024" cy="369332"/>
          </a:xfrm>
          <a:prstGeom prst="rect">
            <a:avLst/>
          </a:prstGeom>
          <a:noFill/>
        </p:spPr>
        <p:txBody>
          <a:bodyPr wrap="none" rtlCol="0">
            <a:spAutoFit/>
          </a:bodyPr>
          <a:lstStyle/>
          <a:p>
            <a:r>
              <a:rPr lang="en-US" dirty="0"/>
              <a:t>Applicant accepts staff report, proposed Code amendments &amp; staff’s recommendation of approval.</a:t>
            </a:r>
          </a:p>
        </p:txBody>
      </p:sp>
      <p:sp>
        <p:nvSpPr>
          <p:cNvPr id="4" name="TextBox 3">
            <a:extLst>
              <a:ext uri="{FF2B5EF4-FFF2-40B4-BE49-F238E27FC236}">
                <a16:creationId xmlns:a16="http://schemas.microsoft.com/office/drawing/2014/main" id="{CADD81A8-E9B6-18B8-44BD-9F75370EA1CF}"/>
              </a:ext>
            </a:extLst>
          </p:cNvPr>
          <p:cNvSpPr txBox="1"/>
          <p:nvPr/>
        </p:nvSpPr>
        <p:spPr>
          <a:xfrm>
            <a:off x="418640" y="1013551"/>
            <a:ext cx="11468560" cy="4247317"/>
          </a:xfrm>
          <a:prstGeom prst="rect">
            <a:avLst/>
          </a:prstGeom>
          <a:noFill/>
        </p:spPr>
        <p:txBody>
          <a:bodyPr wrap="square" rtlCol="0">
            <a:spAutoFit/>
          </a:bodyPr>
          <a:lstStyle/>
          <a:p>
            <a:r>
              <a:rPr lang="en-US" b="1" u="sng" dirty="0"/>
              <a:t>REQUIRED PUBLIC PURPOSE:</a:t>
            </a:r>
          </a:p>
          <a:p>
            <a:r>
              <a:rPr lang="en-US" dirty="0"/>
              <a:t>Based on case law, Staff &amp; the Town Attorney concluded that the amendments could serve a “</a:t>
            </a:r>
            <a:r>
              <a:rPr lang="en-US" b="1" i="1" dirty="0"/>
              <a:t>legitimate public purpose</a:t>
            </a:r>
            <a:r>
              <a:rPr lang="en-US" dirty="0"/>
              <a:t>” of identifying a groin’s ownership &amp; location “</a:t>
            </a:r>
            <a:r>
              <a:rPr lang="en-US" b="1" i="1" dirty="0"/>
              <a:t>to aid in public safety responses</a:t>
            </a:r>
            <a:r>
              <a:rPr lang="en-US" b="1" dirty="0"/>
              <a:t>”</a:t>
            </a:r>
            <a:r>
              <a:rPr lang="en-US" dirty="0"/>
              <a:t>.  </a:t>
            </a:r>
          </a:p>
          <a:p>
            <a:endParaRPr lang="en-US" dirty="0"/>
          </a:p>
          <a:p>
            <a:r>
              <a:rPr lang="en-US" dirty="0"/>
              <a:t>Signage will eliminate confusion as to whether a groin is publicly or privately owned and </a:t>
            </a:r>
            <a:r>
              <a:rPr lang="en-US" b="1" i="1" dirty="0"/>
              <a:t>who is responsible</a:t>
            </a:r>
            <a:r>
              <a:rPr lang="en-US" dirty="0"/>
              <a:t> for </a:t>
            </a:r>
            <a:r>
              <a:rPr lang="en-US" b="1" i="1" dirty="0"/>
              <a:t>maintenance &amp; safety</a:t>
            </a:r>
            <a:r>
              <a:rPr lang="en-US" dirty="0"/>
              <a:t>.</a:t>
            </a:r>
          </a:p>
          <a:p>
            <a:r>
              <a:rPr lang="en-US" dirty="0"/>
              <a:t> </a:t>
            </a:r>
          </a:p>
          <a:p>
            <a:endParaRPr lang="en-US" dirty="0"/>
          </a:p>
          <a:p>
            <a:r>
              <a:rPr lang="en-US" b="1" u="sng" dirty="0"/>
              <a:t>PRACTICAL COMMUNITY BENEFITS:</a:t>
            </a:r>
          </a:p>
          <a:p>
            <a:r>
              <a:rPr lang="en-US" dirty="0"/>
              <a:t>There are many additional, </a:t>
            </a:r>
            <a:r>
              <a:rPr lang="en-US" b="1" i="1" dirty="0"/>
              <a:t>PRACTICAL </a:t>
            </a:r>
            <a:r>
              <a:rPr lang="en-US" dirty="0"/>
              <a:t>secondary ways the ordinance will benefit the community:</a:t>
            </a:r>
          </a:p>
          <a:p>
            <a:endParaRPr lang="en-US" dirty="0"/>
          </a:p>
          <a:p>
            <a:pPr marL="914400" indent="-285750">
              <a:buFont typeface="Wingdings" panose="05000000000000000000" pitchFamily="2" charset="2"/>
              <a:buChar char="ü"/>
            </a:pPr>
            <a:r>
              <a:rPr lang="en-US" dirty="0"/>
              <a:t>Identify the upland owner- condominium, resort, restaurant, etc.  </a:t>
            </a:r>
          </a:p>
          <a:p>
            <a:pPr marL="914400" indent="-285750">
              <a:buFont typeface="Wingdings" panose="05000000000000000000" pitchFamily="2" charset="2"/>
              <a:buChar char="ü"/>
            </a:pPr>
            <a:r>
              <a:rPr lang="en-US" dirty="0"/>
              <a:t>Help business - draws in customers, buyers of units.</a:t>
            </a:r>
          </a:p>
          <a:p>
            <a:pPr marL="914400" indent="-285750">
              <a:buFont typeface="Wingdings" panose="05000000000000000000" pitchFamily="2" charset="2"/>
              <a:buChar char="ü"/>
            </a:pPr>
            <a:r>
              <a:rPr lang="en-US" dirty="0"/>
              <a:t>Provide a recreational amenity- a fun place to walk, stop for photos, etc.</a:t>
            </a:r>
          </a:p>
          <a:p>
            <a:pPr marL="914400" indent="-285750">
              <a:buFont typeface="Wingdings" panose="05000000000000000000" pitchFamily="2" charset="2"/>
              <a:buChar char="ü"/>
            </a:pPr>
            <a:r>
              <a:rPr lang="en-US" dirty="0"/>
              <a:t>Attract people to get closer to the Gulf- enjoy nature.</a:t>
            </a:r>
          </a:p>
        </p:txBody>
      </p:sp>
      <p:sp>
        <p:nvSpPr>
          <p:cNvPr id="6" name="TextBox 5">
            <a:extLst>
              <a:ext uri="{FF2B5EF4-FFF2-40B4-BE49-F238E27FC236}">
                <a16:creationId xmlns:a16="http://schemas.microsoft.com/office/drawing/2014/main" id="{DBD6FE49-EC08-000A-C509-FD88BE04D11B}"/>
              </a:ext>
            </a:extLst>
          </p:cNvPr>
          <p:cNvSpPr txBox="1"/>
          <p:nvPr/>
        </p:nvSpPr>
        <p:spPr>
          <a:xfrm>
            <a:off x="731714" y="5648988"/>
            <a:ext cx="10359567" cy="461665"/>
          </a:xfrm>
          <a:prstGeom prst="rect">
            <a:avLst/>
          </a:prstGeom>
          <a:noFill/>
        </p:spPr>
        <p:txBody>
          <a:bodyPr wrap="none" rtlCol="0">
            <a:spAutoFit/>
          </a:bodyPr>
          <a:lstStyle/>
          <a:p>
            <a:r>
              <a:rPr lang="en-US" sz="2400" b="1" dirty="0"/>
              <a:t>Example of How the Ordinances can be Applied:   St. Regis LBK Resort </a:t>
            </a:r>
          </a:p>
        </p:txBody>
      </p:sp>
    </p:spTree>
    <p:extLst>
      <p:ext uri="{BB962C8B-B14F-4D97-AF65-F5344CB8AC3E}">
        <p14:creationId xmlns:p14="http://schemas.microsoft.com/office/powerpoint/2010/main" val="72162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C21F716-F170-B34B-CA28-C6354303AB9F}"/>
              </a:ext>
            </a:extLst>
          </p:cNvPr>
          <p:cNvSpPr>
            <a:spLocks noGrp="1"/>
          </p:cNvSpPr>
          <p:nvPr>
            <p:ph type="sldNum" sz="quarter" idx="12"/>
          </p:nvPr>
        </p:nvSpPr>
        <p:spPr>
          <a:xfrm>
            <a:off x="11146576" y="6239666"/>
            <a:ext cx="683339" cy="365125"/>
          </a:xfrm>
        </p:spPr>
        <p:txBody>
          <a:bodyPr/>
          <a:lstStyle/>
          <a:p>
            <a:fld id="{4329AD26-DC7E-47B4-B4D6-6EF2FB2F4E09}" type="slidenum">
              <a:rPr lang="en-US" sz="1200" smtClean="0"/>
              <a:t>3</a:t>
            </a:fld>
            <a:endParaRPr lang="en-US" sz="1200" dirty="0"/>
          </a:p>
        </p:txBody>
      </p:sp>
      <p:pic>
        <p:nvPicPr>
          <p:cNvPr id="4" name="Picture 3">
            <a:extLst>
              <a:ext uri="{FF2B5EF4-FFF2-40B4-BE49-F238E27FC236}">
                <a16:creationId xmlns:a16="http://schemas.microsoft.com/office/drawing/2014/main" id="{99C6AD8E-AE01-7BD0-BA71-5CEE5E6498B2}"/>
              </a:ext>
            </a:extLst>
          </p:cNvPr>
          <p:cNvPicPr>
            <a:picLocks noChangeAspect="1"/>
          </p:cNvPicPr>
          <p:nvPr/>
        </p:nvPicPr>
        <p:blipFill>
          <a:blip r:embed="rId3"/>
          <a:srcRect t="11874"/>
          <a:stretch>
            <a:fillRect/>
          </a:stretch>
        </p:blipFill>
        <p:spPr>
          <a:xfrm>
            <a:off x="747486" y="870332"/>
            <a:ext cx="4372748" cy="3017520"/>
          </a:xfrm>
          <a:prstGeom prst="rect">
            <a:avLst/>
          </a:prstGeom>
          <a:ln>
            <a:solidFill>
              <a:srgbClr val="FF0000"/>
            </a:solidFill>
          </a:ln>
        </p:spPr>
      </p:pic>
      <p:sp>
        <p:nvSpPr>
          <p:cNvPr id="5" name="TextBox 4">
            <a:extLst>
              <a:ext uri="{FF2B5EF4-FFF2-40B4-BE49-F238E27FC236}">
                <a16:creationId xmlns:a16="http://schemas.microsoft.com/office/drawing/2014/main" id="{5961ADEB-7506-84D4-96A3-68EEE26ED4E7}"/>
              </a:ext>
            </a:extLst>
          </p:cNvPr>
          <p:cNvSpPr txBox="1"/>
          <p:nvPr/>
        </p:nvSpPr>
        <p:spPr>
          <a:xfrm>
            <a:off x="1178805" y="363557"/>
            <a:ext cx="3236463" cy="369332"/>
          </a:xfrm>
          <a:prstGeom prst="rect">
            <a:avLst/>
          </a:prstGeom>
          <a:noFill/>
        </p:spPr>
        <p:txBody>
          <a:bodyPr wrap="none" rtlCol="0">
            <a:spAutoFit/>
          </a:bodyPr>
          <a:lstStyle/>
          <a:p>
            <a:r>
              <a:rPr lang="en-US" dirty="0"/>
              <a:t>St. Regis Longboat Key Resort</a:t>
            </a:r>
          </a:p>
        </p:txBody>
      </p:sp>
      <p:sp>
        <p:nvSpPr>
          <p:cNvPr id="6" name="TextBox 5">
            <a:extLst>
              <a:ext uri="{FF2B5EF4-FFF2-40B4-BE49-F238E27FC236}">
                <a16:creationId xmlns:a16="http://schemas.microsoft.com/office/drawing/2014/main" id="{9E25C3F2-6C90-67AF-C351-73C0B7DA6DF0}"/>
              </a:ext>
            </a:extLst>
          </p:cNvPr>
          <p:cNvSpPr txBox="1"/>
          <p:nvPr/>
        </p:nvSpPr>
        <p:spPr>
          <a:xfrm>
            <a:off x="5321146" y="242371"/>
            <a:ext cx="6621139" cy="4524315"/>
          </a:xfrm>
          <a:prstGeom prst="rect">
            <a:avLst/>
          </a:prstGeom>
          <a:noFill/>
        </p:spPr>
        <p:txBody>
          <a:bodyPr wrap="square" rtlCol="0">
            <a:spAutoFit/>
          </a:bodyPr>
          <a:lstStyle/>
          <a:p>
            <a:pPr marL="285750" indent="-285750">
              <a:buFont typeface="Wingdings" panose="05000000000000000000" pitchFamily="2" charset="2"/>
              <a:buChar char="Ø"/>
            </a:pPr>
            <a:r>
              <a:rPr lang="en-US" dirty="0"/>
              <a:t>In 2025, Unicorp improved the old Colony groin by adding a wooden walkway, post &amp; rope railings, and an arch &amp; sign saying, “</a:t>
            </a:r>
            <a:r>
              <a:rPr lang="en-US" b="1" i="1" dirty="0"/>
              <a:t>St. Regis Longboat Key</a:t>
            </a:r>
            <a:r>
              <a:rPr lang="en-US" dirty="0"/>
              <a:t>”.</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dirty="0"/>
              <a:t>If the ordinances are approved, the arch &amp; sign may remain. </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dirty="0"/>
              <a:t>The St. Regis is a 5-Diamond resort in a very competitive Florida resort market.</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dirty="0"/>
              <a:t>A variety of amenities are a major reason guests choose resorts &amp; a </a:t>
            </a:r>
            <a:r>
              <a:rPr lang="en-US" i="1" dirty="0"/>
              <a:t>Key to Success</a:t>
            </a:r>
            <a:r>
              <a:rPr lang="en-US" dirty="0"/>
              <a:t>. </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dirty="0"/>
              <a:t>Arch &amp; Sign create an iconic landmark for shared memories and celebrating commemorative events &amp; ceremonies, like weddings, engagements, etc. </a:t>
            </a:r>
          </a:p>
        </p:txBody>
      </p:sp>
      <p:sp>
        <p:nvSpPr>
          <p:cNvPr id="8" name="TextBox 7">
            <a:extLst>
              <a:ext uri="{FF2B5EF4-FFF2-40B4-BE49-F238E27FC236}">
                <a16:creationId xmlns:a16="http://schemas.microsoft.com/office/drawing/2014/main" id="{DF460EF1-EE62-9748-F0FA-38FBD98CA634}"/>
              </a:ext>
            </a:extLst>
          </p:cNvPr>
          <p:cNvSpPr txBox="1"/>
          <p:nvPr/>
        </p:nvSpPr>
        <p:spPr>
          <a:xfrm>
            <a:off x="1407405" y="5014508"/>
            <a:ext cx="10479795" cy="646331"/>
          </a:xfrm>
          <a:prstGeom prst="rect">
            <a:avLst/>
          </a:prstGeom>
          <a:noFill/>
        </p:spPr>
        <p:txBody>
          <a:bodyPr wrap="square">
            <a:spAutoFit/>
          </a:bodyPr>
          <a:lstStyle/>
          <a:p>
            <a:pPr marL="285750" indent="-285750">
              <a:buFont typeface="Wingdings" panose="05000000000000000000" pitchFamily="2" charset="2"/>
              <a:buChar char="Ø"/>
            </a:pPr>
            <a:r>
              <a:rPr lang="en-US" dirty="0"/>
              <a:t>St. Regis has extensive amenities, and the beach groin, arch &amp; sign are a</a:t>
            </a:r>
            <a:r>
              <a:rPr lang="en-US" b="1" dirty="0"/>
              <a:t> </a:t>
            </a:r>
            <a:r>
              <a:rPr lang="en-US" b="1" i="1" dirty="0"/>
              <a:t>favorite of guests</a:t>
            </a:r>
            <a:r>
              <a:rPr lang="en-US" dirty="0"/>
              <a:t>.</a:t>
            </a:r>
          </a:p>
          <a:p>
            <a:pPr marL="285750" indent="-285750">
              <a:buFont typeface="Wingdings" panose="05000000000000000000" pitchFamily="2" charset="2"/>
              <a:buChar char="Ø"/>
            </a:pPr>
            <a:endParaRPr lang="en-US" dirty="0"/>
          </a:p>
        </p:txBody>
      </p:sp>
      <p:sp>
        <p:nvSpPr>
          <p:cNvPr id="11" name="TextBox 10">
            <a:extLst>
              <a:ext uri="{FF2B5EF4-FFF2-40B4-BE49-F238E27FC236}">
                <a16:creationId xmlns:a16="http://schemas.microsoft.com/office/drawing/2014/main" id="{4FAA4820-1BD1-D166-9E33-F16FC3407945}"/>
              </a:ext>
            </a:extLst>
          </p:cNvPr>
          <p:cNvSpPr txBox="1"/>
          <p:nvPr/>
        </p:nvSpPr>
        <p:spPr>
          <a:xfrm>
            <a:off x="2784514" y="5631451"/>
            <a:ext cx="6097836" cy="923330"/>
          </a:xfrm>
          <a:prstGeom prst="rect">
            <a:avLst/>
          </a:prstGeom>
          <a:noFill/>
        </p:spPr>
        <p:txBody>
          <a:bodyPr wrap="square">
            <a:spAutoFit/>
          </a:bodyPr>
          <a:lstStyle/>
          <a:p>
            <a:pPr algn="ctr"/>
            <a:r>
              <a:rPr lang="en-US" dirty="0"/>
              <a:t>There was </a:t>
            </a:r>
            <a:r>
              <a:rPr lang="en-US" u="sng" dirty="0"/>
              <a:t>no damage </a:t>
            </a:r>
            <a:r>
              <a:rPr lang="en-US" dirty="0"/>
              <a:t>to the resort or neighbors </a:t>
            </a:r>
          </a:p>
          <a:p>
            <a:pPr algn="ctr"/>
            <a:r>
              <a:rPr lang="en-US" dirty="0"/>
              <a:t>from the arch or sign </a:t>
            </a:r>
          </a:p>
          <a:p>
            <a:pPr algn="ctr"/>
            <a:r>
              <a:rPr lang="en-US" dirty="0"/>
              <a:t>from Hurricanes Milton &amp; Helene.  </a:t>
            </a:r>
          </a:p>
        </p:txBody>
      </p:sp>
    </p:spTree>
    <p:extLst>
      <p:ext uri="{BB962C8B-B14F-4D97-AF65-F5344CB8AC3E}">
        <p14:creationId xmlns:p14="http://schemas.microsoft.com/office/powerpoint/2010/main" val="1707480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472B31A-7CA8-220A-4B37-735A35EE813F}"/>
              </a:ext>
            </a:extLst>
          </p:cNvPr>
          <p:cNvSpPr>
            <a:spLocks noGrp="1"/>
          </p:cNvSpPr>
          <p:nvPr>
            <p:ph type="sldNum" sz="quarter" idx="12"/>
          </p:nvPr>
        </p:nvSpPr>
        <p:spPr/>
        <p:txBody>
          <a:bodyPr/>
          <a:lstStyle/>
          <a:p>
            <a:fld id="{4329AD26-DC7E-47B4-B4D6-6EF2FB2F4E09}" type="slidenum">
              <a:rPr lang="en-US" smtClean="0"/>
              <a:t>4</a:t>
            </a:fld>
            <a:endParaRPr lang="en-US"/>
          </a:p>
        </p:txBody>
      </p:sp>
      <p:sp>
        <p:nvSpPr>
          <p:cNvPr id="6" name="TextBox 5">
            <a:extLst>
              <a:ext uri="{FF2B5EF4-FFF2-40B4-BE49-F238E27FC236}">
                <a16:creationId xmlns:a16="http://schemas.microsoft.com/office/drawing/2014/main" id="{8F5A29BD-B0FE-7C4C-3DA7-E0600F4544E1}"/>
              </a:ext>
            </a:extLst>
          </p:cNvPr>
          <p:cNvSpPr txBox="1"/>
          <p:nvPr/>
        </p:nvSpPr>
        <p:spPr>
          <a:xfrm>
            <a:off x="440674" y="1869191"/>
            <a:ext cx="11027883" cy="338554"/>
          </a:xfrm>
          <a:prstGeom prst="rect">
            <a:avLst/>
          </a:prstGeom>
          <a:noFill/>
        </p:spPr>
        <p:txBody>
          <a:bodyPr wrap="square">
            <a:spAutoFit/>
          </a:bodyPr>
          <a:lstStyle/>
          <a:p>
            <a:r>
              <a:rPr lang="en-US" sz="1600" dirty="0"/>
              <a:t>ROS Policy 1.1.4 Encourage the provision of </a:t>
            </a:r>
            <a:r>
              <a:rPr lang="en-US" sz="1600" dirty="0">
                <a:highlight>
                  <a:srgbClr val="FFFF00"/>
                </a:highlight>
              </a:rPr>
              <a:t>recreational opportunities</a:t>
            </a:r>
            <a:r>
              <a:rPr lang="en-US" sz="1600" dirty="0"/>
              <a:t> within private developments. </a:t>
            </a:r>
          </a:p>
        </p:txBody>
      </p:sp>
      <p:sp>
        <p:nvSpPr>
          <p:cNvPr id="8" name="TextBox 7">
            <a:extLst>
              <a:ext uri="{FF2B5EF4-FFF2-40B4-BE49-F238E27FC236}">
                <a16:creationId xmlns:a16="http://schemas.microsoft.com/office/drawing/2014/main" id="{C8B1B71F-482F-B0BF-4EC8-AF2F6927DB36}"/>
              </a:ext>
            </a:extLst>
          </p:cNvPr>
          <p:cNvSpPr txBox="1"/>
          <p:nvPr/>
        </p:nvSpPr>
        <p:spPr>
          <a:xfrm>
            <a:off x="429656" y="1494617"/>
            <a:ext cx="10576193" cy="338554"/>
          </a:xfrm>
          <a:prstGeom prst="rect">
            <a:avLst/>
          </a:prstGeom>
          <a:noFill/>
        </p:spPr>
        <p:txBody>
          <a:bodyPr wrap="square">
            <a:spAutoFit/>
          </a:bodyPr>
          <a:lstStyle/>
          <a:p>
            <a:r>
              <a:rPr lang="en-US" sz="1600" dirty="0"/>
              <a:t>FLU Policy 1.1.14 Historically, </a:t>
            </a:r>
            <a:r>
              <a:rPr lang="en-US" sz="1600" dirty="0">
                <a:highlight>
                  <a:srgbClr val="FFFF00"/>
                </a:highlight>
              </a:rPr>
              <a:t>tourism has been an important element of the Town’s economy</a:t>
            </a:r>
            <a:r>
              <a:rPr lang="en-US" sz="1600" dirty="0"/>
              <a:t>.</a:t>
            </a:r>
          </a:p>
        </p:txBody>
      </p:sp>
      <p:sp>
        <p:nvSpPr>
          <p:cNvPr id="9" name="TextBox 8">
            <a:extLst>
              <a:ext uri="{FF2B5EF4-FFF2-40B4-BE49-F238E27FC236}">
                <a16:creationId xmlns:a16="http://schemas.microsoft.com/office/drawing/2014/main" id="{66DE3F26-DB57-4B30-0B2A-8278B8774E55}"/>
              </a:ext>
            </a:extLst>
          </p:cNvPr>
          <p:cNvSpPr txBox="1"/>
          <p:nvPr/>
        </p:nvSpPr>
        <p:spPr>
          <a:xfrm>
            <a:off x="429658" y="1090669"/>
            <a:ext cx="5883007" cy="369332"/>
          </a:xfrm>
          <a:prstGeom prst="rect">
            <a:avLst/>
          </a:prstGeom>
          <a:noFill/>
        </p:spPr>
        <p:txBody>
          <a:bodyPr wrap="square" rtlCol="0">
            <a:spAutoFit/>
          </a:bodyPr>
          <a:lstStyle/>
          <a:p>
            <a:r>
              <a:rPr lang="en-US" b="1" dirty="0"/>
              <a:t>Town of Longboat Key Comprehensive Plan:</a:t>
            </a:r>
          </a:p>
        </p:txBody>
      </p:sp>
      <p:sp>
        <p:nvSpPr>
          <p:cNvPr id="10" name="TextBox 9">
            <a:extLst>
              <a:ext uri="{FF2B5EF4-FFF2-40B4-BE49-F238E27FC236}">
                <a16:creationId xmlns:a16="http://schemas.microsoft.com/office/drawing/2014/main" id="{607F014E-02F6-BF5E-6700-47C4261F62A5}"/>
              </a:ext>
            </a:extLst>
          </p:cNvPr>
          <p:cNvSpPr txBox="1"/>
          <p:nvPr/>
        </p:nvSpPr>
        <p:spPr>
          <a:xfrm>
            <a:off x="3062689" y="220338"/>
            <a:ext cx="6378766" cy="646331"/>
          </a:xfrm>
          <a:prstGeom prst="rect">
            <a:avLst/>
          </a:prstGeom>
          <a:noFill/>
        </p:spPr>
        <p:txBody>
          <a:bodyPr wrap="square" rtlCol="0">
            <a:spAutoFit/>
          </a:bodyPr>
          <a:lstStyle/>
          <a:p>
            <a:pPr algn="ctr"/>
            <a:r>
              <a:rPr lang="en-US" b="1" i="1" dirty="0"/>
              <a:t>PRACTICAL</a:t>
            </a:r>
            <a:r>
              <a:rPr lang="en-US" dirty="0"/>
              <a:t> Community Benefits supported by the Town’s Comprehensive Plan &amp; Vision Plan:</a:t>
            </a:r>
          </a:p>
        </p:txBody>
      </p:sp>
      <p:sp>
        <p:nvSpPr>
          <p:cNvPr id="15" name="TextBox 14">
            <a:extLst>
              <a:ext uri="{FF2B5EF4-FFF2-40B4-BE49-F238E27FC236}">
                <a16:creationId xmlns:a16="http://schemas.microsoft.com/office/drawing/2014/main" id="{E4F3B609-C687-3019-00F1-3249BA10E128}"/>
              </a:ext>
            </a:extLst>
          </p:cNvPr>
          <p:cNvSpPr txBox="1"/>
          <p:nvPr/>
        </p:nvSpPr>
        <p:spPr>
          <a:xfrm>
            <a:off x="352540" y="2655065"/>
            <a:ext cx="7670433" cy="369332"/>
          </a:xfrm>
          <a:prstGeom prst="rect">
            <a:avLst/>
          </a:prstGeom>
          <a:noFill/>
        </p:spPr>
        <p:txBody>
          <a:bodyPr wrap="none" rtlCol="0">
            <a:spAutoFit/>
          </a:bodyPr>
          <a:lstStyle/>
          <a:p>
            <a:r>
              <a:rPr lang="en-US" b="1" dirty="0"/>
              <a:t>Town of LBK Community Vision Plan, Resolutions 2011-13 &amp; 2011-32:</a:t>
            </a:r>
          </a:p>
        </p:txBody>
      </p:sp>
      <p:sp>
        <p:nvSpPr>
          <p:cNvPr id="11" name="TextBox 10">
            <a:extLst>
              <a:ext uri="{FF2B5EF4-FFF2-40B4-BE49-F238E27FC236}">
                <a16:creationId xmlns:a16="http://schemas.microsoft.com/office/drawing/2014/main" id="{92D1D4A7-29A8-0F79-FBCC-A9D69D85F900}"/>
              </a:ext>
            </a:extLst>
          </p:cNvPr>
          <p:cNvSpPr txBox="1"/>
          <p:nvPr/>
        </p:nvSpPr>
        <p:spPr>
          <a:xfrm>
            <a:off x="286437" y="3205908"/>
            <a:ext cx="11501611" cy="769441"/>
          </a:xfrm>
          <a:prstGeom prst="rect">
            <a:avLst/>
          </a:prstGeom>
          <a:noFill/>
          <a:ln>
            <a:noFill/>
          </a:ln>
        </p:spPr>
        <p:txBody>
          <a:bodyPr wrap="square" rtlCol="0">
            <a:spAutoFit/>
          </a:bodyPr>
          <a:lstStyle/>
          <a:p>
            <a:r>
              <a:rPr lang="en-US" sz="1600" dirty="0">
                <a:cs typeface="Arial" panose="020B0604020202020204" pitchFamily="34" charset="0"/>
              </a:rPr>
              <a:t>Goal 8, Strategy: </a:t>
            </a:r>
            <a:r>
              <a:rPr lang="en-US" sz="1600" dirty="0">
                <a:highlight>
                  <a:srgbClr val="FFFF00"/>
                </a:highlight>
                <a:cs typeface="Arial" panose="020B0604020202020204" pitchFamily="34" charset="0"/>
              </a:rPr>
              <a:t>Encourage the modernization and redevelopment of tourism facilities</a:t>
            </a:r>
            <a:r>
              <a:rPr lang="en-US" sz="1600" dirty="0">
                <a:cs typeface="Arial" panose="020B0604020202020204" pitchFamily="34" charset="0"/>
              </a:rPr>
              <a:t>. Support efforts of the Chamber of Commerce and Economic Development Council to </a:t>
            </a:r>
            <a:r>
              <a:rPr lang="en-US" sz="1600" dirty="0">
                <a:highlight>
                  <a:srgbClr val="FFFF00"/>
                </a:highlight>
                <a:cs typeface="Arial" panose="020B0604020202020204" pitchFamily="34" charset="0"/>
              </a:rPr>
              <a:t>promote tourism and economic growth</a:t>
            </a:r>
            <a:r>
              <a:rPr lang="en-US" sz="1600" dirty="0">
                <a:cs typeface="Arial" panose="020B0604020202020204" pitchFamily="34" charset="0"/>
              </a:rPr>
              <a:t> consistent with the vision.</a:t>
            </a:r>
            <a:r>
              <a:rPr lang="en-US" sz="1600" dirty="0">
                <a:latin typeface="Arial" panose="020B0604020202020204" pitchFamily="34" charset="0"/>
                <a:cs typeface="Arial" panose="020B0604020202020204" pitchFamily="34" charset="0"/>
              </a:rPr>
              <a:t>  </a:t>
            </a:r>
            <a:r>
              <a:rPr lang="en-US" sz="1200" i="1" dirty="0">
                <a:latin typeface="Arial" panose="020B0604020202020204" pitchFamily="34" charset="0"/>
                <a:cs typeface="Arial" panose="020B0604020202020204" pitchFamily="34" charset="0"/>
              </a:rPr>
              <a:t>Vision Plan, page 13.</a:t>
            </a:r>
          </a:p>
        </p:txBody>
      </p:sp>
      <p:sp>
        <p:nvSpPr>
          <p:cNvPr id="12" name="TextBox 11">
            <a:extLst>
              <a:ext uri="{FF2B5EF4-FFF2-40B4-BE49-F238E27FC236}">
                <a16:creationId xmlns:a16="http://schemas.microsoft.com/office/drawing/2014/main" id="{C8789D3D-3ED3-83B6-2B0E-C1566C38FD77}"/>
              </a:ext>
            </a:extLst>
          </p:cNvPr>
          <p:cNvSpPr txBox="1"/>
          <p:nvPr/>
        </p:nvSpPr>
        <p:spPr>
          <a:xfrm>
            <a:off x="261004" y="4142680"/>
            <a:ext cx="11582128" cy="1261884"/>
          </a:xfrm>
          <a:prstGeom prst="rect">
            <a:avLst/>
          </a:prstGeom>
          <a:noFill/>
          <a:ln>
            <a:noFill/>
          </a:ln>
        </p:spPr>
        <p:txBody>
          <a:bodyPr wrap="square">
            <a:spAutoFit/>
          </a:bodyPr>
          <a:lstStyle/>
          <a:p>
            <a:r>
              <a:rPr lang="en-US" sz="1600" dirty="0">
                <a:highlight>
                  <a:srgbClr val="FFFF00"/>
                </a:highlight>
                <a:cs typeface="Arial" panose="020B0604020202020204" pitchFamily="34" charset="0"/>
              </a:rPr>
              <a:t>Understanding Longboat Key as a recreational or destination community means the community is judged by the presence of desired amenities</a:t>
            </a:r>
            <a:r>
              <a:rPr lang="en-US" sz="1600" dirty="0">
                <a:cs typeface="Arial" panose="020B0604020202020204" pitchFamily="34" charset="0"/>
              </a:rPr>
              <a:t>. No such community can offer all desirable amenities. It can be assumed that people who choose to reside or visit Longboat Key prefer the type of amenities that the Key offers. This means the Island must protect or enhance its existing commercial services and recreational amenities, and </a:t>
            </a:r>
            <a:r>
              <a:rPr lang="en-US" sz="1600" dirty="0">
                <a:highlight>
                  <a:srgbClr val="FFFF00"/>
                </a:highlight>
                <a:cs typeface="Arial" panose="020B0604020202020204" pitchFamily="34" charset="0"/>
              </a:rPr>
              <a:t>strive to develop additional options </a:t>
            </a:r>
            <a:r>
              <a:rPr lang="en-US" sz="1600" dirty="0">
                <a:cs typeface="Arial" panose="020B0604020202020204" pitchFamily="34" charset="0"/>
              </a:rPr>
              <a:t>desired by residents. </a:t>
            </a:r>
            <a:r>
              <a:rPr lang="en-US" sz="1200" i="1" dirty="0">
                <a:latin typeface="Arial" panose="020B0604020202020204" pitchFamily="34" charset="0"/>
                <a:cs typeface="Arial" panose="020B0604020202020204" pitchFamily="34" charset="0"/>
              </a:rPr>
              <a:t>Vision Plan, page 21.</a:t>
            </a:r>
            <a:endParaRPr lang="en-US" sz="12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133E95B1-CBBD-C73F-D9BE-B31BF23253EF}"/>
              </a:ext>
            </a:extLst>
          </p:cNvPr>
          <p:cNvSpPr txBox="1"/>
          <p:nvPr/>
        </p:nvSpPr>
        <p:spPr>
          <a:xfrm>
            <a:off x="319490" y="5594112"/>
            <a:ext cx="11413474" cy="830997"/>
          </a:xfrm>
          <a:prstGeom prst="rect">
            <a:avLst/>
          </a:prstGeom>
          <a:noFill/>
          <a:ln>
            <a:noFill/>
          </a:ln>
        </p:spPr>
        <p:txBody>
          <a:bodyPr wrap="square">
            <a:spAutoFit/>
          </a:bodyPr>
          <a:lstStyle/>
          <a:p>
            <a:pPr algn="l"/>
            <a:r>
              <a:rPr lang="en-US" sz="1600" b="0" i="0" u="none" strike="noStrike" baseline="0" dirty="0">
                <a:highlight>
                  <a:srgbClr val="FFFF00"/>
                </a:highlight>
              </a:rPr>
              <a:t>The town will maintain Longboat Key as a premier vacation destination and enhance year round tourism through continued revitalization, development, and maintenance of tourism – oriented businesses and amenities</a:t>
            </a:r>
            <a:r>
              <a:rPr lang="en-US" sz="1600" b="0" i="0" u="none" strike="noStrike" baseline="0" dirty="0"/>
              <a:t> such as; lodging, cultural attractions, restaurants, golf courses, tennis facilities and beaches. </a:t>
            </a:r>
            <a:r>
              <a:rPr lang="en-US" sz="1200" b="0" i="1" u="none" strike="noStrike" baseline="0" dirty="0">
                <a:latin typeface="Arial" panose="020B0604020202020204" pitchFamily="34" charset="0"/>
              </a:rPr>
              <a:t>Vision Statement, Core Values</a:t>
            </a:r>
            <a:r>
              <a:rPr lang="en-US" sz="1200" i="1" dirty="0">
                <a:latin typeface="Arial" panose="020B0604020202020204" pitchFamily="34" charset="0"/>
              </a:rPr>
              <a:t>. </a:t>
            </a:r>
            <a:r>
              <a:rPr lang="en-US" sz="1200" b="0" i="1" u="none" strike="noStrike" baseline="0" dirty="0">
                <a:latin typeface="Arial" panose="020B0604020202020204" pitchFamily="34" charset="0"/>
              </a:rPr>
              <a:t>Resolution 2011-32</a:t>
            </a:r>
            <a:endParaRPr lang="en-US" sz="1200" i="1" dirty="0"/>
          </a:p>
        </p:txBody>
      </p:sp>
      <p:sp>
        <p:nvSpPr>
          <p:cNvPr id="3" name="TextBox 2">
            <a:extLst>
              <a:ext uri="{FF2B5EF4-FFF2-40B4-BE49-F238E27FC236}">
                <a16:creationId xmlns:a16="http://schemas.microsoft.com/office/drawing/2014/main" id="{891481A7-975A-B537-C45F-3CF9CB2B8C96}"/>
              </a:ext>
            </a:extLst>
          </p:cNvPr>
          <p:cNvSpPr txBox="1"/>
          <p:nvPr/>
        </p:nvSpPr>
        <p:spPr>
          <a:xfrm>
            <a:off x="11565653" y="6149591"/>
            <a:ext cx="264816" cy="276999"/>
          </a:xfrm>
          <a:prstGeom prst="rect">
            <a:avLst/>
          </a:prstGeom>
          <a:noFill/>
        </p:spPr>
        <p:txBody>
          <a:bodyPr wrap="none" rtlCol="0">
            <a:spAutoFit/>
          </a:bodyPr>
          <a:lstStyle/>
          <a:p>
            <a:r>
              <a:rPr lang="en-US" sz="1200" dirty="0"/>
              <a:t>4</a:t>
            </a:r>
          </a:p>
        </p:txBody>
      </p:sp>
    </p:spTree>
    <p:extLst>
      <p:ext uri="{BB962C8B-B14F-4D97-AF65-F5344CB8AC3E}">
        <p14:creationId xmlns:p14="http://schemas.microsoft.com/office/powerpoint/2010/main" val="3200403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a:gsLst>
            <a:gs pos="85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20EC286-64A4-5031-4AF7-DAA826667E10}"/>
              </a:ext>
            </a:extLst>
          </p:cNvPr>
          <p:cNvSpPr>
            <a:spLocks noGrp="1"/>
          </p:cNvSpPr>
          <p:nvPr>
            <p:ph type="sldNum" sz="quarter" idx="12"/>
          </p:nvPr>
        </p:nvSpPr>
        <p:spPr>
          <a:xfrm>
            <a:off x="10992341" y="6217631"/>
            <a:ext cx="683339" cy="365125"/>
          </a:xfrm>
        </p:spPr>
        <p:txBody>
          <a:bodyPr/>
          <a:lstStyle/>
          <a:p>
            <a:fld id="{4329AD26-DC7E-47B4-B4D6-6EF2FB2F4E09}" type="slidenum">
              <a:rPr lang="en-US" sz="1200" smtClean="0"/>
              <a:t>5</a:t>
            </a:fld>
            <a:endParaRPr lang="en-US" sz="1200" dirty="0"/>
          </a:p>
        </p:txBody>
      </p:sp>
      <p:sp>
        <p:nvSpPr>
          <p:cNvPr id="17" name="TextBox 16">
            <a:extLst>
              <a:ext uri="{FF2B5EF4-FFF2-40B4-BE49-F238E27FC236}">
                <a16:creationId xmlns:a16="http://schemas.microsoft.com/office/drawing/2014/main" id="{BDAA0401-9C76-7618-04E8-E95980316AE2}"/>
              </a:ext>
            </a:extLst>
          </p:cNvPr>
          <p:cNvSpPr txBox="1"/>
          <p:nvPr/>
        </p:nvSpPr>
        <p:spPr>
          <a:xfrm>
            <a:off x="1667179" y="490432"/>
            <a:ext cx="8163499" cy="646331"/>
          </a:xfrm>
          <a:prstGeom prst="rect">
            <a:avLst/>
          </a:prstGeom>
          <a:noFill/>
        </p:spPr>
        <p:txBody>
          <a:bodyPr wrap="square" rtlCol="0">
            <a:spAutoFit/>
          </a:bodyPr>
          <a:lstStyle/>
          <a:p>
            <a:pPr algn="ctr"/>
            <a:r>
              <a:rPr lang="en-US" dirty="0"/>
              <a:t>Ordinances 2026-07 &amp; 2026-08 would apply to any private groin with a pedestrian walkway constructed in the Gulf.</a:t>
            </a:r>
          </a:p>
        </p:txBody>
      </p:sp>
      <p:pic>
        <p:nvPicPr>
          <p:cNvPr id="18" name="Picture 17">
            <a:extLst>
              <a:ext uri="{FF2B5EF4-FFF2-40B4-BE49-F238E27FC236}">
                <a16:creationId xmlns:a16="http://schemas.microsoft.com/office/drawing/2014/main" id="{E90F34FE-0326-6876-021A-D9D7D94254F4}"/>
              </a:ext>
            </a:extLst>
          </p:cNvPr>
          <p:cNvPicPr>
            <a:picLocks noChangeAspect="1"/>
          </p:cNvPicPr>
          <p:nvPr/>
        </p:nvPicPr>
        <p:blipFill>
          <a:blip r:embed="rId2"/>
          <a:srcRect t="11874"/>
          <a:stretch>
            <a:fillRect/>
          </a:stretch>
        </p:blipFill>
        <p:spPr>
          <a:xfrm>
            <a:off x="8569464" y="3260993"/>
            <a:ext cx="3180180" cy="2194560"/>
          </a:xfrm>
          <a:prstGeom prst="rect">
            <a:avLst/>
          </a:prstGeom>
          <a:ln>
            <a:solidFill>
              <a:srgbClr val="FF0000"/>
            </a:solidFill>
          </a:ln>
        </p:spPr>
      </p:pic>
      <p:sp>
        <p:nvSpPr>
          <p:cNvPr id="20" name="TextBox 19">
            <a:extLst>
              <a:ext uri="{FF2B5EF4-FFF2-40B4-BE49-F238E27FC236}">
                <a16:creationId xmlns:a16="http://schemas.microsoft.com/office/drawing/2014/main" id="{CDD990BF-8D0F-E937-96A0-84186B94C4B5}"/>
              </a:ext>
            </a:extLst>
          </p:cNvPr>
          <p:cNvSpPr txBox="1"/>
          <p:nvPr/>
        </p:nvSpPr>
        <p:spPr>
          <a:xfrm>
            <a:off x="1815030" y="4562815"/>
            <a:ext cx="6097836" cy="646331"/>
          </a:xfrm>
          <a:prstGeom prst="rect">
            <a:avLst/>
          </a:prstGeom>
          <a:noFill/>
        </p:spPr>
        <p:txBody>
          <a:bodyPr wrap="square">
            <a:spAutoFit/>
          </a:bodyPr>
          <a:lstStyle/>
          <a:p>
            <a:pPr algn="ctr"/>
            <a:r>
              <a:rPr lang="en-US" dirty="0"/>
              <a:t>Good for the St. Regis,  </a:t>
            </a:r>
          </a:p>
          <a:p>
            <a:pPr algn="ctr"/>
            <a:r>
              <a:rPr lang="en-US" dirty="0"/>
              <a:t>Good for Resort Guests, Good for the LBK Community. </a:t>
            </a:r>
          </a:p>
        </p:txBody>
      </p:sp>
      <p:sp>
        <p:nvSpPr>
          <p:cNvPr id="22" name="TextBox 21">
            <a:extLst>
              <a:ext uri="{FF2B5EF4-FFF2-40B4-BE49-F238E27FC236}">
                <a16:creationId xmlns:a16="http://schemas.microsoft.com/office/drawing/2014/main" id="{CC265AC0-DA8A-8781-3766-9A701E11143F}"/>
              </a:ext>
            </a:extLst>
          </p:cNvPr>
          <p:cNvSpPr txBox="1"/>
          <p:nvPr/>
        </p:nvSpPr>
        <p:spPr>
          <a:xfrm>
            <a:off x="1520328" y="3124326"/>
            <a:ext cx="6488935" cy="923330"/>
          </a:xfrm>
          <a:prstGeom prst="rect">
            <a:avLst/>
          </a:prstGeom>
          <a:noFill/>
        </p:spPr>
        <p:txBody>
          <a:bodyPr wrap="square">
            <a:spAutoFit/>
          </a:bodyPr>
          <a:lstStyle/>
          <a:p>
            <a:pPr algn="ctr"/>
            <a:r>
              <a:rPr lang="en-US" dirty="0"/>
              <a:t>It makes good sense for the Town to take whatever </a:t>
            </a:r>
            <a:r>
              <a:rPr lang="en-US" b="1" i="1" dirty="0"/>
              <a:t>reasonable</a:t>
            </a:r>
            <a:r>
              <a:rPr lang="en-US" dirty="0"/>
              <a:t> steps it can </a:t>
            </a:r>
          </a:p>
          <a:p>
            <a:pPr algn="ctr"/>
            <a:r>
              <a:rPr lang="en-US" dirty="0"/>
              <a:t>to promote the continued success of the St. Regis Resort.  </a:t>
            </a:r>
          </a:p>
        </p:txBody>
      </p:sp>
      <p:sp>
        <p:nvSpPr>
          <p:cNvPr id="24" name="TextBox 23">
            <a:extLst>
              <a:ext uri="{FF2B5EF4-FFF2-40B4-BE49-F238E27FC236}">
                <a16:creationId xmlns:a16="http://schemas.microsoft.com/office/drawing/2014/main" id="{8F52B198-AE4E-0194-39DF-7C3046571256}"/>
              </a:ext>
            </a:extLst>
          </p:cNvPr>
          <p:cNvSpPr txBox="1"/>
          <p:nvPr/>
        </p:nvSpPr>
        <p:spPr>
          <a:xfrm>
            <a:off x="1211370" y="1461975"/>
            <a:ext cx="10450618" cy="1200329"/>
          </a:xfrm>
          <a:prstGeom prst="rect">
            <a:avLst/>
          </a:prstGeom>
          <a:noFill/>
        </p:spPr>
        <p:txBody>
          <a:bodyPr wrap="none" rtlCol="0">
            <a:spAutoFit/>
          </a:bodyPr>
          <a:lstStyle/>
          <a:p>
            <a:pPr marL="285750" indent="-285750">
              <a:buFont typeface="Wingdings" panose="05000000000000000000" pitchFamily="2" charset="2"/>
              <a:buChar char="ü"/>
            </a:pPr>
            <a:r>
              <a:rPr lang="en-US" dirty="0"/>
              <a:t>The Ordinances are perfectly legal as written with a “Legitimate Public Purpose”.</a:t>
            </a:r>
          </a:p>
          <a:p>
            <a:pPr marL="285750" indent="-285750">
              <a:buFont typeface="Wingdings" panose="05000000000000000000" pitchFamily="2" charset="2"/>
              <a:buChar char="ü"/>
            </a:pPr>
            <a:r>
              <a:rPr lang="en-US" dirty="0"/>
              <a:t>The arch &amp; sign have caused no problems, even during hurricanes.</a:t>
            </a:r>
          </a:p>
          <a:p>
            <a:pPr marL="285750" indent="-285750">
              <a:buFont typeface="Wingdings" panose="05000000000000000000" pitchFamily="2" charset="2"/>
              <a:buChar char="ü"/>
            </a:pPr>
            <a:r>
              <a:rPr lang="en-US" dirty="0"/>
              <a:t>They are enjoyed by LBK residents &amp; St. Regis guests.</a:t>
            </a:r>
          </a:p>
          <a:p>
            <a:pPr marL="285750" indent="-285750">
              <a:buFont typeface="Wingdings" panose="05000000000000000000" pitchFamily="2" charset="2"/>
              <a:buChar char="ü"/>
            </a:pPr>
            <a:r>
              <a:rPr lang="en-US" dirty="0"/>
              <a:t>St. Regis Arch &amp; Sign will be allowed to continue if Ordinances 2026-07 &amp; 2026-08 are approved.</a:t>
            </a:r>
          </a:p>
        </p:txBody>
      </p:sp>
    </p:spTree>
    <p:extLst>
      <p:ext uri="{BB962C8B-B14F-4D97-AF65-F5344CB8AC3E}">
        <p14:creationId xmlns:p14="http://schemas.microsoft.com/office/powerpoint/2010/main" val="4141928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D4D1274-F4AB-CD97-3A6B-D76AD3A383E4}"/>
              </a:ext>
            </a:extLst>
          </p:cNvPr>
          <p:cNvSpPr>
            <a:spLocks noGrp="1"/>
          </p:cNvSpPr>
          <p:nvPr>
            <p:ph type="sldNum" sz="quarter" idx="12"/>
          </p:nvPr>
        </p:nvSpPr>
        <p:spPr/>
        <p:txBody>
          <a:bodyPr/>
          <a:lstStyle/>
          <a:p>
            <a:fld id="{4329AD26-DC7E-47B4-B4D6-6EF2FB2F4E09}" type="slidenum">
              <a:rPr lang="en-US" smtClean="0"/>
              <a:t>6</a:t>
            </a:fld>
            <a:endParaRPr lang="en-US"/>
          </a:p>
        </p:txBody>
      </p:sp>
      <p:pic>
        <p:nvPicPr>
          <p:cNvPr id="3" name="Picture 2">
            <a:extLst>
              <a:ext uri="{FF2B5EF4-FFF2-40B4-BE49-F238E27FC236}">
                <a16:creationId xmlns:a16="http://schemas.microsoft.com/office/drawing/2014/main" id="{CDE6CCBF-0088-DFE2-FF34-7BAF72A53D50}"/>
              </a:ext>
            </a:extLst>
          </p:cNvPr>
          <p:cNvPicPr>
            <a:picLocks noChangeAspect="1"/>
          </p:cNvPicPr>
          <p:nvPr/>
        </p:nvPicPr>
        <p:blipFill>
          <a:blip r:embed="rId2"/>
          <a:srcRect t="11874"/>
          <a:stretch>
            <a:fillRect/>
          </a:stretch>
        </p:blipFill>
        <p:spPr>
          <a:xfrm>
            <a:off x="1457651" y="162348"/>
            <a:ext cx="9275548" cy="6400800"/>
          </a:xfrm>
          <a:prstGeom prst="rect">
            <a:avLst/>
          </a:prstGeom>
          <a:ln>
            <a:solidFill>
              <a:srgbClr val="FF0000"/>
            </a:solidFill>
          </a:ln>
        </p:spPr>
      </p:pic>
    </p:spTree>
    <p:extLst>
      <p:ext uri="{BB962C8B-B14F-4D97-AF65-F5344CB8AC3E}">
        <p14:creationId xmlns:p14="http://schemas.microsoft.com/office/powerpoint/2010/main" val="70419170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Default Theme</Template>
  <TotalTime>5876</TotalTime>
  <Words>815</Words>
  <Application>Microsoft Office PowerPoint</Application>
  <PresentationFormat>Widescreen</PresentationFormat>
  <Paragraphs>68</Paragraphs>
  <Slides>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Arial</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Brenda Patten</dc:creator>
  <cp:lastModifiedBy>Brenda Patten</cp:lastModifiedBy>
  <cp:revision>29</cp:revision>
  <cp:lastPrinted>2026-03-16T21:13:40Z</cp:lastPrinted>
  <dcterms:created xsi:type="dcterms:W3CDTF">2026-03-12T18:33:18Z</dcterms:created>
  <dcterms:modified xsi:type="dcterms:W3CDTF">2026-03-16T21:23:19Z</dcterms:modified>
</cp:coreProperties>
</file>