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notesMasterIdLst>
    <p:notesMasterId r:id="rId28"/>
  </p:notesMasterIdLst>
  <p:sldIdLst>
    <p:sldId id="995" r:id="rId2"/>
    <p:sldId id="1079" r:id="rId3"/>
    <p:sldId id="1080" r:id="rId4"/>
    <p:sldId id="1081" r:id="rId5"/>
    <p:sldId id="1040" r:id="rId6"/>
    <p:sldId id="1082" r:id="rId7"/>
    <p:sldId id="1083" r:id="rId8"/>
    <p:sldId id="1084" r:id="rId9"/>
    <p:sldId id="1085" r:id="rId10"/>
    <p:sldId id="1086" r:id="rId11"/>
    <p:sldId id="1087" r:id="rId12"/>
    <p:sldId id="1089" r:id="rId13"/>
    <p:sldId id="1088" r:id="rId14"/>
    <p:sldId id="1090" r:id="rId15"/>
    <p:sldId id="1091" r:id="rId16"/>
    <p:sldId id="1092" r:id="rId17"/>
    <p:sldId id="1105" r:id="rId18"/>
    <p:sldId id="1094" r:id="rId19"/>
    <p:sldId id="1095" r:id="rId20"/>
    <p:sldId id="1097" r:id="rId21"/>
    <p:sldId id="1098" r:id="rId22"/>
    <p:sldId id="1099" r:id="rId23"/>
    <p:sldId id="1100" r:id="rId24"/>
    <p:sldId id="1102" r:id="rId25"/>
    <p:sldId id="1104" r:id="rId26"/>
    <p:sldId id="1106" r:id="rId2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750" y="63"/>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5.xml" Id="rId26"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presProps" Target="presProps.xml" Id="rId29"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tableStyles" Target="tableStyles.xml" Id="rId32"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notesMaster" Target="notesMasters/notesMaster1.xml" Id="rId28"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theme" Target="theme/theme1.xml" Id="rId31"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slide" Target="slides/slide26.xml" Id="rId27" /><Relationship Type="http://schemas.openxmlformats.org/officeDocument/2006/relationships/viewProps" Target="viewProps.xml" Id="rId30" /><Relationship Type="http://schemas.openxmlformats.org/officeDocument/2006/relationships/customXml" Target="/customXML/item.xml" Id="imanage.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B80CEBF-0260-47E2-B829-6AC4F0DDB590}" type="datetimeFigureOut">
              <a:rPr lang="en-US" smtClean="0"/>
              <a:t>4/22/2025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0B929476-EF81-4316-B04E-03159ED92101}" type="slidenum">
              <a:rPr lang="en-US" smtClean="0"/>
              <a:t>‹#›</a:t>
            </a:fld>
            <a:endParaRPr lang="en-US" dirty="0"/>
          </a:p>
        </p:txBody>
      </p:sp>
    </p:spTree>
    <p:extLst>
      <p:ext uri="{BB962C8B-B14F-4D97-AF65-F5344CB8AC3E}">
        <p14:creationId xmlns:p14="http://schemas.microsoft.com/office/powerpoint/2010/main" val="1580715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929476-EF81-4316-B04E-03159ED92101}" type="slidenum">
              <a:rPr lang="en-US" smtClean="0"/>
              <a:t>1</a:t>
            </a:fld>
            <a:endParaRPr lang="en-US" dirty="0"/>
          </a:p>
        </p:txBody>
      </p:sp>
    </p:spTree>
    <p:extLst>
      <p:ext uri="{BB962C8B-B14F-4D97-AF65-F5344CB8AC3E}">
        <p14:creationId xmlns:p14="http://schemas.microsoft.com/office/powerpoint/2010/main" val="3202523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929476-EF81-4316-B04E-03159ED92101}" type="slidenum">
              <a:rPr lang="en-US" smtClean="0"/>
              <a:t>5</a:t>
            </a:fld>
            <a:endParaRPr lang="en-US" dirty="0"/>
          </a:p>
        </p:txBody>
      </p:sp>
    </p:spTree>
    <p:extLst>
      <p:ext uri="{BB962C8B-B14F-4D97-AF65-F5344CB8AC3E}">
        <p14:creationId xmlns:p14="http://schemas.microsoft.com/office/powerpoint/2010/main" val="177528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691D0D-CFF8-4960-983E-0D1D2EAF5269}" type="datetime1">
              <a:rPr lang="en-US" smtClean="0"/>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745841-78B2-4807-8F39-4D9F83E9AC0B}"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8449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CF34DE-2A57-42A4-963B-9A7875900AC0}" type="datetime1">
              <a:rPr lang="en-US" smtClean="0"/>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745841-78B2-4807-8F39-4D9F83E9AC0B}" type="slidenum">
              <a:rPr lang="en-US" smtClean="0"/>
              <a:t>‹#›</a:t>
            </a:fld>
            <a:endParaRPr lang="en-US" dirty="0"/>
          </a:p>
        </p:txBody>
      </p:sp>
    </p:spTree>
    <p:extLst>
      <p:ext uri="{BB962C8B-B14F-4D97-AF65-F5344CB8AC3E}">
        <p14:creationId xmlns:p14="http://schemas.microsoft.com/office/powerpoint/2010/main" val="3753948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917750-D767-4B91-B814-4F9673F720C5}" type="datetime1">
              <a:rPr lang="en-US" smtClean="0"/>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745841-78B2-4807-8F39-4D9F83E9AC0B}" type="slidenum">
              <a:rPr lang="en-US" smtClean="0"/>
              <a:t>‹#›</a:t>
            </a:fld>
            <a:endParaRPr lang="en-US" dirty="0"/>
          </a:p>
        </p:txBody>
      </p:sp>
    </p:spTree>
    <p:extLst>
      <p:ext uri="{BB962C8B-B14F-4D97-AF65-F5344CB8AC3E}">
        <p14:creationId xmlns:p14="http://schemas.microsoft.com/office/powerpoint/2010/main" val="596348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3A42C2-B718-4CCC-8E9C-FE1C22E62DA1}" type="datetime1">
              <a:rPr lang="en-US" smtClean="0"/>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745841-78B2-4807-8F39-4D9F83E9AC0B}" type="slidenum">
              <a:rPr lang="en-US" smtClean="0"/>
              <a:t>‹#›</a:t>
            </a:fld>
            <a:endParaRPr lang="en-US" dirty="0"/>
          </a:p>
        </p:txBody>
      </p:sp>
    </p:spTree>
    <p:extLst>
      <p:ext uri="{BB962C8B-B14F-4D97-AF65-F5344CB8AC3E}">
        <p14:creationId xmlns:p14="http://schemas.microsoft.com/office/powerpoint/2010/main" val="2601686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F61894-B110-4C80-B4E6-87373F52A679}" type="datetime1">
              <a:rPr lang="en-US" smtClean="0"/>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745841-78B2-4807-8F39-4D9F83E9AC0B}"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7372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445864-D1E3-4262-B5D3-5E4432EA85CB}" type="datetime1">
              <a:rPr lang="en-US" smtClean="0"/>
              <a:t>4/22/2025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745841-78B2-4807-8F39-4D9F83E9AC0B}" type="slidenum">
              <a:rPr lang="en-US" smtClean="0"/>
              <a:t>‹#›</a:t>
            </a:fld>
            <a:endParaRPr lang="en-US" dirty="0"/>
          </a:p>
        </p:txBody>
      </p:sp>
    </p:spTree>
    <p:extLst>
      <p:ext uri="{BB962C8B-B14F-4D97-AF65-F5344CB8AC3E}">
        <p14:creationId xmlns:p14="http://schemas.microsoft.com/office/powerpoint/2010/main" val="56397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F72D15-9E27-452C-BC2D-573B0ED3D802}" type="datetime1">
              <a:rPr lang="en-US" smtClean="0"/>
              <a:t>4/22/2025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F745841-78B2-4807-8F39-4D9F83E9AC0B}" type="slidenum">
              <a:rPr lang="en-US" smtClean="0"/>
              <a:t>‹#›</a:t>
            </a:fld>
            <a:endParaRPr lang="en-US" dirty="0"/>
          </a:p>
        </p:txBody>
      </p:sp>
    </p:spTree>
    <p:extLst>
      <p:ext uri="{BB962C8B-B14F-4D97-AF65-F5344CB8AC3E}">
        <p14:creationId xmlns:p14="http://schemas.microsoft.com/office/powerpoint/2010/main" val="96181290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629AB4-D0DB-4BBA-B1DD-B296A3EC9DCF}" type="datetime1">
              <a:rPr lang="en-US" smtClean="0"/>
              <a:t>4/22/2025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F745841-78B2-4807-8F39-4D9F83E9AC0B}" type="slidenum">
              <a:rPr lang="en-US" smtClean="0"/>
              <a:t>‹#›</a:t>
            </a:fld>
            <a:endParaRPr lang="en-US" dirty="0"/>
          </a:p>
        </p:txBody>
      </p:sp>
    </p:spTree>
    <p:extLst>
      <p:ext uri="{BB962C8B-B14F-4D97-AF65-F5344CB8AC3E}">
        <p14:creationId xmlns:p14="http://schemas.microsoft.com/office/powerpoint/2010/main" val="220539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DE7E36F-D095-4B0B-8180-B19BADEFDE60}" type="datetime1">
              <a:rPr lang="en-US" smtClean="0"/>
              <a:t>4/22/2025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8F745841-78B2-4807-8F39-4D9F83E9AC0B}" type="slidenum">
              <a:rPr lang="en-US" smtClean="0"/>
              <a:t>‹#›</a:t>
            </a:fld>
            <a:endParaRPr lang="en-US" dirty="0"/>
          </a:p>
        </p:txBody>
      </p:sp>
    </p:spTree>
    <p:extLst>
      <p:ext uri="{BB962C8B-B14F-4D97-AF65-F5344CB8AC3E}">
        <p14:creationId xmlns:p14="http://schemas.microsoft.com/office/powerpoint/2010/main" val="1489781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5F9AEF0-6EB0-4F44-AE28-D92802207BCF}" type="datetime1">
              <a:rPr lang="en-US" smtClean="0"/>
              <a:t>4/22/2025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F745841-78B2-4807-8F39-4D9F83E9AC0B}" type="slidenum">
              <a:rPr lang="en-US" smtClean="0"/>
              <a:t>‹#›</a:t>
            </a:fld>
            <a:endParaRPr lang="en-US" dirty="0"/>
          </a:p>
        </p:txBody>
      </p:sp>
    </p:spTree>
    <p:extLst>
      <p:ext uri="{BB962C8B-B14F-4D97-AF65-F5344CB8AC3E}">
        <p14:creationId xmlns:p14="http://schemas.microsoft.com/office/powerpoint/2010/main" val="1555018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94DA7C-C95A-4E87-A2D4-F51C5FAAC598}" type="datetime1">
              <a:rPr lang="en-US" smtClean="0"/>
              <a:t>4/22/2025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745841-78B2-4807-8F39-4D9F83E9AC0B}" type="slidenum">
              <a:rPr lang="en-US" smtClean="0"/>
              <a:t>‹#›</a:t>
            </a:fld>
            <a:endParaRPr lang="en-US" dirty="0"/>
          </a:p>
        </p:txBody>
      </p:sp>
    </p:spTree>
    <p:extLst>
      <p:ext uri="{BB962C8B-B14F-4D97-AF65-F5344CB8AC3E}">
        <p14:creationId xmlns:p14="http://schemas.microsoft.com/office/powerpoint/2010/main" val="2451773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8F72D15-9E27-452C-BC2D-573B0ED3D802}" type="datetime1">
              <a:rPr lang="en-US" smtClean="0"/>
              <a:t>4/22/2025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F745841-78B2-4807-8F39-4D9F83E9AC0B}"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605946"/>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8545" y="806613"/>
            <a:ext cx="8463095" cy="3202456"/>
          </a:xfrm>
        </p:spPr>
        <p:txBody>
          <a:bodyPr>
            <a:normAutofit/>
          </a:bodyPr>
          <a:lstStyle/>
          <a:p>
            <a:pPr algn="ctr"/>
            <a:r>
              <a:rPr lang="en-US" sz="5400" cap="small" dirty="0">
                <a:latin typeface="+mn-lt"/>
              </a:rPr>
              <a:t>Land Use &amp; Zoning </a:t>
            </a:r>
            <a:br>
              <a:rPr lang="en-US" sz="5400" cap="small" dirty="0">
                <a:latin typeface="+mn-lt"/>
              </a:rPr>
            </a:br>
            <a:r>
              <a:rPr lang="en-US" sz="5400" cap="small" dirty="0">
                <a:latin typeface="+mn-lt"/>
              </a:rPr>
              <a:t>Before Local Government Legislative and Quasi-Judicial Bodies</a:t>
            </a:r>
          </a:p>
        </p:txBody>
      </p:sp>
      <p:sp>
        <p:nvSpPr>
          <p:cNvPr id="4" name="Slide Number Placeholder 3">
            <a:extLst>
              <a:ext uri="{FF2B5EF4-FFF2-40B4-BE49-F238E27FC236}">
                <a16:creationId xmlns:a16="http://schemas.microsoft.com/office/drawing/2014/main" id="{D1EA1C1D-A7A8-46B7-AEFC-1CE074767165}"/>
              </a:ext>
            </a:extLst>
          </p:cNvPr>
          <p:cNvSpPr>
            <a:spLocks noGrp="1"/>
          </p:cNvSpPr>
          <p:nvPr>
            <p:ph type="sldNum" sz="quarter" idx="12"/>
          </p:nvPr>
        </p:nvSpPr>
        <p:spPr/>
        <p:txBody>
          <a:bodyPr>
            <a:normAutofit/>
          </a:bodyPr>
          <a:lstStyle/>
          <a:p>
            <a:fld id="{8F745841-78B2-4807-8F39-4D9F83E9AC0B}" type="slidenum">
              <a:rPr lang="en-US" smtClean="0"/>
              <a:t>1</a:t>
            </a:fld>
            <a:endParaRPr lang="en-US" dirty="0"/>
          </a:p>
        </p:txBody>
      </p:sp>
      <p:sp>
        <p:nvSpPr>
          <p:cNvPr id="3" name="TextBox 2">
            <a:extLst>
              <a:ext uri="{FF2B5EF4-FFF2-40B4-BE49-F238E27FC236}">
                <a16:creationId xmlns:a16="http://schemas.microsoft.com/office/drawing/2014/main" id="{390FF857-4A3E-76DF-4BB4-ED1C405D2F22}"/>
              </a:ext>
            </a:extLst>
          </p:cNvPr>
          <p:cNvSpPr txBox="1"/>
          <p:nvPr/>
        </p:nvSpPr>
        <p:spPr>
          <a:xfrm>
            <a:off x="1959429" y="4495763"/>
            <a:ext cx="7941029" cy="1846659"/>
          </a:xfrm>
          <a:prstGeom prst="rect">
            <a:avLst/>
          </a:prstGeom>
          <a:noFill/>
        </p:spPr>
        <p:txBody>
          <a:bodyPr wrap="square" rtlCol="0">
            <a:spAutoFit/>
          </a:bodyPr>
          <a:lstStyle/>
          <a:p>
            <a:pPr algn="ctr"/>
            <a:r>
              <a:rPr lang="en-US" sz="2400" dirty="0"/>
              <a:t>Scott E. Rudacille, Esq.</a:t>
            </a:r>
          </a:p>
          <a:p>
            <a:pPr algn="ctr"/>
            <a:r>
              <a:rPr lang="en-US" sz="2400" dirty="0"/>
              <a:t>Blalock Walters, P.A.</a:t>
            </a:r>
          </a:p>
          <a:p>
            <a:endParaRPr lang="en-US" sz="2400" dirty="0"/>
          </a:p>
          <a:p>
            <a:endParaRPr lang="en-US" sz="2400" dirty="0"/>
          </a:p>
          <a:p>
            <a:endParaRPr lang="en-US" dirty="0"/>
          </a:p>
        </p:txBody>
      </p:sp>
      <p:pic>
        <p:nvPicPr>
          <p:cNvPr id="5" name="Picture 4">
            <a:extLst>
              <a:ext uri="{FF2B5EF4-FFF2-40B4-BE49-F238E27FC236}">
                <a16:creationId xmlns:a16="http://schemas.microsoft.com/office/drawing/2014/main" id="{24747598-0496-71DB-94B3-FA8199C84A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8100" y="5345517"/>
            <a:ext cx="1943984" cy="841091"/>
          </a:xfrm>
          <a:prstGeom prst="rect">
            <a:avLst/>
          </a:prstGeom>
        </p:spPr>
      </p:pic>
    </p:spTree>
    <p:extLst>
      <p:ext uri="{BB962C8B-B14F-4D97-AF65-F5344CB8AC3E}">
        <p14:creationId xmlns:p14="http://schemas.microsoft.com/office/powerpoint/2010/main" val="3503237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6A44E-F36F-9FBD-8F1E-8CF108EE9147}"/>
              </a:ext>
            </a:extLst>
          </p:cNvPr>
          <p:cNvSpPr>
            <a:spLocks noGrp="1"/>
          </p:cNvSpPr>
          <p:nvPr>
            <p:ph type="title"/>
          </p:nvPr>
        </p:nvSpPr>
        <p:spPr/>
        <p:txBody>
          <a:bodyPr/>
          <a:lstStyle/>
          <a:p>
            <a:r>
              <a:rPr lang="en-US" dirty="0"/>
              <a:t>STATUTORY REMEDY</a:t>
            </a:r>
          </a:p>
        </p:txBody>
      </p:sp>
      <p:sp>
        <p:nvSpPr>
          <p:cNvPr id="3" name="Content Placeholder 2">
            <a:extLst>
              <a:ext uri="{FF2B5EF4-FFF2-40B4-BE49-F238E27FC236}">
                <a16:creationId xmlns:a16="http://schemas.microsoft.com/office/drawing/2014/main" id="{1079EA14-8BF6-E62E-6293-A47DB2BF3663}"/>
              </a:ext>
            </a:extLst>
          </p:cNvPr>
          <p:cNvSpPr>
            <a:spLocks noGrp="1"/>
          </p:cNvSpPr>
          <p:nvPr>
            <p:ph idx="1"/>
          </p:nvPr>
        </p:nvSpPr>
        <p:spPr>
          <a:xfrm>
            <a:off x="1097280" y="1845734"/>
            <a:ext cx="10058400" cy="4478154"/>
          </a:xfrm>
        </p:spPr>
        <p:txBody>
          <a:bodyPr>
            <a:normAutofit fontScale="92500" lnSpcReduction="20000"/>
          </a:bodyPr>
          <a:lstStyle/>
          <a:p>
            <a:pPr>
              <a:buFont typeface="Arial" panose="020B0604020202020204" pitchFamily="34" charset="0"/>
              <a:buChar char="•"/>
            </a:pPr>
            <a:r>
              <a:rPr lang="en-US" dirty="0"/>
              <a:t> Section 286.0115, Florida Statues, provides for a means to allow ex </a:t>
            </a:r>
            <a:r>
              <a:rPr lang="en-US" dirty="0" err="1"/>
              <a:t>parte</a:t>
            </a:r>
            <a:r>
              <a:rPr lang="en-US" dirty="0"/>
              <a:t> communications, if adopted by ordinance or resolution. </a:t>
            </a:r>
          </a:p>
          <a:p>
            <a:pPr>
              <a:buFont typeface="Arial" panose="020B0604020202020204" pitchFamily="34" charset="0"/>
              <a:buChar char="•"/>
            </a:pPr>
            <a:r>
              <a:rPr lang="en-US" dirty="0"/>
              <a:t> Section 286.0115, in part, provides:</a:t>
            </a:r>
          </a:p>
          <a:p>
            <a:pPr lvl="1">
              <a:buFont typeface="Wingdings" panose="05000000000000000000" pitchFamily="2" charset="2"/>
              <a:buChar char="§"/>
            </a:pPr>
            <a:r>
              <a:rPr lang="en-US" sz="2100" dirty="0"/>
              <a:t>A county or municipality may adopt an ordinance or resolution removing the presumption of prejudice from ex </a:t>
            </a:r>
            <a:r>
              <a:rPr lang="en-US" sz="2100" dirty="0" err="1"/>
              <a:t>parte</a:t>
            </a:r>
            <a:r>
              <a:rPr lang="en-US" sz="2100" dirty="0"/>
              <a:t> communications with local public officials </a:t>
            </a:r>
          </a:p>
          <a:p>
            <a:pPr lvl="1">
              <a:buFont typeface="Wingdings" panose="05000000000000000000" pitchFamily="2" charset="2"/>
              <a:buChar char="§"/>
            </a:pPr>
            <a:r>
              <a:rPr lang="en-US" sz="2100" dirty="0"/>
              <a:t>Disclosure of ex </a:t>
            </a:r>
            <a:r>
              <a:rPr lang="en-US" sz="2100" dirty="0" err="1"/>
              <a:t>parte</a:t>
            </a:r>
            <a:r>
              <a:rPr lang="en-US" sz="2100" dirty="0"/>
              <a:t> communications with such officials or by adopting an alternative process for such disclosure  </a:t>
            </a:r>
          </a:p>
          <a:p>
            <a:pPr lvl="1">
              <a:buFont typeface="Wingdings" panose="05000000000000000000" pitchFamily="2" charset="2"/>
              <a:buChar char="§"/>
            </a:pPr>
            <a:r>
              <a:rPr lang="en-US" sz="2100" dirty="0"/>
              <a:t>This section does not require a county or municipality to adopt any ordinance or resolution establishing a disclosure process</a:t>
            </a:r>
          </a:p>
          <a:p>
            <a:pPr lvl="1">
              <a:buFont typeface="Wingdings" panose="05000000000000000000" pitchFamily="2" charset="2"/>
              <a:buChar char="§"/>
            </a:pPr>
            <a:r>
              <a:rPr lang="en-US" sz="2100" dirty="0"/>
              <a:t>Disclosure requires the identity of the person, group, or entity with whom the communication took place </a:t>
            </a:r>
          </a:p>
          <a:p>
            <a:pPr lvl="1">
              <a:buFont typeface="Wingdings" panose="05000000000000000000" pitchFamily="2" charset="2"/>
              <a:buChar char="§"/>
            </a:pPr>
            <a:r>
              <a:rPr lang="en-US" sz="2100" dirty="0"/>
              <a:t>A local public official may read a written communication from any person</a:t>
            </a:r>
          </a:p>
          <a:p>
            <a:pPr lvl="1">
              <a:buFont typeface="Wingdings" panose="05000000000000000000" pitchFamily="2" charset="2"/>
              <a:buChar char="§"/>
            </a:pPr>
            <a:r>
              <a:rPr lang="en-US" sz="2100" dirty="0"/>
              <a:t>Local public officials may conduct investigations and site visits </a:t>
            </a:r>
          </a:p>
          <a:p>
            <a:pPr lvl="1">
              <a:buFont typeface="Wingdings" panose="05000000000000000000" pitchFamily="2" charset="2"/>
              <a:buChar char="§"/>
            </a:pPr>
            <a:r>
              <a:rPr lang="en-US" sz="2100" dirty="0"/>
              <a:t>Expert opinions may be reviewed</a:t>
            </a:r>
          </a:p>
          <a:p>
            <a:pPr lvl="1">
              <a:buFont typeface="Wingdings" panose="05000000000000000000" pitchFamily="2" charset="2"/>
              <a:buChar char="§"/>
            </a:pPr>
            <a:r>
              <a:rPr lang="en-US" sz="2100" dirty="0"/>
              <a:t>Disclosure made of all ex </a:t>
            </a:r>
            <a:r>
              <a:rPr lang="en-US" sz="2100" dirty="0" err="1"/>
              <a:t>parte</a:t>
            </a:r>
            <a:r>
              <a:rPr lang="en-US" sz="2100" dirty="0"/>
              <a:t> communications must be made before or during the public meeting</a:t>
            </a:r>
          </a:p>
          <a:p>
            <a:pPr lvl="1">
              <a:buFont typeface="Wingdings" panose="05000000000000000000" pitchFamily="2" charset="2"/>
              <a:buChar char="§"/>
            </a:pPr>
            <a:endParaRPr lang="en-US" sz="1800" dirty="0"/>
          </a:p>
          <a:p>
            <a:pPr lvl="1">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81E254C9-A527-8748-EFAF-3BDA83698A95}"/>
              </a:ext>
            </a:extLst>
          </p:cNvPr>
          <p:cNvSpPr>
            <a:spLocks noGrp="1"/>
          </p:cNvSpPr>
          <p:nvPr>
            <p:ph type="sldNum" sz="quarter" idx="12"/>
          </p:nvPr>
        </p:nvSpPr>
        <p:spPr/>
        <p:txBody>
          <a:bodyPr/>
          <a:lstStyle/>
          <a:p>
            <a:fld id="{8F745841-78B2-4807-8F39-4D9F83E9AC0B}" type="slidenum">
              <a:rPr lang="en-US" smtClean="0"/>
              <a:t>10</a:t>
            </a:fld>
            <a:endParaRPr lang="en-US" dirty="0"/>
          </a:p>
        </p:txBody>
      </p:sp>
    </p:spTree>
    <p:extLst>
      <p:ext uri="{BB962C8B-B14F-4D97-AF65-F5344CB8AC3E}">
        <p14:creationId xmlns:p14="http://schemas.microsoft.com/office/powerpoint/2010/main" val="19427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5FFDC-D8EC-4CAF-60E1-91018F44E6B7}"/>
              </a:ext>
            </a:extLst>
          </p:cNvPr>
          <p:cNvSpPr>
            <a:spLocks noGrp="1"/>
          </p:cNvSpPr>
          <p:nvPr>
            <p:ph type="title"/>
          </p:nvPr>
        </p:nvSpPr>
        <p:spPr/>
        <p:txBody>
          <a:bodyPr/>
          <a:lstStyle/>
          <a:p>
            <a:r>
              <a:rPr lang="en-US" dirty="0"/>
              <a:t>CROSS EXAMINATION</a:t>
            </a:r>
          </a:p>
        </p:txBody>
      </p:sp>
      <p:sp>
        <p:nvSpPr>
          <p:cNvPr id="3" name="Text Placeholder 2">
            <a:extLst>
              <a:ext uri="{FF2B5EF4-FFF2-40B4-BE49-F238E27FC236}">
                <a16:creationId xmlns:a16="http://schemas.microsoft.com/office/drawing/2014/main" id="{BBE95A24-BAB9-14F2-50BB-CD87F5F8904D}"/>
              </a:ext>
            </a:extLst>
          </p:cNvPr>
          <p:cNvSpPr>
            <a:spLocks noGrp="1"/>
          </p:cNvSpPr>
          <p:nvPr>
            <p:ph type="body" idx="1"/>
          </p:nvPr>
        </p:nvSpPr>
        <p:spPr/>
        <p:txBody>
          <a:bodyPr>
            <a:normAutofit/>
          </a:bodyPr>
          <a:lstStyle/>
          <a:p>
            <a:r>
              <a:rPr lang="en-US" sz="2400" dirty="0"/>
              <a:t>Legislative:</a:t>
            </a:r>
          </a:p>
        </p:txBody>
      </p:sp>
      <p:sp>
        <p:nvSpPr>
          <p:cNvPr id="4" name="Content Placeholder 3">
            <a:extLst>
              <a:ext uri="{FF2B5EF4-FFF2-40B4-BE49-F238E27FC236}">
                <a16:creationId xmlns:a16="http://schemas.microsoft.com/office/drawing/2014/main" id="{541CFBA0-FF8B-1857-12B1-90E3BDC61674}"/>
              </a:ext>
            </a:extLst>
          </p:cNvPr>
          <p:cNvSpPr>
            <a:spLocks noGrp="1"/>
          </p:cNvSpPr>
          <p:nvPr>
            <p:ph sz="half" idx="2"/>
          </p:nvPr>
        </p:nvSpPr>
        <p:spPr/>
        <p:txBody>
          <a:bodyPr>
            <a:normAutofit/>
          </a:bodyPr>
          <a:lstStyle/>
          <a:p>
            <a:pPr>
              <a:buFont typeface="Arial" panose="020B0604020202020204" pitchFamily="34" charset="0"/>
              <a:buChar char="•"/>
            </a:pPr>
            <a:r>
              <a:rPr lang="en-US" sz="2400" dirty="0"/>
              <a:t> No cross-examination is required (or generally allowed).</a:t>
            </a:r>
          </a:p>
        </p:txBody>
      </p:sp>
      <p:sp>
        <p:nvSpPr>
          <p:cNvPr id="5" name="Text Placeholder 4">
            <a:extLst>
              <a:ext uri="{FF2B5EF4-FFF2-40B4-BE49-F238E27FC236}">
                <a16:creationId xmlns:a16="http://schemas.microsoft.com/office/drawing/2014/main" id="{B2819938-DA66-10A6-9991-E797BA9517B7}"/>
              </a:ext>
            </a:extLst>
          </p:cNvPr>
          <p:cNvSpPr>
            <a:spLocks noGrp="1"/>
          </p:cNvSpPr>
          <p:nvPr>
            <p:ph type="body" sz="quarter" idx="3"/>
          </p:nvPr>
        </p:nvSpPr>
        <p:spPr/>
        <p:txBody>
          <a:bodyPr>
            <a:normAutofit/>
          </a:bodyPr>
          <a:lstStyle/>
          <a:p>
            <a:r>
              <a:rPr lang="en-US" sz="2400" dirty="0"/>
              <a:t>Quasi-judicial:</a:t>
            </a:r>
          </a:p>
        </p:txBody>
      </p:sp>
      <p:sp>
        <p:nvSpPr>
          <p:cNvPr id="6" name="Content Placeholder 5">
            <a:extLst>
              <a:ext uri="{FF2B5EF4-FFF2-40B4-BE49-F238E27FC236}">
                <a16:creationId xmlns:a16="http://schemas.microsoft.com/office/drawing/2014/main" id="{DBBEC53E-206F-E28F-48D7-CE1655E5A689}"/>
              </a:ext>
            </a:extLst>
          </p:cNvPr>
          <p:cNvSpPr>
            <a:spLocks noGrp="1"/>
          </p:cNvSpPr>
          <p:nvPr>
            <p:ph sz="quarter" idx="4"/>
          </p:nvPr>
        </p:nvSpPr>
        <p:spPr/>
        <p:txBody>
          <a:bodyPr/>
          <a:lstStyle/>
          <a:p>
            <a:pPr>
              <a:buFont typeface="Arial" panose="020B0604020202020204" pitchFamily="34" charset="0"/>
              <a:buChar char="•"/>
            </a:pPr>
            <a:r>
              <a:rPr lang="en-US" sz="2400" dirty="0"/>
              <a:t> Parties are allowed to cross-examine  witnesses (often done by questions through the presiding officer).</a:t>
            </a:r>
          </a:p>
          <a:p>
            <a:pPr>
              <a:buFont typeface="Arial" panose="020B0604020202020204" pitchFamily="34" charset="0"/>
              <a:buChar char="•"/>
            </a:pPr>
            <a:r>
              <a:rPr lang="en-US" sz="2400" dirty="0"/>
              <a:t> Participants are not entitled to cross-examination of witnesses.</a:t>
            </a:r>
          </a:p>
          <a:p>
            <a:pPr>
              <a:buFont typeface="Arial" panose="020B0604020202020204" pitchFamily="34" charset="0"/>
              <a:buChar char="•"/>
            </a:pPr>
            <a:endParaRPr lang="en-US" dirty="0"/>
          </a:p>
        </p:txBody>
      </p:sp>
      <p:sp>
        <p:nvSpPr>
          <p:cNvPr id="7" name="Slide Number Placeholder 6">
            <a:extLst>
              <a:ext uri="{FF2B5EF4-FFF2-40B4-BE49-F238E27FC236}">
                <a16:creationId xmlns:a16="http://schemas.microsoft.com/office/drawing/2014/main" id="{416E58F5-C870-987F-6974-25BD31959263}"/>
              </a:ext>
            </a:extLst>
          </p:cNvPr>
          <p:cNvSpPr>
            <a:spLocks noGrp="1"/>
          </p:cNvSpPr>
          <p:nvPr>
            <p:ph type="sldNum" sz="quarter" idx="12"/>
          </p:nvPr>
        </p:nvSpPr>
        <p:spPr/>
        <p:txBody>
          <a:bodyPr/>
          <a:lstStyle/>
          <a:p>
            <a:fld id="{8F745841-78B2-4807-8F39-4D9F83E9AC0B}" type="slidenum">
              <a:rPr lang="en-US" smtClean="0"/>
              <a:t>11</a:t>
            </a:fld>
            <a:endParaRPr lang="en-US" dirty="0"/>
          </a:p>
        </p:txBody>
      </p:sp>
    </p:spTree>
    <p:extLst>
      <p:ext uri="{BB962C8B-B14F-4D97-AF65-F5344CB8AC3E}">
        <p14:creationId xmlns:p14="http://schemas.microsoft.com/office/powerpoint/2010/main" val="1027427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2F971-EDB3-A251-6AF4-2C2C8A86F810}"/>
              </a:ext>
            </a:extLst>
          </p:cNvPr>
          <p:cNvSpPr>
            <a:spLocks noGrp="1"/>
          </p:cNvSpPr>
          <p:nvPr>
            <p:ph type="title"/>
          </p:nvPr>
        </p:nvSpPr>
        <p:spPr/>
        <p:txBody>
          <a:bodyPr/>
          <a:lstStyle/>
          <a:p>
            <a:pPr algn="ctr"/>
            <a:r>
              <a:rPr lang="en-US" dirty="0"/>
              <a:t>WHO’S A PARTY?</a:t>
            </a:r>
          </a:p>
        </p:txBody>
      </p:sp>
      <p:sp>
        <p:nvSpPr>
          <p:cNvPr id="3" name="Content Placeholder 2">
            <a:extLst>
              <a:ext uri="{FF2B5EF4-FFF2-40B4-BE49-F238E27FC236}">
                <a16:creationId xmlns:a16="http://schemas.microsoft.com/office/drawing/2014/main" id="{65619FE6-7DE8-7BD3-479F-9C55D4CF4313}"/>
              </a:ext>
            </a:extLst>
          </p:cNvPr>
          <p:cNvSpPr>
            <a:spLocks noGrp="1"/>
          </p:cNvSpPr>
          <p:nvPr>
            <p:ph idx="1"/>
          </p:nvPr>
        </p:nvSpPr>
        <p:spPr>
          <a:xfrm>
            <a:off x="1097280" y="2086892"/>
            <a:ext cx="10058400" cy="4023360"/>
          </a:xfrm>
        </p:spPr>
        <p:txBody>
          <a:bodyPr>
            <a:normAutofit/>
          </a:bodyPr>
          <a:lstStyle/>
          <a:p>
            <a:pPr marL="91440" marR="0" lvl="0" indent="-91440" algn="l" defTabSz="914400" rtl="0" eaLnBrk="1" fontAlgn="auto" latinLnBrk="0" hangingPunct="1">
              <a:lnSpc>
                <a:spcPct val="90000"/>
              </a:lnSpc>
              <a:spcBef>
                <a:spcPts val="1200"/>
              </a:spcBef>
              <a:spcAft>
                <a:spcPts val="200"/>
              </a:spcAft>
              <a:buClr>
                <a:srgbClr val="6F6F74"/>
              </a:buClr>
              <a:buSzPct val="100000"/>
              <a:buFont typeface="Arial" panose="020B0604020202020204" pitchFamily="34" charset="0"/>
              <a:buChar char="•"/>
              <a:tabLst/>
              <a:defRPr/>
            </a:pPr>
            <a:r>
              <a:rPr lang="en-US" sz="2400" dirty="0"/>
              <a:t> </a:t>
            </a:r>
            <a:r>
              <a:rPr kumimoji="0" lang="en-US" sz="24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 A party to a quasi-judicial hearing can present evidence, cross-examine witnesses, and be informed of all the facts upon which the board or commission acts. However, non-parties (participants) are not entitled to the same level of due process protections, such as the right to cross-examine witnesses. </a:t>
            </a:r>
            <a:r>
              <a:rPr kumimoji="0" lang="en-US" sz="2400" b="0" i="1"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Carillon Community Residential v. Seminole County</a:t>
            </a:r>
            <a:r>
              <a:rPr kumimoji="0" lang="en-US" sz="24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 45 So.3d 7 (Fla. 5th DCA 2010), rev. den. 60 So.3d 386 (Fla. 2011).</a:t>
            </a:r>
          </a:p>
          <a:p>
            <a:pPr marL="91440" marR="0" lvl="0" indent="-91440" algn="l" defTabSz="914400" rtl="0" eaLnBrk="1" fontAlgn="auto" latinLnBrk="0" hangingPunct="1">
              <a:lnSpc>
                <a:spcPct val="90000"/>
              </a:lnSpc>
              <a:spcBef>
                <a:spcPts val="1200"/>
              </a:spcBef>
              <a:spcAft>
                <a:spcPts val="200"/>
              </a:spcAft>
              <a:buClr>
                <a:srgbClr val="6F6F74"/>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 Development and rezoning proceedings can have many participants as part of the public hearing, but being a participant does not make one a party.</a:t>
            </a:r>
            <a:endParaRPr lang="en-US" sz="2400" dirty="0"/>
          </a:p>
          <a:p>
            <a:pPr>
              <a:buFont typeface="Arial" panose="020B0604020202020204" pitchFamily="34" charset="0"/>
              <a:buChar char="•"/>
            </a:pPr>
            <a:r>
              <a:rPr lang="en-US" sz="2400" dirty="0"/>
              <a:t> A party to a quasi-judicial hearing is one whose private interests will be affected by the official action. </a:t>
            </a:r>
            <a:r>
              <a:rPr lang="en-US" sz="2400" i="1" dirty="0"/>
              <a:t>Id</a:t>
            </a:r>
            <a:r>
              <a:rPr lang="en-US" sz="2400" dirty="0"/>
              <a:t>.</a:t>
            </a:r>
          </a:p>
          <a:p>
            <a:pPr marL="0" indent="0">
              <a:buNone/>
            </a:pPr>
            <a:endParaRPr kumimoji="0" lang="en-US" sz="21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695EF110-BB52-118B-3BDC-A74753B0B551}"/>
              </a:ext>
            </a:extLst>
          </p:cNvPr>
          <p:cNvSpPr>
            <a:spLocks noGrp="1"/>
          </p:cNvSpPr>
          <p:nvPr>
            <p:ph type="sldNum" sz="quarter" idx="12"/>
          </p:nvPr>
        </p:nvSpPr>
        <p:spPr/>
        <p:txBody>
          <a:bodyPr/>
          <a:lstStyle/>
          <a:p>
            <a:fld id="{8F745841-78B2-4807-8F39-4D9F83E9AC0B}" type="slidenum">
              <a:rPr lang="en-US" smtClean="0"/>
              <a:t>12</a:t>
            </a:fld>
            <a:endParaRPr lang="en-US" dirty="0"/>
          </a:p>
        </p:txBody>
      </p:sp>
    </p:spTree>
    <p:extLst>
      <p:ext uri="{BB962C8B-B14F-4D97-AF65-F5344CB8AC3E}">
        <p14:creationId xmlns:p14="http://schemas.microsoft.com/office/powerpoint/2010/main" val="1963395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07CF9-3B63-6F51-66F4-46ABB189A076}"/>
              </a:ext>
            </a:extLst>
          </p:cNvPr>
          <p:cNvSpPr>
            <a:spLocks noGrp="1"/>
          </p:cNvSpPr>
          <p:nvPr>
            <p:ph type="title"/>
          </p:nvPr>
        </p:nvSpPr>
        <p:spPr/>
        <p:txBody>
          <a:bodyPr/>
          <a:lstStyle/>
          <a:p>
            <a:r>
              <a:rPr lang="en-US" dirty="0"/>
              <a:t>COMPETENT SUBSTANTIAL EVIDENCE</a:t>
            </a:r>
          </a:p>
        </p:txBody>
      </p:sp>
      <p:sp>
        <p:nvSpPr>
          <p:cNvPr id="3" name="Content Placeholder 2">
            <a:extLst>
              <a:ext uri="{FF2B5EF4-FFF2-40B4-BE49-F238E27FC236}">
                <a16:creationId xmlns:a16="http://schemas.microsoft.com/office/drawing/2014/main" id="{922CEBC1-189B-6D58-D4BF-2CDFF59A4622}"/>
              </a:ext>
            </a:extLst>
          </p:cNvPr>
          <p:cNvSpPr>
            <a:spLocks noGrp="1"/>
          </p:cNvSpPr>
          <p:nvPr>
            <p:ph idx="1"/>
          </p:nvPr>
        </p:nvSpPr>
        <p:spPr>
          <a:xfrm>
            <a:off x="1097280" y="1956829"/>
            <a:ext cx="10058400" cy="4298692"/>
          </a:xfrm>
        </p:spPr>
        <p:txBody>
          <a:bodyPr>
            <a:normAutofit lnSpcReduction="10000"/>
          </a:bodyPr>
          <a:lstStyle/>
          <a:p>
            <a:pPr>
              <a:buFont typeface="Arial" panose="020B0604020202020204" pitchFamily="34" charset="0"/>
              <a:buChar char="•"/>
            </a:pPr>
            <a:r>
              <a:rPr lang="en-US" dirty="0"/>
              <a:t> The Florida Supreme Court defined substantial evidence as that which is “sufficiently relevant and material that a reasonable mind would accept it as adequate to support the conclusion reached.”</a:t>
            </a:r>
          </a:p>
          <a:p>
            <a:pPr>
              <a:buFont typeface="Arial" panose="020B0604020202020204" pitchFamily="34" charset="0"/>
              <a:buChar char="•"/>
            </a:pPr>
            <a:r>
              <a:rPr lang="en-US" dirty="0"/>
              <a:t> Evidence should specifically address the rezoning standards from the code.</a:t>
            </a:r>
          </a:p>
          <a:p>
            <a:pPr>
              <a:buFont typeface="Arial" panose="020B0604020202020204" pitchFamily="34" charset="0"/>
              <a:buChar char="•"/>
            </a:pPr>
            <a:r>
              <a:rPr lang="en-US" dirty="0"/>
              <a:t> Competent substantial evidence includes:</a:t>
            </a:r>
          </a:p>
          <a:p>
            <a:pPr lvl="1">
              <a:buFont typeface="Wingdings" panose="05000000000000000000" pitchFamily="2" charset="2"/>
              <a:buChar char="§"/>
            </a:pPr>
            <a:r>
              <a:rPr lang="en-US" sz="2000" dirty="0"/>
              <a:t>Expert testimony;</a:t>
            </a:r>
          </a:p>
          <a:p>
            <a:pPr lvl="1">
              <a:buFont typeface="Wingdings" panose="05000000000000000000" pitchFamily="2" charset="2"/>
              <a:buChar char="§"/>
            </a:pPr>
            <a:r>
              <a:rPr lang="en-US" sz="2000" dirty="0"/>
              <a:t>Comments and opinions of professional staff; and </a:t>
            </a:r>
          </a:p>
          <a:p>
            <a:pPr lvl="1">
              <a:buFont typeface="Wingdings" panose="05000000000000000000" pitchFamily="2" charset="2"/>
              <a:buChar char="§"/>
            </a:pPr>
            <a:r>
              <a:rPr lang="en-US" sz="2000" dirty="0"/>
              <a:t>Fact-based testimony of neighbors and lay persons. </a:t>
            </a:r>
          </a:p>
          <a:p>
            <a:pPr marL="91440" marR="0" lvl="0" indent="-91440" algn="l" defTabSz="914400" rtl="0" eaLnBrk="1" fontAlgn="auto" latinLnBrk="0" hangingPunct="1">
              <a:lnSpc>
                <a:spcPct val="90000"/>
              </a:lnSpc>
              <a:spcBef>
                <a:spcPts val="1200"/>
              </a:spcBef>
              <a:spcAft>
                <a:spcPts val="200"/>
              </a:spcAft>
              <a:buClr>
                <a:srgbClr val="6F6F74"/>
              </a:buClr>
              <a:buSzPct val="100000"/>
              <a:buFont typeface="Arial" panose="020B0604020202020204" pitchFamily="34" charset="0"/>
              <a:buChar char="•"/>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 Competent substantial evidence is </a:t>
            </a:r>
            <a:r>
              <a:rPr kumimoji="0" lang="en-US" sz="2000" b="0" i="0" u="sng"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not</a:t>
            </a:r>
            <a:r>
              <a:rPr kumimoji="0" lang="en-US"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 surmise, conjecture, speculation, or generalized statements that merely support or oppose a project.</a:t>
            </a:r>
          </a:p>
          <a:p>
            <a:pPr marL="91440" marR="0" lvl="0" indent="-91440" algn="l" defTabSz="914400" rtl="0" eaLnBrk="1" fontAlgn="auto" latinLnBrk="0" hangingPunct="1">
              <a:lnSpc>
                <a:spcPct val="90000"/>
              </a:lnSpc>
              <a:spcBef>
                <a:spcPts val="1200"/>
              </a:spcBef>
              <a:spcAft>
                <a:spcPts val="200"/>
              </a:spcAft>
              <a:buClr>
                <a:srgbClr val="6F6F74"/>
              </a:buClr>
              <a:buSzPct val="100000"/>
              <a:buFont typeface="Arial" panose="020B0604020202020204" pitchFamily="34" charset="0"/>
              <a:buChar char="•"/>
              <a:tabLst/>
              <a:defRPr/>
            </a:pPr>
            <a:r>
              <a:rPr lang="en-US" dirty="0">
                <a:solidFill>
                  <a:srgbClr val="000000">
                    <a:lumMod val="75000"/>
                    <a:lumOff val="25000"/>
                  </a:srgbClr>
                </a:solidFill>
                <a:latin typeface="Calibri" panose="020F0502020204030204"/>
              </a:rPr>
              <a:t> Generally, </a:t>
            </a:r>
            <a:r>
              <a:rPr kumimoji="0" lang="en-US"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attorney testimony is not considered competent substantial evidence unless the attorney has some expertise.</a:t>
            </a:r>
          </a:p>
          <a:p>
            <a:pPr marL="201168" lvl="1" indent="0">
              <a:buNone/>
            </a:pPr>
            <a:endParaRPr lang="en-US" dirty="0"/>
          </a:p>
          <a:p>
            <a:pPr lvl="1">
              <a:buFont typeface="Wingdings" panose="05000000000000000000" pitchFamily="2" charset="2"/>
              <a:buChar char="§"/>
            </a:pPr>
            <a:endParaRPr lang="en-US" dirty="0"/>
          </a:p>
        </p:txBody>
      </p:sp>
      <p:sp>
        <p:nvSpPr>
          <p:cNvPr id="4" name="Slide Number Placeholder 3">
            <a:extLst>
              <a:ext uri="{FF2B5EF4-FFF2-40B4-BE49-F238E27FC236}">
                <a16:creationId xmlns:a16="http://schemas.microsoft.com/office/drawing/2014/main" id="{9802727F-34C8-986E-C223-52AE91454A40}"/>
              </a:ext>
            </a:extLst>
          </p:cNvPr>
          <p:cNvSpPr>
            <a:spLocks noGrp="1"/>
          </p:cNvSpPr>
          <p:nvPr>
            <p:ph type="sldNum" sz="quarter" idx="12"/>
          </p:nvPr>
        </p:nvSpPr>
        <p:spPr/>
        <p:txBody>
          <a:bodyPr/>
          <a:lstStyle/>
          <a:p>
            <a:fld id="{8F745841-78B2-4807-8F39-4D9F83E9AC0B}" type="slidenum">
              <a:rPr lang="en-US" smtClean="0"/>
              <a:t>13</a:t>
            </a:fld>
            <a:endParaRPr lang="en-US" dirty="0"/>
          </a:p>
        </p:txBody>
      </p:sp>
    </p:spTree>
    <p:extLst>
      <p:ext uri="{BB962C8B-B14F-4D97-AF65-F5344CB8AC3E}">
        <p14:creationId xmlns:p14="http://schemas.microsoft.com/office/powerpoint/2010/main" val="3660202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5EB2A-5D59-04B9-5040-7175DB9629BF}"/>
              </a:ext>
            </a:extLst>
          </p:cNvPr>
          <p:cNvSpPr>
            <a:spLocks noGrp="1"/>
          </p:cNvSpPr>
          <p:nvPr>
            <p:ph type="title"/>
          </p:nvPr>
        </p:nvSpPr>
        <p:spPr/>
        <p:txBody>
          <a:bodyPr/>
          <a:lstStyle/>
          <a:p>
            <a:r>
              <a:rPr lang="en-US" dirty="0"/>
              <a:t>FINDINGS OF FACT</a:t>
            </a:r>
          </a:p>
        </p:txBody>
      </p:sp>
      <p:sp>
        <p:nvSpPr>
          <p:cNvPr id="3" name="Content Placeholder 2">
            <a:extLst>
              <a:ext uri="{FF2B5EF4-FFF2-40B4-BE49-F238E27FC236}">
                <a16:creationId xmlns:a16="http://schemas.microsoft.com/office/drawing/2014/main" id="{297EDF68-3C91-D813-7894-FA722D4453BC}"/>
              </a:ext>
            </a:extLst>
          </p:cNvPr>
          <p:cNvSpPr>
            <a:spLocks noGrp="1"/>
          </p:cNvSpPr>
          <p:nvPr>
            <p:ph idx="1"/>
          </p:nvPr>
        </p:nvSpPr>
        <p:spPr>
          <a:xfrm>
            <a:off x="1097280" y="1973921"/>
            <a:ext cx="10058400" cy="4023360"/>
          </a:xfrm>
        </p:spPr>
        <p:txBody>
          <a:bodyPr/>
          <a:lstStyle/>
          <a:p>
            <a:pPr>
              <a:buFont typeface="Arial" panose="020B0604020202020204" pitchFamily="34" charset="0"/>
              <a:buChar char="•"/>
            </a:pPr>
            <a:r>
              <a:rPr lang="en-US" sz="2400" dirty="0"/>
              <a:t>  Under applicable case law findings of fact are not required in rezoning quasi-judicial proceedings. </a:t>
            </a:r>
            <a:r>
              <a:rPr lang="de-DE" sz="2400" i="1" dirty="0"/>
              <a:t>Snyder</a:t>
            </a:r>
            <a:r>
              <a:rPr lang="de-DE" sz="2400" dirty="0"/>
              <a:t>, 627 So.2d 469 (Fla. 1993)</a:t>
            </a:r>
          </a:p>
          <a:p>
            <a:pPr>
              <a:buFont typeface="Arial" panose="020B0604020202020204" pitchFamily="34" charset="0"/>
              <a:buChar char="•"/>
            </a:pPr>
            <a:r>
              <a:rPr lang="de-DE" sz="2400" dirty="0"/>
              <a:t> However, findings of fact are now required for development permits and orders pursuant to Florida Statute 125.022(1) and 166.033 (1):</a:t>
            </a:r>
          </a:p>
          <a:p>
            <a:pPr lvl="1">
              <a:buFont typeface="Wingdings" panose="05000000000000000000" pitchFamily="2" charset="2"/>
              <a:buChar char="§"/>
            </a:pPr>
            <a:r>
              <a:rPr lang="de-DE" sz="2400" dirty="0"/>
              <a:t>“</a:t>
            </a:r>
            <a:r>
              <a:rPr lang="en-US" sz="2400" dirty="0"/>
              <a:t>An approval, approval with conditions, or denial of the application for a development permit or development order must include written findings supporting the county’s decision.” (Fla. Stat. 125.022(1))</a:t>
            </a:r>
          </a:p>
          <a:p>
            <a:pPr lvl="1">
              <a:buFont typeface="Wingdings" panose="05000000000000000000" pitchFamily="2" charset="2"/>
              <a:buChar char="§"/>
            </a:pPr>
            <a:r>
              <a:rPr lang="en-US" sz="2400" dirty="0"/>
              <a:t>“An approval, approval with conditions, or denial of the application for a development permit or development order must include written findings supporting the municipality’s decision.” (Fla. Stat. 166.033(1)) </a:t>
            </a:r>
          </a:p>
          <a:p>
            <a:pPr>
              <a:buFont typeface="Arial" panose="020B0604020202020204" pitchFamily="34" charset="0"/>
              <a:buChar char="•"/>
            </a:pPr>
            <a:endParaRPr lang="de-DE"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06CC668F-A35B-85C9-776E-3BB59BC8556C}"/>
              </a:ext>
            </a:extLst>
          </p:cNvPr>
          <p:cNvSpPr>
            <a:spLocks noGrp="1"/>
          </p:cNvSpPr>
          <p:nvPr>
            <p:ph type="sldNum" sz="quarter" idx="12"/>
          </p:nvPr>
        </p:nvSpPr>
        <p:spPr/>
        <p:txBody>
          <a:bodyPr/>
          <a:lstStyle/>
          <a:p>
            <a:fld id="{8F745841-78B2-4807-8F39-4D9F83E9AC0B}" type="slidenum">
              <a:rPr lang="en-US" smtClean="0"/>
              <a:t>14</a:t>
            </a:fld>
            <a:endParaRPr lang="en-US" dirty="0"/>
          </a:p>
        </p:txBody>
      </p:sp>
    </p:spTree>
    <p:extLst>
      <p:ext uri="{BB962C8B-B14F-4D97-AF65-F5344CB8AC3E}">
        <p14:creationId xmlns:p14="http://schemas.microsoft.com/office/powerpoint/2010/main" val="3039909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AE6BE-975E-542B-E819-371F4D042E7E}"/>
              </a:ext>
            </a:extLst>
          </p:cNvPr>
          <p:cNvSpPr>
            <a:spLocks noGrp="1"/>
          </p:cNvSpPr>
          <p:nvPr>
            <p:ph type="title"/>
          </p:nvPr>
        </p:nvSpPr>
        <p:spPr/>
        <p:txBody>
          <a:bodyPr/>
          <a:lstStyle/>
          <a:p>
            <a:r>
              <a:rPr lang="en-US" dirty="0"/>
              <a:t>SUPPLEMENTING THE RECORD</a:t>
            </a:r>
          </a:p>
        </p:txBody>
      </p:sp>
      <p:sp>
        <p:nvSpPr>
          <p:cNvPr id="3" name="Text Placeholder 2">
            <a:extLst>
              <a:ext uri="{FF2B5EF4-FFF2-40B4-BE49-F238E27FC236}">
                <a16:creationId xmlns:a16="http://schemas.microsoft.com/office/drawing/2014/main" id="{8E1FC29A-3BAC-26CA-068E-59401C08F44F}"/>
              </a:ext>
            </a:extLst>
          </p:cNvPr>
          <p:cNvSpPr>
            <a:spLocks noGrp="1"/>
          </p:cNvSpPr>
          <p:nvPr>
            <p:ph type="body" idx="1"/>
          </p:nvPr>
        </p:nvSpPr>
        <p:spPr/>
        <p:txBody>
          <a:bodyPr>
            <a:normAutofit/>
          </a:bodyPr>
          <a:lstStyle/>
          <a:p>
            <a:r>
              <a:rPr lang="en-US" sz="2400" dirty="0"/>
              <a:t>Legislative:</a:t>
            </a:r>
          </a:p>
        </p:txBody>
      </p:sp>
      <p:sp>
        <p:nvSpPr>
          <p:cNvPr id="4" name="Content Placeholder 3">
            <a:extLst>
              <a:ext uri="{FF2B5EF4-FFF2-40B4-BE49-F238E27FC236}">
                <a16:creationId xmlns:a16="http://schemas.microsoft.com/office/drawing/2014/main" id="{CDF238F4-A9F0-2171-15E1-282ED1A3ACFA}"/>
              </a:ext>
            </a:extLst>
          </p:cNvPr>
          <p:cNvSpPr>
            <a:spLocks noGrp="1"/>
          </p:cNvSpPr>
          <p:nvPr>
            <p:ph sz="half" idx="2"/>
          </p:nvPr>
        </p:nvSpPr>
        <p:spPr/>
        <p:txBody>
          <a:bodyPr/>
          <a:lstStyle/>
          <a:p>
            <a:pPr>
              <a:buFont typeface="Arial" panose="020B0604020202020204" pitchFamily="34" charset="0"/>
              <a:buChar char="•"/>
            </a:pPr>
            <a:r>
              <a:rPr lang="en-US" sz="2400" dirty="0"/>
              <a:t> At trial, the parties can supplement the record and reasoning for decision with more data, additional expert opinion.</a:t>
            </a:r>
          </a:p>
          <a:p>
            <a:pPr marL="0" indent="0">
              <a:buNone/>
            </a:pPr>
            <a:endParaRPr lang="en-US" dirty="0"/>
          </a:p>
        </p:txBody>
      </p:sp>
      <p:sp>
        <p:nvSpPr>
          <p:cNvPr id="5" name="Text Placeholder 4">
            <a:extLst>
              <a:ext uri="{FF2B5EF4-FFF2-40B4-BE49-F238E27FC236}">
                <a16:creationId xmlns:a16="http://schemas.microsoft.com/office/drawing/2014/main" id="{55C00E35-F964-B770-297F-2CF42CDA2E57}"/>
              </a:ext>
            </a:extLst>
          </p:cNvPr>
          <p:cNvSpPr>
            <a:spLocks noGrp="1"/>
          </p:cNvSpPr>
          <p:nvPr>
            <p:ph type="body" sz="quarter" idx="3"/>
          </p:nvPr>
        </p:nvSpPr>
        <p:spPr/>
        <p:txBody>
          <a:bodyPr>
            <a:normAutofit/>
          </a:bodyPr>
          <a:lstStyle/>
          <a:p>
            <a:r>
              <a:rPr lang="en-US" sz="2400" dirty="0"/>
              <a:t>Quasi-judicial:</a:t>
            </a:r>
          </a:p>
        </p:txBody>
      </p:sp>
      <p:sp>
        <p:nvSpPr>
          <p:cNvPr id="6" name="Content Placeholder 5">
            <a:extLst>
              <a:ext uri="{FF2B5EF4-FFF2-40B4-BE49-F238E27FC236}">
                <a16:creationId xmlns:a16="http://schemas.microsoft.com/office/drawing/2014/main" id="{3E93507F-D33D-2E62-9B24-34A244984ACC}"/>
              </a:ext>
            </a:extLst>
          </p:cNvPr>
          <p:cNvSpPr>
            <a:spLocks noGrp="1"/>
          </p:cNvSpPr>
          <p:nvPr>
            <p:ph sz="quarter" idx="4"/>
          </p:nvPr>
        </p:nvSpPr>
        <p:spPr/>
        <p:txBody>
          <a:bodyPr/>
          <a:lstStyle/>
          <a:p>
            <a:pPr>
              <a:buFont typeface="Arial" panose="020B0604020202020204" pitchFamily="34" charset="0"/>
              <a:buChar char="•"/>
            </a:pPr>
            <a:r>
              <a:rPr lang="en-US" sz="2400" dirty="0"/>
              <a:t> At trial, no additional evidence is allowed. It is important for attorney and staff to monitor what is in the record at the local government hearing.</a:t>
            </a:r>
          </a:p>
          <a:p>
            <a:pPr>
              <a:buFont typeface="Arial" panose="020B0604020202020204" pitchFamily="34" charset="0"/>
              <a:buChar char="•"/>
            </a:pPr>
            <a:endParaRPr lang="en-US" dirty="0"/>
          </a:p>
        </p:txBody>
      </p:sp>
      <p:sp>
        <p:nvSpPr>
          <p:cNvPr id="7" name="Slide Number Placeholder 6">
            <a:extLst>
              <a:ext uri="{FF2B5EF4-FFF2-40B4-BE49-F238E27FC236}">
                <a16:creationId xmlns:a16="http://schemas.microsoft.com/office/drawing/2014/main" id="{E3F87D09-49C9-608D-A2DF-2981D30CD6C5}"/>
              </a:ext>
            </a:extLst>
          </p:cNvPr>
          <p:cNvSpPr>
            <a:spLocks noGrp="1"/>
          </p:cNvSpPr>
          <p:nvPr>
            <p:ph type="sldNum" sz="quarter" idx="12"/>
          </p:nvPr>
        </p:nvSpPr>
        <p:spPr/>
        <p:txBody>
          <a:bodyPr/>
          <a:lstStyle/>
          <a:p>
            <a:fld id="{8F745841-78B2-4807-8F39-4D9F83E9AC0B}" type="slidenum">
              <a:rPr lang="en-US" smtClean="0"/>
              <a:t>15</a:t>
            </a:fld>
            <a:endParaRPr lang="en-US" dirty="0"/>
          </a:p>
        </p:txBody>
      </p:sp>
    </p:spTree>
    <p:extLst>
      <p:ext uri="{BB962C8B-B14F-4D97-AF65-F5344CB8AC3E}">
        <p14:creationId xmlns:p14="http://schemas.microsoft.com/office/powerpoint/2010/main" val="3988919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48DE0-C4D9-5A37-FF16-ED4508DC7F17}"/>
              </a:ext>
            </a:extLst>
          </p:cNvPr>
          <p:cNvSpPr>
            <a:spLocks noGrp="1"/>
          </p:cNvSpPr>
          <p:nvPr>
            <p:ph type="title"/>
          </p:nvPr>
        </p:nvSpPr>
        <p:spPr/>
        <p:txBody>
          <a:bodyPr/>
          <a:lstStyle/>
          <a:p>
            <a:r>
              <a:rPr lang="en-US" dirty="0"/>
              <a:t>OTHER TYPES OF LAND USE DECISIONS</a:t>
            </a:r>
            <a:br>
              <a:rPr lang="en-US" dirty="0"/>
            </a:br>
            <a:r>
              <a:rPr lang="en-US" dirty="0"/>
              <a:t>(QUASI-JUDICIAL VS LEGISLATIVE)</a:t>
            </a:r>
          </a:p>
        </p:txBody>
      </p:sp>
      <p:sp>
        <p:nvSpPr>
          <p:cNvPr id="3" name="Content Placeholder 2">
            <a:extLst>
              <a:ext uri="{FF2B5EF4-FFF2-40B4-BE49-F238E27FC236}">
                <a16:creationId xmlns:a16="http://schemas.microsoft.com/office/drawing/2014/main" id="{B8F93953-FD4C-259C-B699-13D439C64B19}"/>
              </a:ext>
            </a:extLst>
          </p:cNvPr>
          <p:cNvSpPr>
            <a:spLocks noGrp="1"/>
          </p:cNvSpPr>
          <p:nvPr>
            <p:ph idx="1"/>
          </p:nvPr>
        </p:nvSpPr>
        <p:spPr>
          <a:xfrm>
            <a:off x="1097280" y="2189441"/>
            <a:ext cx="10058400" cy="4023360"/>
          </a:xfrm>
        </p:spPr>
        <p:txBody>
          <a:bodyPr/>
          <a:lstStyle/>
          <a:p>
            <a:pPr>
              <a:buFont typeface="Arial" panose="020B0604020202020204" pitchFamily="34" charset="0"/>
              <a:buChar char="•"/>
            </a:pPr>
            <a:r>
              <a:rPr lang="en-US" sz="2800" dirty="0"/>
              <a:t> Legislative acts are generally broad-ranging and apply to larger segments of society. </a:t>
            </a:r>
          </a:p>
          <a:p>
            <a:pPr marL="0" indent="0">
              <a:buNone/>
            </a:pPr>
            <a:endParaRPr lang="en-US" sz="2800" dirty="0"/>
          </a:p>
          <a:p>
            <a:pPr>
              <a:buFont typeface="Arial" panose="020B0604020202020204" pitchFamily="34" charset="0"/>
              <a:buChar char="•"/>
            </a:pPr>
            <a:r>
              <a:rPr lang="en-US" sz="2800" dirty="0"/>
              <a:t> “It is the character of the hearing that determines whether or not board action is legislative or quasi-judicial.  Generally speaking, legislative action results in the formulation of a general rule of policy, whereas judicial action results in the application of a general rule of policy.” </a:t>
            </a:r>
            <a:r>
              <a:rPr lang="en-US" sz="2800" i="1" dirty="0"/>
              <a:t>Snyder</a:t>
            </a:r>
            <a:r>
              <a:rPr lang="en-US" sz="2800" dirty="0"/>
              <a:t>, 627 So. 2d at 474</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E4E454C5-A4D7-4B63-0ECA-6A6B2D6402BA}"/>
              </a:ext>
            </a:extLst>
          </p:cNvPr>
          <p:cNvSpPr>
            <a:spLocks noGrp="1"/>
          </p:cNvSpPr>
          <p:nvPr>
            <p:ph type="sldNum" sz="quarter" idx="12"/>
          </p:nvPr>
        </p:nvSpPr>
        <p:spPr/>
        <p:txBody>
          <a:bodyPr/>
          <a:lstStyle/>
          <a:p>
            <a:fld id="{8F745841-78B2-4807-8F39-4D9F83E9AC0B}" type="slidenum">
              <a:rPr lang="en-US" smtClean="0"/>
              <a:t>16</a:t>
            </a:fld>
            <a:endParaRPr lang="en-US" dirty="0"/>
          </a:p>
        </p:txBody>
      </p:sp>
    </p:spTree>
    <p:extLst>
      <p:ext uri="{BB962C8B-B14F-4D97-AF65-F5344CB8AC3E}">
        <p14:creationId xmlns:p14="http://schemas.microsoft.com/office/powerpoint/2010/main" val="2589605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78F1F-A34E-F3CD-8924-B187CABD0ADC}"/>
              </a:ext>
            </a:extLst>
          </p:cNvPr>
          <p:cNvSpPr>
            <a:spLocks noGrp="1"/>
          </p:cNvSpPr>
          <p:nvPr>
            <p:ph type="title"/>
          </p:nvPr>
        </p:nvSpPr>
        <p:spPr/>
        <p:txBody>
          <a:bodyPr/>
          <a:lstStyle/>
          <a:p>
            <a:r>
              <a:rPr lang="en-US" dirty="0"/>
              <a:t>LEGISLATIVE ACTIONS</a:t>
            </a:r>
          </a:p>
        </p:txBody>
      </p:sp>
      <p:sp>
        <p:nvSpPr>
          <p:cNvPr id="3" name="Content Placeholder 2">
            <a:extLst>
              <a:ext uri="{FF2B5EF4-FFF2-40B4-BE49-F238E27FC236}">
                <a16:creationId xmlns:a16="http://schemas.microsoft.com/office/drawing/2014/main" id="{88594B2B-E1D4-DF43-857F-56E62679B255}"/>
              </a:ext>
            </a:extLst>
          </p:cNvPr>
          <p:cNvSpPr>
            <a:spLocks noGrp="1"/>
          </p:cNvSpPr>
          <p:nvPr>
            <p:ph idx="1"/>
          </p:nvPr>
        </p:nvSpPr>
        <p:spPr>
          <a:xfrm>
            <a:off x="1097280" y="1982467"/>
            <a:ext cx="10058400" cy="4023360"/>
          </a:xfrm>
        </p:spPr>
        <p:txBody>
          <a:bodyPr>
            <a:normAutofit/>
          </a:bodyPr>
          <a:lstStyle/>
          <a:p>
            <a:pPr>
              <a:buFont typeface="Arial" panose="020B0604020202020204" pitchFamily="34" charset="0"/>
              <a:buChar char="•"/>
            </a:pPr>
            <a:r>
              <a:rPr lang="en-US" sz="3200" dirty="0"/>
              <a:t> Comprehensive Plan Amendments </a:t>
            </a:r>
          </a:p>
          <a:p>
            <a:pPr>
              <a:buFont typeface="Arial" panose="020B0604020202020204" pitchFamily="34" charset="0"/>
              <a:buChar char="•"/>
            </a:pPr>
            <a:r>
              <a:rPr lang="en-US" sz="3200" dirty="0"/>
              <a:t> Vacations</a:t>
            </a:r>
          </a:p>
          <a:p>
            <a:pPr>
              <a:buFont typeface="Arial" panose="020B0604020202020204" pitchFamily="34" charset="0"/>
              <a:buChar char="•"/>
            </a:pPr>
            <a:r>
              <a:rPr lang="en-US" sz="3200" dirty="0"/>
              <a:t> Large Scale Rezones </a:t>
            </a:r>
          </a:p>
          <a:p>
            <a:pPr>
              <a:buFont typeface="Arial" panose="020B0604020202020204" pitchFamily="34" charset="0"/>
              <a:buChar char="•"/>
            </a:pPr>
            <a:r>
              <a:rPr lang="en-US" sz="3200" dirty="0"/>
              <a:t> Land Development Code Text Amendments </a:t>
            </a:r>
          </a:p>
        </p:txBody>
      </p:sp>
      <p:sp>
        <p:nvSpPr>
          <p:cNvPr id="4" name="Slide Number Placeholder 3">
            <a:extLst>
              <a:ext uri="{FF2B5EF4-FFF2-40B4-BE49-F238E27FC236}">
                <a16:creationId xmlns:a16="http://schemas.microsoft.com/office/drawing/2014/main" id="{0F45C0B0-BF10-4B09-7FEB-7D1740D60668}"/>
              </a:ext>
            </a:extLst>
          </p:cNvPr>
          <p:cNvSpPr>
            <a:spLocks noGrp="1"/>
          </p:cNvSpPr>
          <p:nvPr>
            <p:ph type="sldNum" sz="quarter" idx="12"/>
          </p:nvPr>
        </p:nvSpPr>
        <p:spPr/>
        <p:txBody>
          <a:bodyPr/>
          <a:lstStyle/>
          <a:p>
            <a:fld id="{8F745841-78B2-4807-8F39-4D9F83E9AC0B}" type="slidenum">
              <a:rPr lang="en-US" smtClean="0"/>
              <a:t>17</a:t>
            </a:fld>
            <a:endParaRPr lang="en-US" dirty="0"/>
          </a:p>
        </p:txBody>
      </p:sp>
    </p:spTree>
    <p:extLst>
      <p:ext uri="{BB962C8B-B14F-4D97-AF65-F5344CB8AC3E}">
        <p14:creationId xmlns:p14="http://schemas.microsoft.com/office/powerpoint/2010/main" val="3960421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3AA4C-8163-3FCA-9499-3086B1CC5140}"/>
              </a:ext>
            </a:extLst>
          </p:cNvPr>
          <p:cNvSpPr>
            <a:spLocks noGrp="1"/>
          </p:cNvSpPr>
          <p:nvPr>
            <p:ph type="title"/>
          </p:nvPr>
        </p:nvSpPr>
        <p:spPr/>
        <p:txBody>
          <a:bodyPr/>
          <a:lstStyle/>
          <a:p>
            <a:r>
              <a:rPr lang="en-US" dirty="0"/>
              <a:t>SMALL SCALE AMENDMENTS </a:t>
            </a:r>
          </a:p>
        </p:txBody>
      </p:sp>
      <p:sp>
        <p:nvSpPr>
          <p:cNvPr id="3" name="Content Placeholder 2">
            <a:extLst>
              <a:ext uri="{FF2B5EF4-FFF2-40B4-BE49-F238E27FC236}">
                <a16:creationId xmlns:a16="http://schemas.microsoft.com/office/drawing/2014/main" id="{A8DC839E-E95E-F917-CD5B-83D150DC470B}"/>
              </a:ext>
            </a:extLst>
          </p:cNvPr>
          <p:cNvSpPr>
            <a:spLocks noGrp="1"/>
          </p:cNvSpPr>
          <p:nvPr>
            <p:ph idx="1"/>
          </p:nvPr>
        </p:nvSpPr>
        <p:spPr>
          <a:xfrm>
            <a:off x="1097280" y="2008104"/>
            <a:ext cx="10058400" cy="4023360"/>
          </a:xfrm>
        </p:spPr>
        <p:txBody>
          <a:bodyPr>
            <a:normAutofit lnSpcReduction="10000"/>
          </a:bodyPr>
          <a:lstStyle/>
          <a:p>
            <a:pPr>
              <a:buFont typeface="Arial" panose="020B0604020202020204" pitchFamily="34" charset="0"/>
              <a:buChar char="•"/>
            </a:pPr>
            <a:r>
              <a:rPr lang="en-US" sz="2200" dirty="0"/>
              <a:t> Small scale development amendments to a comprehensive plan are also legislative decisions subject to the fairly debatable standard of review.  Coastal Development of North Florida, Inc. v. City of Jacksonville Beach, 788 So. 2d 204 (Fla. 2001).  </a:t>
            </a:r>
          </a:p>
          <a:p>
            <a:pPr>
              <a:buFont typeface="Arial" panose="020B0604020202020204" pitchFamily="34" charset="0"/>
              <a:buChar char="•"/>
            </a:pPr>
            <a:r>
              <a:rPr lang="en-US" sz="2200" dirty="0"/>
              <a:t> The original adoption of the comprehensive plan was a legislative act, thus it would follow that a proposed modification to the comprehensive plan was likewise a legislative act. </a:t>
            </a:r>
          </a:p>
          <a:p>
            <a:pPr>
              <a:buFont typeface="Arial" panose="020B0604020202020204" pitchFamily="34" charset="0"/>
              <a:buChar char="•"/>
            </a:pPr>
            <a:r>
              <a:rPr lang="en-US" sz="2200" dirty="0"/>
              <a:t> The integrated review process by several levels of government indicated that the action was a policy decision. </a:t>
            </a:r>
          </a:p>
          <a:p>
            <a:pPr>
              <a:buFont typeface="Arial" panose="020B0604020202020204" pitchFamily="34" charset="0"/>
              <a:buChar char="•"/>
            </a:pPr>
            <a:r>
              <a:rPr lang="en-US" sz="2200" dirty="0"/>
              <a:t> Basically, if the action involves something involving a government “plan” in its title, it is probably legislative.</a:t>
            </a:r>
          </a:p>
          <a:p>
            <a:pPr>
              <a:buFont typeface="Arial" panose="020B0604020202020204" pitchFamily="34" charset="0"/>
              <a:buChar char="•"/>
            </a:pPr>
            <a:r>
              <a:rPr lang="en-US" sz="2200" dirty="0"/>
              <a:t> The rest are largely quasi-judicial.</a:t>
            </a:r>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54D50939-BC5D-DACE-7233-D4AC3480E9FD}"/>
              </a:ext>
            </a:extLst>
          </p:cNvPr>
          <p:cNvSpPr>
            <a:spLocks noGrp="1"/>
          </p:cNvSpPr>
          <p:nvPr>
            <p:ph type="sldNum" sz="quarter" idx="12"/>
          </p:nvPr>
        </p:nvSpPr>
        <p:spPr/>
        <p:txBody>
          <a:bodyPr/>
          <a:lstStyle/>
          <a:p>
            <a:fld id="{8F745841-78B2-4807-8F39-4D9F83E9AC0B}" type="slidenum">
              <a:rPr lang="en-US" smtClean="0"/>
              <a:t>18</a:t>
            </a:fld>
            <a:endParaRPr lang="en-US" dirty="0"/>
          </a:p>
        </p:txBody>
      </p:sp>
    </p:spTree>
    <p:extLst>
      <p:ext uri="{BB962C8B-B14F-4D97-AF65-F5344CB8AC3E}">
        <p14:creationId xmlns:p14="http://schemas.microsoft.com/office/powerpoint/2010/main" val="1169319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AB03D-A80A-9542-5A50-C80262480C82}"/>
              </a:ext>
            </a:extLst>
          </p:cNvPr>
          <p:cNvSpPr>
            <a:spLocks noGrp="1"/>
          </p:cNvSpPr>
          <p:nvPr>
            <p:ph type="title"/>
          </p:nvPr>
        </p:nvSpPr>
        <p:spPr/>
        <p:txBody>
          <a:bodyPr/>
          <a:lstStyle/>
          <a:p>
            <a:r>
              <a:rPr lang="en-US" dirty="0"/>
              <a:t>QUASI-JUDICIAL ACTIONS</a:t>
            </a:r>
          </a:p>
        </p:txBody>
      </p:sp>
      <p:sp>
        <p:nvSpPr>
          <p:cNvPr id="3" name="Content Placeholder 2">
            <a:extLst>
              <a:ext uri="{FF2B5EF4-FFF2-40B4-BE49-F238E27FC236}">
                <a16:creationId xmlns:a16="http://schemas.microsoft.com/office/drawing/2014/main" id="{D7168601-1C91-9C12-5354-EDE81ECEAF5B}"/>
              </a:ext>
            </a:extLst>
          </p:cNvPr>
          <p:cNvSpPr>
            <a:spLocks noGrp="1"/>
          </p:cNvSpPr>
          <p:nvPr>
            <p:ph idx="1"/>
          </p:nvPr>
        </p:nvSpPr>
        <p:spPr>
          <a:xfrm>
            <a:off x="1097280" y="1830517"/>
            <a:ext cx="10058400" cy="4356637"/>
          </a:xfrm>
        </p:spPr>
        <p:txBody>
          <a:bodyPr>
            <a:normAutofit fontScale="92500" lnSpcReduction="20000"/>
          </a:bodyPr>
          <a:lstStyle/>
          <a:p>
            <a:pPr>
              <a:lnSpc>
                <a:spcPct val="150000"/>
              </a:lnSpc>
              <a:buFont typeface="Arial" panose="020B0604020202020204" pitchFamily="34" charset="0"/>
              <a:buChar char="•"/>
            </a:pPr>
            <a:r>
              <a:rPr lang="en-US" sz="3000" dirty="0"/>
              <a:t> Rezoning</a:t>
            </a:r>
          </a:p>
          <a:p>
            <a:pPr>
              <a:lnSpc>
                <a:spcPct val="150000"/>
              </a:lnSpc>
              <a:buFont typeface="Arial" panose="020B0604020202020204" pitchFamily="34" charset="0"/>
              <a:buChar char="•"/>
            </a:pPr>
            <a:r>
              <a:rPr lang="en-US" sz="3000" dirty="0"/>
              <a:t> Site Plans</a:t>
            </a:r>
          </a:p>
          <a:p>
            <a:pPr>
              <a:lnSpc>
                <a:spcPct val="150000"/>
              </a:lnSpc>
              <a:buFont typeface="Arial" panose="020B0604020202020204" pitchFamily="34" charset="0"/>
              <a:buChar char="•"/>
            </a:pPr>
            <a:r>
              <a:rPr lang="en-US" sz="3000" dirty="0"/>
              <a:t> Special exception or permits</a:t>
            </a:r>
          </a:p>
          <a:p>
            <a:pPr>
              <a:lnSpc>
                <a:spcPct val="150000"/>
              </a:lnSpc>
              <a:buFont typeface="Arial" panose="020B0604020202020204" pitchFamily="34" charset="0"/>
              <a:buChar char="•"/>
            </a:pPr>
            <a:r>
              <a:rPr lang="en-US" sz="3000" dirty="0"/>
              <a:t> Variances</a:t>
            </a:r>
          </a:p>
          <a:p>
            <a:pPr>
              <a:lnSpc>
                <a:spcPct val="150000"/>
              </a:lnSpc>
              <a:buFont typeface="Arial" panose="020B0604020202020204" pitchFamily="34" charset="0"/>
              <a:buChar char="•"/>
            </a:pPr>
            <a:r>
              <a:rPr lang="en-US" sz="3000" dirty="0"/>
              <a:t> Vested rights hearings</a:t>
            </a:r>
          </a:p>
          <a:p>
            <a:pPr>
              <a:lnSpc>
                <a:spcPct val="150000"/>
              </a:lnSpc>
              <a:buFont typeface="Arial" panose="020B0604020202020204" pitchFamily="34" charset="0"/>
              <a:buChar char="•"/>
            </a:pPr>
            <a:r>
              <a:rPr lang="en-US" sz="3000" dirty="0"/>
              <a:t> Code enforcement</a:t>
            </a:r>
          </a:p>
          <a:p>
            <a:endParaRPr lang="en-US" dirty="0"/>
          </a:p>
        </p:txBody>
      </p:sp>
      <p:sp>
        <p:nvSpPr>
          <p:cNvPr id="4" name="Slide Number Placeholder 3">
            <a:extLst>
              <a:ext uri="{FF2B5EF4-FFF2-40B4-BE49-F238E27FC236}">
                <a16:creationId xmlns:a16="http://schemas.microsoft.com/office/drawing/2014/main" id="{3288A815-02BB-8A15-0E37-E86C5EA07806}"/>
              </a:ext>
            </a:extLst>
          </p:cNvPr>
          <p:cNvSpPr>
            <a:spLocks noGrp="1"/>
          </p:cNvSpPr>
          <p:nvPr>
            <p:ph type="sldNum" sz="quarter" idx="12"/>
          </p:nvPr>
        </p:nvSpPr>
        <p:spPr/>
        <p:txBody>
          <a:bodyPr/>
          <a:lstStyle/>
          <a:p>
            <a:fld id="{8F745841-78B2-4807-8F39-4D9F83E9AC0B}" type="slidenum">
              <a:rPr lang="en-US" smtClean="0"/>
              <a:t>19</a:t>
            </a:fld>
            <a:endParaRPr lang="en-US" dirty="0"/>
          </a:p>
        </p:txBody>
      </p:sp>
    </p:spTree>
    <p:extLst>
      <p:ext uri="{BB962C8B-B14F-4D97-AF65-F5344CB8AC3E}">
        <p14:creationId xmlns:p14="http://schemas.microsoft.com/office/powerpoint/2010/main" val="1124368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15D5B-43E0-BDFD-2667-B6E47B3D48D1}"/>
              </a:ext>
            </a:extLst>
          </p:cNvPr>
          <p:cNvSpPr>
            <a:spLocks noGrp="1"/>
          </p:cNvSpPr>
          <p:nvPr>
            <p:ph type="title"/>
          </p:nvPr>
        </p:nvSpPr>
        <p:spPr/>
        <p:txBody>
          <a:bodyPr/>
          <a:lstStyle/>
          <a:p>
            <a:pPr algn="ctr"/>
            <a:r>
              <a:rPr lang="en-US" dirty="0"/>
              <a:t>HISTORICAL PATH TO </a:t>
            </a:r>
            <a:r>
              <a:rPr lang="en-US" i="1" dirty="0"/>
              <a:t>SNYDER</a:t>
            </a:r>
          </a:p>
        </p:txBody>
      </p:sp>
      <p:sp>
        <p:nvSpPr>
          <p:cNvPr id="3" name="Content Placeholder 2">
            <a:extLst>
              <a:ext uri="{FF2B5EF4-FFF2-40B4-BE49-F238E27FC236}">
                <a16:creationId xmlns:a16="http://schemas.microsoft.com/office/drawing/2014/main" id="{3ED8686C-2DA0-238B-57FB-022037143658}"/>
              </a:ext>
            </a:extLst>
          </p:cNvPr>
          <p:cNvSpPr>
            <a:spLocks noGrp="1"/>
          </p:cNvSpPr>
          <p:nvPr>
            <p:ph idx="1"/>
          </p:nvPr>
        </p:nvSpPr>
        <p:spPr/>
        <p:txBody>
          <a:bodyPr/>
          <a:lstStyle/>
          <a:p>
            <a:pPr marL="0" indent="0">
              <a:buNone/>
            </a:pPr>
            <a:endParaRPr lang="en-US" sz="2400" dirty="0"/>
          </a:p>
          <a:p>
            <a:pPr>
              <a:buFont typeface="Arial" panose="020B0604020202020204" pitchFamily="34" charset="0"/>
              <a:buChar char="•"/>
            </a:pPr>
            <a:r>
              <a:rPr lang="en-US" sz="2400" dirty="0"/>
              <a:t> Prior to 1993, all land use and zoning decisions were considered legislative decisions.</a:t>
            </a:r>
          </a:p>
          <a:p>
            <a:pPr>
              <a:buFont typeface="Arial" panose="020B0604020202020204" pitchFamily="34" charset="0"/>
              <a:buChar char="•"/>
            </a:pPr>
            <a:r>
              <a:rPr lang="en-US" sz="2400" dirty="0"/>
              <a:t> Legislative decisions are subject to a highly deferential “fairly debatable” standard of judicial review. </a:t>
            </a:r>
          </a:p>
          <a:p>
            <a:pPr lvl="2">
              <a:buFont typeface="Arial" panose="020B0604020202020204" pitchFamily="34" charset="0"/>
              <a:buChar char="•"/>
            </a:pPr>
            <a:r>
              <a:rPr lang="en-US" sz="2400" dirty="0"/>
              <a:t>The “fairly debatable” rule is a rule of reasonableness.</a:t>
            </a:r>
          </a:p>
          <a:p>
            <a:pPr>
              <a:buFont typeface="Arial" panose="020B0604020202020204" pitchFamily="34" charset="0"/>
              <a:buChar char="•"/>
            </a:pPr>
            <a:r>
              <a:rPr lang="en-US" sz="2400" dirty="0"/>
              <a:t> As a result of their legislative nature, local land use and zoning decisions tended to occur in a “markedly inconsistent manner” during the pre-Snyder era.</a:t>
            </a:r>
          </a:p>
          <a:p>
            <a:pPr>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B6E4B496-D6E0-C501-F8A2-DE44061E77EA}"/>
              </a:ext>
            </a:extLst>
          </p:cNvPr>
          <p:cNvSpPr>
            <a:spLocks noGrp="1"/>
          </p:cNvSpPr>
          <p:nvPr>
            <p:ph type="sldNum" sz="quarter" idx="12"/>
          </p:nvPr>
        </p:nvSpPr>
        <p:spPr/>
        <p:txBody>
          <a:bodyPr/>
          <a:lstStyle/>
          <a:p>
            <a:fld id="{8F745841-78B2-4807-8F39-4D9F83E9AC0B}" type="slidenum">
              <a:rPr lang="en-US" smtClean="0"/>
              <a:t>2</a:t>
            </a:fld>
            <a:endParaRPr lang="en-US" dirty="0"/>
          </a:p>
        </p:txBody>
      </p:sp>
    </p:spTree>
    <p:extLst>
      <p:ext uri="{BB962C8B-B14F-4D97-AF65-F5344CB8AC3E}">
        <p14:creationId xmlns:p14="http://schemas.microsoft.com/office/powerpoint/2010/main" val="28304713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4226FA9-3F10-C9FB-5A94-446D90AE6741}"/>
              </a:ext>
            </a:extLst>
          </p:cNvPr>
          <p:cNvSpPr>
            <a:spLocks noGrp="1"/>
          </p:cNvSpPr>
          <p:nvPr>
            <p:ph type="sldNum" sz="quarter" idx="12"/>
          </p:nvPr>
        </p:nvSpPr>
        <p:spPr/>
        <p:txBody>
          <a:bodyPr/>
          <a:lstStyle/>
          <a:p>
            <a:fld id="{8F745841-78B2-4807-8F39-4D9F83E9AC0B}" type="slidenum">
              <a:rPr lang="en-US" smtClean="0"/>
              <a:t>20</a:t>
            </a:fld>
            <a:endParaRPr lang="en-US" dirty="0"/>
          </a:p>
        </p:txBody>
      </p:sp>
      <p:sp>
        <p:nvSpPr>
          <p:cNvPr id="3" name="TextBox 2">
            <a:extLst>
              <a:ext uri="{FF2B5EF4-FFF2-40B4-BE49-F238E27FC236}">
                <a16:creationId xmlns:a16="http://schemas.microsoft.com/office/drawing/2014/main" id="{FA67E95C-8DF6-63F1-22AB-3031790D9813}"/>
              </a:ext>
            </a:extLst>
          </p:cNvPr>
          <p:cNvSpPr txBox="1"/>
          <p:nvPr/>
        </p:nvSpPr>
        <p:spPr>
          <a:xfrm>
            <a:off x="1856851" y="2598003"/>
            <a:ext cx="8699619" cy="830997"/>
          </a:xfrm>
          <a:prstGeom prst="rect">
            <a:avLst/>
          </a:prstGeom>
          <a:noFill/>
        </p:spPr>
        <p:txBody>
          <a:bodyPr wrap="square" rtlCol="0">
            <a:spAutoFit/>
          </a:bodyPr>
          <a:lstStyle/>
          <a:p>
            <a:pPr algn="ctr"/>
            <a:r>
              <a:rPr lang="en-US" sz="4800" dirty="0">
                <a:latin typeface="+mj-lt"/>
              </a:rPr>
              <a:t>REVIEW OF LAND USE DECISIONS </a:t>
            </a:r>
          </a:p>
        </p:txBody>
      </p:sp>
    </p:spTree>
    <p:extLst>
      <p:ext uri="{BB962C8B-B14F-4D97-AF65-F5344CB8AC3E}">
        <p14:creationId xmlns:p14="http://schemas.microsoft.com/office/powerpoint/2010/main" val="2688623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BEED4-5B39-642C-A1C4-D68086F812D8}"/>
              </a:ext>
            </a:extLst>
          </p:cNvPr>
          <p:cNvSpPr>
            <a:spLocks noGrp="1"/>
          </p:cNvSpPr>
          <p:nvPr>
            <p:ph type="title"/>
          </p:nvPr>
        </p:nvSpPr>
        <p:spPr/>
        <p:txBody>
          <a:bodyPr/>
          <a:lstStyle/>
          <a:p>
            <a:r>
              <a:rPr lang="en-US" dirty="0"/>
              <a:t>STANDING </a:t>
            </a:r>
          </a:p>
        </p:txBody>
      </p:sp>
      <p:sp>
        <p:nvSpPr>
          <p:cNvPr id="3" name="Content Placeholder 2">
            <a:extLst>
              <a:ext uri="{FF2B5EF4-FFF2-40B4-BE49-F238E27FC236}">
                <a16:creationId xmlns:a16="http://schemas.microsoft.com/office/drawing/2014/main" id="{62BCD605-6818-909B-D59A-6CE43F87CD3B}"/>
              </a:ext>
            </a:extLst>
          </p:cNvPr>
          <p:cNvSpPr>
            <a:spLocks noGrp="1"/>
          </p:cNvSpPr>
          <p:nvPr>
            <p:ph idx="1"/>
          </p:nvPr>
        </p:nvSpPr>
        <p:spPr>
          <a:xfrm>
            <a:off x="1097280" y="2266354"/>
            <a:ext cx="10058400" cy="4023360"/>
          </a:xfrm>
        </p:spPr>
        <p:txBody>
          <a:bodyPr/>
          <a:lstStyle/>
          <a:p>
            <a:pPr>
              <a:buFont typeface="Arial" panose="020B0604020202020204" pitchFamily="34" charset="0"/>
              <a:buChar char="•"/>
            </a:pPr>
            <a:r>
              <a:rPr lang="en-US" sz="2400" dirty="0"/>
              <a:t> A person must demonstrate that they have standing to invoke the power of the court to determine the merits of an issue. </a:t>
            </a:r>
          </a:p>
          <a:p>
            <a:pPr>
              <a:buFont typeface="Arial" panose="020B0604020202020204" pitchFamily="34" charset="0"/>
              <a:buChar char="•"/>
            </a:pPr>
            <a:r>
              <a:rPr lang="en-US" sz="2400" dirty="0"/>
              <a:t> One must establish:</a:t>
            </a:r>
          </a:p>
          <a:p>
            <a:pPr marL="544068" lvl="1" indent="-342900">
              <a:buFont typeface="+mj-lt"/>
              <a:buAutoNum type="arabicPeriod"/>
            </a:pPr>
            <a:r>
              <a:rPr lang="en-US" sz="2400" dirty="0"/>
              <a:t>An injury in fact;</a:t>
            </a:r>
          </a:p>
          <a:p>
            <a:pPr marL="544068" lvl="1" indent="-342900">
              <a:buFont typeface="+mj-lt"/>
              <a:buAutoNum type="arabicPeriod"/>
            </a:pPr>
            <a:r>
              <a:rPr lang="en-US" sz="2400" dirty="0"/>
              <a:t>A causal connection between the injury and contact complained of; and </a:t>
            </a:r>
          </a:p>
          <a:p>
            <a:pPr marL="544068" lvl="1" indent="-342900">
              <a:buFont typeface="+mj-lt"/>
              <a:buAutoNum type="arabicPeriod"/>
            </a:pPr>
            <a:r>
              <a:rPr lang="en-US" sz="2400" dirty="0"/>
              <a:t>A substantial likelihood that the requested relief will remedy the alleged injury of fact. </a:t>
            </a:r>
          </a:p>
        </p:txBody>
      </p:sp>
      <p:sp>
        <p:nvSpPr>
          <p:cNvPr id="4" name="Slide Number Placeholder 3">
            <a:extLst>
              <a:ext uri="{FF2B5EF4-FFF2-40B4-BE49-F238E27FC236}">
                <a16:creationId xmlns:a16="http://schemas.microsoft.com/office/drawing/2014/main" id="{31B81498-7557-649C-860A-0BC135F222AF}"/>
              </a:ext>
            </a:extLst>
          </p:cNvPr>
          <p:cNvSpPr>
            <a:spLocks noGrp="1"/>
          </p:cNvSpPr>
          <p:nvPr>
            <p:ph type="sldNum" sz="quarter" idx="12"/>
          </p:nvPr>
        </p:nvSpPr>
        <p:spPr/>
        <p:txBody>
          <a:bodyPr/>
          <a:lstStyle/>
          <a:p>
            <a:fld id="{8F745841-78B2-4807-8F39-4D9F83E9AC0B}" type="slidenum">
              <a:rPr lang="en-US" smtClean="0"/>
              <a:t>21</a:t>
            </a:fld>
            <a:endParaRPr lang="en-US" dirty="0"/>
          </a:p>
        </p:txBody>
      </p:sp>
    </p:spTree>
    <p:extLst>
      <p:ext uri="{BB962C8B-B14F-4D97-AF65-F5344CB8AC3E}">
        <p14:creationId xmlns:p14="http://schemas.microsoft.com/office/powerpoint/2010/main" val="2579098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CC578-7904-1A94-4DB5-70D5689ADDBB}"/>
              </a:ext>
            </a:extLst>
          </p:cNvPr>
          <p:cNvSpPr>
            <a:spLocks noGrp="1"/>
          </p:cNvSpPr>
          <p:nvPr>
            <p:ph type="title"/>
          </p:nvPr>
        </p:nvSpPr>
        <p:spPr/>
        <p:txBody>
          <a:bodyPr/>
          <a:lstStyle/>
          <a:p>
            <a:r>
              <a:rPr lang="en-US" dirty="0"/>
              <a:t>LEGISLATIVE REVIEW </a:t>
            </a:r>
          </a:p>
        </p:txBody>
      </p:sp>
      <p:sp>
        <p:nvSpPr>
          <p:cNvPr id="3" name="Content Placeholder 2">
            <a:extLst>
              <a:ext uri="{FF2B5EF4-FFF2-40B4-BE49-F238E27FC236}">
                <a16:creationId xmlns:a16="http://schemas.microsoft.com/office/drawing/2014/main" id="{A63EAC2D-B781-0EAF-98E3-288D70238535}"/>
              </a:ext>
            </a:extLst>
          </p:cNvPr>
          <p:cNvSpPr>
            <a:spLocks noGrp="1"/>
          </p:cNvSpPr>
          <p:nvPr>
            <p:ph idx="1"/>
          </p:nvPr>
        </p:nvSpPr>
        <p:spPr>
          <a:xfrm>
            <a:off x="1097280" y="1991013"/>
            <a:ext cx="10058400" cy="4023360"/>
          </a:xfrm>
        </p:spPr>
        <p:txBody>
          <a:bodyPr>
            <a:normAutofit/>
          </a:bodyPr>
          <a:lstStyle/>
          <a:p>
            <a:pPr>
              <a:buFont typeface="Arial" panose="020B0604020202020204" pitchFamily="34" charset="0"/>
              <a:buChar char="•"/>
            </a:pPr>
            <a:r>
              <a:rPr lang="en-US" sz="2600" dirty="0"/>
              <a:t> For legislative land use matters, courts apply the deferential "fairly debatable" standard of review to land use and zoning decisions.  Such decisions are presumed to be valid and should not be disturbed unless they were arbitrarily and unreasonably applied to a property. </a:t>
            </a:r>
          </a:p>
          <a:p>
            <a:pPr>
              <a:buFont typeface="Arial" panose="020B0604020202020204" pitchFamily="34" charset="0"/>
              <a:buChar char="•"/>
            </a:pPr>
            <a:r>
              <a:rPr lang="en-US" sz="2600" dirty="0"/>
              <a:t> Legislative decisions are reviewed in a de novo hearing before the Circuit Court. </a:t>
            </a:r>
          </a:p>
          <a:p>
            <a:pPr>
              <a:buFont typeface="Arial" panose="020B0604020202020204" pitchFamily="34" charset="0"/>
              <a:buChar char="•"/>
            </a:pPr>
            <a:r>
              <a:rPr lang="en-US" sz="2600" dirty="0"/>
              <a:t> De novo review allows the court to decide the issues without reference to any legal decisions, conclusion, or assumption made by the local governing body.</a:t>
            </a:r>
          </a:p>
        </p:txBody>
      </p:sp>
      <p:sp>
        <p:nvSpPr>
          <p:cNvPr id="4" name="Slide Number Placeholder 3">
            <a:extLst>
              <a:ext uri="{FF2B5EF4-FFF2-40B4-BE49-F238E27FC236}">
                <a16:creationId xmlns:a16="http://schemas.microsoft.com/office/drawing/2014/main" id="{18A9ADD6-5A90-7252-04B9-8B99F271E336}"/>
              </a:ext>
            </a:extLst>
          </p:cNvPr>
          <p:cNvSpPr>
            <a:spLocks noGrp="1"/>
          </p:cNvSpPr>
          <p:nvPr>
            <p:ph type="sldNum" sz="quarter" idx="12"/>
          </p:nvPr>
        </p:nvSpPr>
        <p:spPr/>
        <p:txBody>
          <a:bodyPr/>
          <a:lstStyle/>
          <a:p>
            <a:fld id="{8F745841-78B2-4807-8F39-4D9F83E9AC0B}" type="slidenum">
              <a:rPr lang="en-US" smtClean="0"/>
              <a:t>22</a:t>
            </a:fld>
            <a:endParaRPr lang="en-US" dirty="0"/>
          </a:p>
        </p:txBody>
      </p:sp>
    </p:spTree>
    <p:extLst>
      <p:ext uri="{BB962C8B-B14F-4D97-AF65-F5344CB8AC3E}">
        <p14:creationId xmlns:p14="http://schemas.microsoft.com/office/powerpoint/2010/main" val="26548846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46ADF-73DC-BCE1-62DB-FB4C8933AE45}"/>
              </a:ext>
            </a:extLst>
          </p:cNvPr>
          <p:cNvSpPr>
            <a:spLocks noGrp="1"/>
          </p:cNvSpPr>
          <p:nvPr>
            <p:ph type="title"/>
          </p:nvPr>
        </p:nvSpPr>
        <p:spPr/>
        <p:txBody>
          <a:bodyPr/>
          <a:lstStyle/>
          <a:p>
            <a:r>
              <a:rPr lang="en-US" dirty="0"/>
              <a:t>QUASI-JUDICIAL REVIEW</a:t>
            </a:r>
            <a:br>
              <a:rPr lang="en-US" dirty="0"/>
            </a:br>
            <a:r>
              <a:rPr lang="en-US" dirty="0"/>
              <a:t>1</a:t>
            </a:r>
            <a:r>
              <a:rPr lang="en-US" baseline="30000" dirty="0"/>
              <a:t>ST</a:t>
            </a:r>
            <a:r>
              <a:rPr lang="en-US" dirty="0"/>
              <a:t> TIER CERTIORARI REVIEW</a:t>
            </a:r>
          </a:p>
        </p:txBody>
      </p:sp>
      <p:sp>
        <p:nvSpPr>
          <p:cNvPr id="3" name="Content Placeholder 2">
            <a:extLst>
              <a:ext uri="{FF2B5EF4-FFF2-40B4-BE49-F238E27FC236}">
                <a16:creationId xmlns:a16="http://schemas.microsoft.com/office/drawing/2014/main" id="{6784FF5E-0569-8ACC-B8A8-E3D910EB853C}"/>
              </a:ext>
            </a:extLst>
          </p:cNvPr>
          <p:cNvSpPr>
            <a:spLocks noGrp="1"/>
          </p:cNvSpPr>
          <p:nvPr>
            <p:ph idx="1"/>
          </p:nvPr>
        </p:nvSpPr>
        <p:spPr>
          <a:xfrm>
            <a:off x="1097280" y="2068942"/>
            <a:ext cx="10058400" cy="4247269"/>
          </a:xfrm>
        </p:spPr>
        <p:txBody>
          <a:bodyPr>
            <a:noAutofit/>
          </a:bodyPr>
          <a:lstStyle/>
          <a:p>
            <a:pPr>
              <a:buFont typeface="Arial" panose="020B0604020202020204" pitchFamily="34" charset="0"/>
              <a:buChar char="•"/>
            </a:pPr>
            <a:r>
              <a:rPr lang="en-US" sz="2200" dirty="0"/>
              <a:t> Quasi-judicial land use proceedings are properly reviewable by petition for certiorari.</a:t>
            </a:r>
          </a:p>
          <a:p>
            <a:pPr>
              <a:buFont typeface="Arial" panose="020B0604020202020204" pitchFamily="34" charset="0"/>
              <a:buChar char="•"/>
            </a:pPr>
            <a:r>
              <a:rPr lang="en-US" sz="2200" dirty="0"/>
              <a:t> The first-tier certiorari review of a local government decision is a matter of right.</a:t>
            </a:r>
          </a:p>
          <a:p>
            <a:pPr>
              <a:buFont typeface="Arial" panose="020B0604020202020204" pitchFamily="34" charset="0"/>
              <a:buChar char="•"/>
            </a:pPr>
            <a:r>
              <a:rPr lang="en-US" sz="2200" dirty="0"/>
              <a:t> Scope of review for first-tier certiorari review consists of 3 elements:</a:t>
            </a:r>
          </a:p>
          <a:p>
            <a:pPr marL="749808" lvl="1" indent="-457200">
              <a:buFont typeface="+mj-lt"/>
              <a:buAutoNum type="arabicPeriod"/>
            </a:pPr>
            <a:r>
              <a:rPr lang="en-US" sz="2200" dirty="0"/>
              <a:t>Whether procedural due process was afforded;</a:t>
            </a:r>
          </a:p>
          <a:p>
            <a:pPr marL="749808" lvl="1" indent="-457200">
              <a:buFont typeface="+mj-lt"/>
              <a:buAutoNum type="arabicPeriod"/>
            </a:pPr>
            <a:r>
              <a:rPr lang="en-US" sz="2200" dirty="0"/>
              <a:t>Whether the essential requirements of the law were observed; and</a:t>
            </a:r>
          </a:p>
          <a:p>
            <a:pPr marL="749808" lvl="1" indent="-457200">
              <a:buFont typeface="+mj-lt"/>
              <a:buAutoNum type="arabicPeriod"/>
            </a:pPr>
            <a:r>
              <a:rPr lang="en-US" sz="2200" dirty="0"/>
              <a:t>Whether the administrative findings and judgment were supported by  competent substantial evidence in the record. </a:t>
            </a:r>
          </a:p>
          <a:p>
            <a:pPr>
              <a:buFont typeface="Arial" panose="020B0604020202020204" pitchFamily="34" charset="0"/>
              <a:buChar char="•"/>
            </a:pPr>
            <a:r>
              <a:rPr lang="en-US" sz="2200" dirty="0"/>
              <a:t> In determining whether substantial, competent evidence exists, the trial court is required to review the entire record to determine whether the local government’s decision is supported competent substantial evidence and not to reweigh the evidence. </a:t>
            </a:r>
          </a:p>
        </p:txBody>
      </p:sp>
      <p:sp>
        <p:nvSpPr>
          <p:cNvPr id="4" name="Slide Number Placeholder 3">
            <a:extLst>
              <a:ext uri="{FF2B5EF4-FFF2-40B4-BE49-F238E27FC236}">
                <a16:creationId xmlns:a16="http://schemas.microsoft.com/office/drawing/2014/main" id="{1660DC62-5FCC-2C6C-61E6-1F64A28F092C}"/>
              </a:ext>
            </a:extLst>
          </p:cNvPr>
          <p:cNvSpPr>
            <a:spLocks noGrp="1"/>
          </p:cNvSpPr>
          <p:nvPr>
            <p:ph type="sldNum" sz="quarter" idx="12"/>
          </p:nvPr>
        </p:nvSpPr>
        <p:spPr/>
        <p:txBody>
          <a:bodyPr/>
          <a:lstStyle/>
          <a:p>
            <a:fld id="{8F745841-78B2-4807-8F39-4D9F83E9AC0B}" type="slidenum">
              <a:rPr lang="en-US" smtClean="0"/>
              <a:t>23</a:t>
            </a:fld>
            <a:endParaRPr lang="en-US" dirty="0"/>
          </a:p>
        </p:txBody>
      </p:sp>
    </p:spTree>
    <p:extLst>
      <p:ext uri="{BB962C8B-B14F-4D97-AF65-F5344CB8AC3E}">
        <p14:creationId xmlns:p14="http://schemas.microsoft.com/office/powerpoint/2010/main" val="2768056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F298C-DD3A-920E-6188-4A45C64D2F35}"/>
              </a:ext>
            </a:extLst>
          </p:cNvPr>
          <p:cNvSpPr>
            <a:spLocks noGrp="1"/>
          </p:cNvSpPr>
          <p:nvPr>
            <p:ph type="title"/>
          </p:nvPr>
        </p:nvSpPr>
        <p:spPr/>
        <p:txBody>
          <a:bodyPr/>
          <a:lstStyle/>
          <a:p>
            <a:r>
              <a:rPr lang="en-US" dirty="0"/>
              <a:t>QUASI-JUDICIAL REVIEW</a:t>
            </a:r>
            <a:br>
              <a:rPr lang="en-US" dirty="0"/>
            </a:br>
            <a:r>
              <a:rPr lang="en-US" dirty="0"/>
              <a:t>2</a:t>
            </a:r>
            <a:r>
              <a:rPr lang="en-US" baseline="30000" dirty="0"/>
              <a:t>ND</a:t>
            </a:r>
            <a:r>
              <a:rPr lang="en-US" dirty="0"/>
              <a:t> TIER CERTIORARI REVIEW </a:t>
            </a:r>
          </a:p>
        </p:txBody>
      </p:sp>
      <p:sp>
        <p:nvSpPr>
          <p:cNvPr id="3" name="Content Placeholder 2">
            <a:extLst>
              <a:ext uri="{FF2B5EF4-FFF2-40B4-BE49-F238E27FC236}">
                <a16:creationId xmlns:a16="http://schemas.microsoft.com/office/drawing/2014/main" id="{6C854721-5D89-3CBE-14EB-942043019BE0}"/>
              </a:ext>
            </a:extLst>
          </p:cNvPr>
          <p:cNvSpPr>
            <a:spLocks noGrp="1"/>
          </p:cNvSpPr>
          <p:nvPr>
            <p:ph idx="1"/>
          </p:nvPr>
        </p:nvSpPr>
        <p:spPr>
          <a:xfrm>
            <a:off x="1097280" y="2332844"/>
            <a:ext cx="10058400" cy="4023360"/>
          </a:xfrm>
        </p:spPr>
        <p:txBody>
          <a:bodyPr>
            <a:normAutofit/>
          </a:bodyPr>
          <a:lstStyle/>
          <a:p>
            <a:pPr>
              <a:buFont typeface="Arial" panose="020B0604020202020204" pitchFamily="34" charset="0"/>
              <a:buChar char="•"/>
            </a:pPr>
            <a:r>
              <a:rPr lang="en-US" sz="2600" dirty="0"/>
              <a:t> Second-tier review of a Circuit Court decision on a writ of certiorari is limited to determining whether the Circuit Court: (1) afforded the parties procedural due process and (2) applied the correct law. </a:t>
            </a:r>
          </a:p>
          <a:p>
            <a:pPr>
              <a:buFont typeface="Arial" panose="020B0604020202020204" pitchFamily="34" charset="0"/>
              <a:buChar char="•"/>
            </a:pPr>
            <a:r>
              <a:rPr lang="en-US" sz="2600" dirty="0"/>
              <a:t> Courts may not correct error or re-weigh evidence even if the appellate court is of the opinion the trial court erred in weighing the evidence. The court's ability to review the lower court’s decision is limited to the above two criteria. </a:t>
            </a:r>
          </a:p>
          <a:p>
            <a:pPr>
              <a:buFont typeface="Arial" panose="020B0604020202020204" pitchFamily="34" charset="0"/>
              <a:buChar char="•"/>
            </a:pPr>
            <a:r>
              <a:rPr lang="en-US" sz="2600" dirty="0"/>
              <a:t> Second-tier review is “extraordinarily limited” and not a second appeal.</a:t>
            </a:r>
          </a:p>
          <a:p>
            <a:pPr marL="0" indent="0">
              <a:buNone/>
            </a:pPr>
            <a:endParaRPr lang="en-US" sz="2400" dirty="0"/>
          </a:p>
        </p:txBody>
      </p:sp>
      <p:sp>
        <p:nvSpPr>
          <p:cNvPr id="4" name="Slide Number Placeholder 3">
            <a:extLst>
              <a:ext uri="{FF2B5EF4-FFF2-40B4-BE49-F238E27FC236}">
                <a16:creationId xmlns:a16="http://schemas.microsoft.com/office/drawing/2014/main" id="{26B78E09-58A1-4B5B-29E8-3B76F1F6BB88}"/>
              </a:ext>
            </a:extLst>
          </p:cNvPr>
          <p:cNvSpPr>
            <a:spLocks noGrp="1"/>
          </p:cNvSpPr>
          <p:nvPr>
            <p:ph type="sldNum" sz="quarter" idx="12"/>
          </p:nvPr>
        </p:nvSpPr>
        <p:spPr/>
        <p:txBody>
          <a:bodyPr/>
          <a:lstStyle/>
          <a:p>
            <a:fld id="{8F745841-78B2-4807-8F39-4D9F83E9AC0B}" type="slidenum">
              <a:rPr lang="en-US" smtClean="0"/>
              <a:t>24</a:t>
            </a:fld>
            <a:endParaRPr lang="en-US" dirty="0"/>
          </a:p>
        </p:txBody>
      </p:sp>
    </p:spTree>
    <p:extLst>
      <p:ext uri="{BB962C8B-B14F-4D97-AF65-F5344CB8AC3E}">
        <p14:creationId xmlns:p14="http://schemas.microsoft.com/office/powerpoint/2010/main" val="262085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9FA3B-70AC-8762-DB6F-3BEF8E6A709E}"/>
              </a:ext>
            </a:extLst>
          </p:cNvPr>
          <p:cNvSpPr>
            <a:spLocks noGrp="1"/>
          </p:cNvSpPr>
          <p:nvPr>
            <p:ph type="title"/>
          </p:nvPr>
        </p:nvSpPr>
        <p:spPr/>
        <p:txBody>
          <a:bodyPr/>
          <a:lstStyle/>
          <a:p>
            <a:r>
              <a:rPr lang="en-US" dirty="0"/>
              <a:t>FLORIDA STATUTE 163.3215 – CHALLENGES TO DEVELOPMENT ORDERS</a:t>
            </a:r>
          </a:p>
        </p:txBody>
      </p:sp>
      <p:sp>
        <p:nvSpPr>
          <p:cNvPr id="3" name="Content Placeholder 2">
            <a:extLst>
              <a:ext uri="{FF2B5EF4-FFF2-40B4-BE49-F238E27FC236}">
                <a16:creationId xmlns:a16="http://schemas.microsoft.com/office/drawing/2014/main" id="{FACC2881-3504-00BB-072B-30EEAAF9CA51}"/>
              </a:ext>
            </a:extLst>
          </p:cNvPr>
          <p:cNvSpPr>
            <a:spLocks noGrp="1"/>
          </p:cNvSpPr>
          <p:nvPr>
            <p:ph idx="1"/>
          </p:nvPr>
        </p:nvSpPr>
        <p:spPr>
          <a:xfrm>
            <a:off x="1097280" y="2221749"/>
            <a:ext cx="10058400" cy="4023360"/>
          </a:xfrm>
        </p:spPr>
        <p:txBody>
          <a:bodyPr>
            <a:normAutofit/>
          </a:bodyPr>
          <a:lstStyle/>
          <a:p>
            <a:pPr>
              <a:buFont typeface="Arial" panose="020B0604020202020204" pitchFamily="34" charset="0"/>
              <a:buChar char="•"/>
            </a:pPr>
            <a:r>
              <a:rPr lang="en-US" sz="2400" dirty="0"/>
              <a:t> Section 163.3215, Florida Statutes, provides the exclusive remedy for an aggrieved or adversely affected party that believe that a local development order will cause that person to suffer an adverse effect to an interest protected or furthered by the jurisdiction’s Comprehensive Plan. </a:t>
            </a:r>
            <a:r>
              <a:rPr lang="en-US" sz="2400" i="1" dirty="0"/>
              <a:t>Seminole Tribe of Florida v. Hendry County</a:t>
            </a:r>
            <a:r>
              <a:rPr lang="en-US" sz="2400" dirty="0"/>
              <a:t>, 106 So.3d 19 (Fla. 2d DCA 2013). </a:t>
            </a:r>
          </a:p>
          <a:p>
            <a:pPr>
              <a:buFont typeface="Arial" panose="020B0604020202020204" pitchFamily="34" charset="0"/>
              <a:buChar char="•"/>
            </a:pPr>
            <a:r>
              <a:rPr lang="en-US" sz="2400" dirty="0"/>
              <a:t> A claim under Section 163.3215, is not unlimited.  It allows change only when a development order “materially alters the use or density or intensity of use on a particular piece of property which is not consistent with the comprehensive plan”.  Section 163.3215(3), Florida Statutes</a:t>
            </a:r>
          </a:p>
        </p:txBody>
      </p:sp>
      <p:sp>
        <p:nvSpPr>
          <p:cNvPr id="4" name="Slide Number Placeholder 3">
            <a:extLst>
              <a:ext uri="{FF2B5EF4-FFF2-40B4-BE49-F238E27FC236}">
                <a16:creationId xmlns:a16="http://schemas.microsoft.com/office/drawing/2014/main" id="{77C73D35-5A97-2C10-DF5F-5162A8157F4A}"/>
              </a:ext>
            </a:extLst>
          </p:cNvPr>
          <p:cNvSpPr>
            <a:spLocks noGrp="1"/>
          </p:cNvSpPr>
          <p:nvPr>
            <p:ph type="sldNum" sz="quarter" idx="12"/>
          </p:nvPr>
        </p:nvSpPr>
        <p:spPr/>
        <p:txBody>
          <a:bodyPr/>
          <a:lstStyle/>
          <a:p>
            <a:fld id="{8F745841-78B2-4807-8F39-4D9F83E9AC0B}" type="slidenum">
              <a:rPr lang="en-US" smtClean="0"/>
              <a:t>25</a:t>
            </a:fld>
            <a:endParaRPr lang="en-US" dirty="0"/>
          </a:p>
        </p:txBody>
      </p:sp>
    </p:spTree>
    <p:extLst>
      <p:ext uri="{BB962C8B-B14F-4D97-AF65-F5344CB8AC3E}">
        <p14:creationId xmlns:p14="http://schemas.microsoft.com/office/powerpoint/2010/main" val="1523727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61B34-047D-FC24-C7A5-7D43CB37914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4962216-CFD9-761C-32AC-EB0FB9A9D8B8}"/>
              </a:ext>
            </a:extLst>
          </p:cNvPr>
          <p:cNvSpPr>
            <a:spLocks noGrp="1"/>
          </p:cNvSpPr>
          <p:nvPr>
            <p:ph type="sldNum" sz="quarter" idx="12"/>
          </p:nvPr>
        </p:nvSpPr>
        <p:spPr/>
        <p:txBody>
          <a:bodyPr/>
          <a:lstStyle/>
          <a:p>
            <a:fld id="{8F745841-78B2-4807-8F39-4D9F83E9AC0B}" type="slidenum">
              <a:rPr lang="en-US" smtClean="0"/>
              <a:t>26</a:t>
            </a:fld>
            <a:endParaRPr lang="en-US" dirty="0"/>
          </a:p>
        </p:txBody>
      </p:sp>
      <p:sp>
        <p:nvSpPr>
          <p:cNvPr id="3" name="Content Placeholder 2">
            <a:extLst>
              <a:ext uri="{FF2B5EF4-FFF2-40B4-BE49-F238E27FC236}">
                <a16:creationId xmlns:a16="http://schemas.microsoft.com/office/drawing/2014/main" id="{604D695C-CDBD-ED15-A881-AE67BABF14AD}"/>
              </a:ext>
            </a:extLst>
          </p:cNvPr>
          <p:cNvSpPr>
            <a:spLocks noGrp="1"/>
          </p:cNvSpPr>
          <p:nvPr>
            <p:ph idx="4294967295"/>
          </p:nvPr>
        </p:nvSpPr>
        <p:spPr>
          <a:xfrm>
            <a:off x="1066800" y="2437060"/>
            <a:ext cx="10058400" cy="4022725"/>
          </a:xfrm>
        </p:spPr>
        <p:txBody>
          <a:bodyPr>
            <a:normAutofit/>
          </a:bodyPr>
          <a:lstStyle/>
          <a:p>
            <a:pPr marL="0" indent="0" algn="ctr">
              <a:buNone/>
            </a:pPr>
            <a:r>
              <a:rPr lang="en-US" sz="7200" dirty="0"/>
              <a:t>Questions?</a:t>
            </a:r>
          </a:p>
        </p:txBody>
      </p:sp>
    </p:spTree>
    <p:extLst>
      <p:ext uri="{BB962C8B-B14F-4D97-AF65-F5344CB8AC3E}">
        <p14:creationId xmlns:p14="http://schemas.microsoft.com/office/powerpoint/2010/main" val="1239533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93643-90DD-2048-55FB-AE117E12A9D0}"/>
              </a:ext>
            </a:extLst>
          </p:cNvPr>
          <p:cNvSpPr>
            <a:spLocks noGrp="1"/>
          </p:cNvSpPr>
          <p:nvPr>
            <p:ph type="title"/>
          </p:nvPr>
        </p:nvSpPr>
        <p:spPr/>
        <p:txBody>
          <a:bodyPr/>
          <a:lstStyle/>
          <a:p>
            <a:pPr algn="ctr"/>
            <a:r>
              <a:rPr lang="en-US" sz="4800" i="1" dirty="0"/>
              <a:t>BREVARD COUNTY V. SNYDER</a:t>
            </a:r>
            <a:endParaRPr lang="en-US" dirty="0"/>
          </a:p>
        </p:txBody>
      </p:sp>
      <p:sp>
        <p:nvSpPr>
          <p:cNvPr id="3" name="Content Placeholder 2">
            <a:extLst>
              <a:ext uri="{FF2B5EF4-FFF2-40B4-BE49-F238E27FC236}">
                <a16:creationId xmlns:a16="http://schemas.microsoft.com/office/drawing/2014/main" id="{C96C2E57-A514-85C5-D6FE-FA0ACF1916B4}"/>
              </a:ext>
            </a:extLst>
          </p:cNvPr>
          <p:cNvSpPr>
            <a:spLocks noGrp="1"/>
          </p:cNvSpPr>
          <p:nvPr>
            <p:ph idx="1"/>
          </p:nvPr>
        </p:nvSpPr>
        <p:spPr>
          <a:xfrm>
            <a:off x="1097280" y="2008105"/>
            <a:ext cx="10058400" cy="4367058"/>
          </a:xfrm>
        </p:spPr>
        <p:txBody>
          <a:bodyPr>
            <a:normAutofit lnSpcReduction="10000"/>
          </a:bodyPr>
          <a:lstStyle/>
          <a:p>
            <a:pPr>
              <a:buFont typeface="Arial" panose="020B0604020202020204" pitchFamily="34" charset="0"/>
              <a:buChar char="•"/>
            </a:pPr>
            <a:r>
              <a:rPr lang="en-US" dirty="0"/>
              <a:t> In 1993, the Florida Supreme Court clarified the standard of review for rezoning decisions in </a:t>
            </a:r>
            <a:r>
              <a:rPr lang="en-US" i="1" dirty="0">
                <a:effectLst/>
                <a:ea typeface="Times New Roman" panose="02020603050405020304" pitchFamily="18" charset="0"/>
                <a:cs typeface="Calibri Light" panose="020F0302020204030204" pitchFamily="34" charset="0"/>
              </a:rPr>
              <a:t>Board of County Commissioners of Brevard County v. Snyder</a:t>
            </a:r>
            <a:r>
              <a:rPr lang="en-US" dirty="0">
                <a:effectLst/>
                <a:ea typeface="Times New Roman" panose="02020603050405020304" pitchFamily="18" charset="0"/>
                <a:cs typeface="Calibri Light" panose="020F0302020204030204" pitchFamily="34" charset="0"/>
              </a:rPr>
              <a:t>, 627 So.2d 469 (Fla. 1993).</a:t>
            </a:r>
          </a:p>
          <a:p>
            <a:pPr>
              <a:buFont typeface="Arial" panose="020B0604020202020204" pitchFamily="34" charset="0"/>
              <a:buChar char="•"/>
            </a:pPr>
            <a:r>
              <a:rPr lang="en-US" dirty="0"/>
              <a:t> The Florida Supreme Court held that a rezoning is legislative in nature when it affects “a large portion of the public.”</a:t>
            </a:r>
          </a:p>
          <a:p>
            <a:pPr>
              <a:buFont typeface="Arial" panose="020B0604020202020204" pitchFamily="34" charset="0"/>
              <a:buChar char="•"/>
            </a:pPr>
            <a:r>
              <a:rPr lang="en-US" dirty="0"/>
              <a:t> The Court also held that rezoning actions are considered quasi-judicial:</a:t>
            </a:r>
          </a:p>
          <a:p>
            <a:pPr marL="658368" lvl="1" indent="-457200">
              <a:buFont typeface="+mj-lt"/>
              <a:buAutoNum type="arabicPeriod"/>
            </a:pPr>
            <a:r>
              <a:rPr lang="en-US" sz="2000" dirty="0"/>
              <a:t>“Which have an impact on a limited number of persons or property owners, on identifiable parties and interests;”</a:t>
            </a:r>
          </a:p>
          <a:p>
            <a:pPr marL="544068" lvl="1" indent="-342900">
              <a:buAutoNum type="arabicPeriod"/>
            </a:pPr>
            <a:r>
              <a:rPr lang="en-US" sz="2000" dirty="0"/>
              <a:t>“Where the decision is contingent on a fact or facts arrived a from distinct alternatives presented at a hearing;” and</a:t>
            </a:r>
          </a:p>
          <a:p>
            <a:pPr marL="544068" lvl="1" indent="-342900">
              <a:buAutoNum type="arabicPeriod"/>
            </a:pPr>
            <a:r>
              <a:rPr lang="en-US" sz="2000" dirty="0"/>
              <a:t>“Where the decision can be functionally viewed as policy application, rather than policy setting.”</a:t>
            </a:r>
            <a:r>
              <a:rPr lang="en-US" sz="2000" i="1" dirty="0"/>
              <a:t> Snyder</a:t>
            </a:r>
            <a:r>
              <a:rPr lang="en-US" sz="2000" dirty="0"/>
              <a:t>, 627 So. 2d 469. </a:t>
            </a:r>
          </a:p>
          <a:p>
            <a:pPr>
              <a:buFont typeface="Arial" panose="020B0604020202020204" pitchFamily="34" charset="0"/>
              <a:buChar char="•"/>
            </a:pPr>
            <a:r>
              <a:rPr lang="en-US" dirty="0">
                <a:effectLst/>
                <a:ea typeface="Times New Roman" panose="02020603050405020304" pitchFamily="18" charset="0"/>
                <a:cs typeface="Calibri Light" panose="020F0302020204030204" pitchFamily="34" charset="0"/>
              </a:rPr>
              <a:t> Additionally, the Court confirmed that quasi-judicial decisions are subject to strict scrutiny standard of review</a:t>
            </a:r>
            <a:r>
              <a:rPr lang="en-US" dirty="0">
                <a:ea typeface="Times New Roman" panose="02020603050405020304" pitchFamily="18" charset="0"/>
                <a:cs typeface="Calibri Light" panose="020F0302020204030204" pitchFamily="34" charset="0"/>
              </a:rPr>
              <a:t>.</a:t>
            </a:r>
            <a:endParaRPr lang="en-US" dirty="0">
              <a:cs typeface="Calibri Light" panose="020F0302020204030204" pitchFamily="34" charset="0"/>
            </a:endParaRPr>
          </a:p>
        </p:txBody>
      </p:sp>
      <p:sp>
        <p:nvSpPr>
          <p:cNvPr id="4" name="Slide Number Placeholder 3">
            <a:extLst>
              <a:ext uri="{FF2B5EF4-FFF2-40B4-BE49-F238E27FC236}">
                <a16:creationId xmlns:a16="http://schemas.microsoft.com/office/drawing/2014/main" id="{139ADE5D-E224-D384-7357-4589140D71FD}"/>
              </a:ext>
            </a:extLst>
          </p:cNvPr>
          <p:cNvSpPr>
            <a:spLocks noGrp="1"/>
          </p:cNvSpPr>
          <p:nvPr>
            <p:ph type="sldNum" sz="quarter" idx="12"/>
          </p:nvPr>
        </p:nvSpPr>
        <p:spPr/>
        <p:txBody>
          <a:bodyPr/>
          <a:lstStyle/>
          <a:p>
            <a:fld id="{8F745841-78B2-4807-8F39-4D9F83E9AC0B}" type="slidenum">
              <a:rPr lang="en-US" smtClean="0"/>
              <a:t>3</a:t>
            </a:fld>
            <a:endParaRPr lang="en-US" dirty="0"/>
          </a:p>
        </p:txBody>
      </p:sp>
    </p:spTree>
    <p:extLst>
      <p:ext uri="{BB962C8B-B14F-4D97-AF65-F5344CB8AC3E}">
        <p14:creationId xmlns:p14="http://schemas.microsoft.com/office/powerpoint/2010/main" val="862966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8AD47A5-F3E2-6D6A-E48C-09DA75FFBC88}"/>
              </a:ext>
            </a:extLst>
          </p:cNvPr>
          <p:cNvSpPr>
            <a:spLocks noGrp="1"/>
          </p:cNvSpPr>
          <p:nvPr>
            <p:ph type="sldNum" sz="quarter" idx="12"/>
          </p:nvPr>
        </p:nvSpPr>
        <p:spPr/>
        <p:txBody>
          <a:bodyPr/>
          <a:lstStyle/>
          <a:p>
            <a:fld id="{8F745841-78B2-4807-8F39-4D9F83E9AC0B}" type="slidenum">
              <a:rPr lang="en-US" smtClean="0"/>
              <a:t>4</a:t>
            </a:fld>
            <a:endParaRPr lang="en-US" dirty="0"/>
          </a:p>
        </p:txBody>
      </p:sp>
      <p:sp>
        <p:nvSpPr>
          <p:cNvPr id="3" name="TextBox 2">
            <a:extLst>
              <a:ext uri="{FF2B5EF4-FFF2-40B4-BE49-F238E27FC236}">
                <a16:creationId xmlns:a16="http://schemas.microsoft.com/office/drawing/2014/main" id="{3370004D-CD35-EF6C-7078-1639307A8D20}"/>
              </a:ext>
            </a:extLst>
          </p:cNvPr>
          <p:cNvSpPr txBox="1"/>
          <p:nvPr/>
        </p:nvSpPr>
        <p:spPr>
          <a:xfrm>
            <a:off x="880217" y="2333002"/>
            <a:ext cx="10332266" cy="1569660"/>
          </a:xfrm>
          <a:prstGeom prst="rect">
            <a:avLst/>
          </a:prstGeom>
          <a:noFill/>
        </p:spPr>
        <p:txBody>
          <a:bodyPr wrap="square" rtlCol="0">
            <a:spAutoFit/>
          </a:bodyPr>
          <a:lstStyle/>
          <a:p>
            <a:pPr algn="ctr"/>
            <a:r>
              <a:rPr lang="en-US" sz="4800" dirty="0">
                <a:latin typeface="+mj-lt"/>
              </a:rPr>
              <a:t>LEGISLATIVE VS QUASI-JUDICIAL HEARINGS</a:t>
            </a:r>
          </a:p>
        </p:txBody>
      </p:sp>
    </p:spTree>
    <p:extLst>
      <p:ext uri="{BB962C8B-B14F-4D97-AF65-F5344CB8AC3E}">
        <p14:creationId xmlns:p14="http://schemas.microsoft.com/office/powerpoint/2010/main" val="3131382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838" y="-417478"/>
            <a:ext cx="10728322" cy="1477328"/>
          </a:xfrm>
        </p:spPr>
        <p:txBody>
          <a:bodyPr>
            <a:normAutofit/>
          </a:bodyPr>
          <a:lstStyle/>
          <a:p>
            <a:pPr algn="ctr"/>
            <a:r>
              <a:rPr lang="en-US" sz="4000" dirty="0"/>
              <a:t>ZONING ORDINANCE HEARING REQUIREMENTS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8059011"/>
              </p:ext>
            </p:extLst>
          </p:nvPr>
        </p:nvGraphicFramePr>
        <p:xfrm>
          <a:off x="731838" y="1337187"/>
          <a:ext cx="10728322" cy="5049961"/>
        </p:xfrm>
        <a:graphic>
          <a:graphicData uri="http://schemas.openxmlformats.org/drawingml/2006/table">
            <a:tbl>
              <a:tblPr firstRow="1" bandRow="1">
                <a:tableStyleId>{5C22544A-7EE6-4342-B048-85BDC9FD1C3A}</a:tableStyleId>
              </a:tblPr>
              <a:tblGrid>
                <a:gridCol w="5269099">
                  <a:extLst>
                    <a:ext uri="{9D8B030D-6E8A-4147-A177-3AD203B41FA5}">
                      <a16:colId xmlns:a16="http://schemas.microsoft.com/office/drawing/2014/main" val="2721375512"/>
                    </a:ext>
                  </a:extLst>
                </a:gridCol>
                <a:gridCol w="5459223">
                  <a:extLst>
                    <a:ext uri="{9D8B030D-6E8A-4147-A177-3AD203B41FA5}">
                      <a16:colId xmlns:a16="http://schemas.microsoft.com/office/drawing/2014/main" val="92963347"/>
                    </a:ext>
                  </a:extLst>
                </a:gridCol>
              </a:tblGrid>
              <a:tr h="512412">
                <a:tc>
                  <a:txBody>
                    <a:bodyPr/>
                    <a:lstStyle/>
                    <a:p>
                      <a:r>
                        <a:rPr lang="en-US" dirty="0"/>
                        <a:t>Legislative (Pre-Snyder)</a:t>
                      </a:r>
                    </a:p>
                  </a:txBody>
                  <a:tcPr>
                    <a:solidFill>
                      <a:schemeClr val="accent2"/>
                    </a:solidFill>
                  </a:tcPr>
                </a:tc>
                <a:tc>
                  <a:txBody>
                    <a:bodyPr/>
                    <a:lstStyle/>
                    <a:p>
                      <a:r>
                        <a:rPr lang="en-US" dirty="0"/>
                        <a:t>Quasi-Judicial (Post-Snyder)</a:t>
                      </a:r>
                    </a:p>
                  </a:txBody>
                  <a:tcPr>
                    <a:solidFill>
                      <a:schemeClr val="accent2"/>
                    </a:solidFill>
                  </a:tcPr>
                </a:tc>
                <a:extLst>
                  <a:ext uri="{0D108BD9-81ED-4DB2-BD59-A6C34878D82A}">
                    <a16:rowId xmlns:a16="http://schemas.microsoft.com/office/drawing/2014/main" val="1917739165"/>
                  </a:ext>
                </a:extLst>
              </a:tr>
              <a:tr h="512412">
                <a:tc>
                  <a:txBody>
                    <a:bodyPr/>
                    <a:lstStyle/>
                    <a:p>
                      <a:r>
                        <a:rPr lang="en-US" dirty="0"/>
                        <a:t>1. Notice</a:t>
                      </a:r>
                    </a:p>
                  </a:txBody>
                  <a:tcPr/>
                </a:tc>
                <a:tc>
                  <a:txBody>
                    <a:bodyPr/>
                    <a:lstStyle/>
                    <a:p>
                      <a:pPr marL="342900" indent="-342900">
                        <a:buAutoNum type="arabicPeriod"/>
                      </a:pPr>
                      <a:r>
                        <a:rPr lang="en-US" dirty="0"/>
                        <a:t>Notice</a:t>
                      </a:r>
                    </a:p>
                  </a:txBody>
                  <a:tcPr/>
                </a:tc>
                <a:extLst>
                  <a:ext uri="{0D108BD9-81ED-4DB2-BD59-A6C34878D82A}">
                    <a16:rowId xmlns:a16="http://schemas.microsoft.com/office/drawing/2014/main" val="2699510181"/>
                  </a:ext>
                </a:extLst>
              </a:tr>
              <a:tr h="512412">
                <a:tc>
                  <a:txBody>
                    <a:bodyPr/>
                    <a:lstStyle/>
                    <a:p>
                      <a:r>
                        <a:rPr lang="en-US" dirty="0"/>
                        <a:t>2. Hearing</a:t>
                      </a:r>
                    </a:p>
                  </a:txBody>
                  <a:tcPr/>
                </a:tc>
                <a:tc>
                  <a:txBody>
                    <a:bodyPr/>
                    <a:lstStyle/>
                    <a:p>
                      <a:r>
                        <a:rPr lang="en-US" dirty="0"/>
                        <a:t>2.  Hearing </a:t>
                      </a:r>
                    </a:p>
                  </a:txBody>
                  <a:tcPr/>
                </a:tc>
                <a:extLst>
                  <a:ext uri="{0D108BD9-81ED-4DB2-BD59-A6C34878D82A}">
                    <a16:rowId xmlns:a16="http://schemas.microsoft.com/office/drawing/2014/main" val="1622432630"/>
                  </a:ext>
                </a:extLst>
              </a:tr>
              <a:tr h="512412">
                <a:tc>
                  <a:txBody>
                    <a:bodyPr/>
                    <a:lstStyle/>
                    <a:p>
                      <a:r>
                        <a:rPr lang="en-US" dirty="0"/>
                        <a:t>3. Petitioner must show action was arbitrary and capricious</a:t>
                      </a:r>
                    </a:p>
                  </a:txBody>
                  <a:tcPr/>
                </a:tc>
                <a:tc>
                  <a:txBody>
                    <a:bodyPr/>
                    <a:lstStyle/>
                    <a:p>
                      <a:pPr marL="339725" indent="-339725"/>
                      <a:r>
                        <a:rPr lang="en-US" dirty="0"/>
                        <a:t>3. </a:t>
                      </a:r>
                      <a:r>
                        <a:rPr lang="en-US" baseline="0" dirty="0"/>
                        <a:t> Shifting Burden of Proof</a:t>
                      </a:r>
                      <a:endParaRPr lang="en-US" dirty="0"/>
                    </a:p>
                  </a:txBody>
                  <a:tcPr/>
                </a:tc>
                <a:extLst>
                  <a:ext uri="{0D108BD9-81ED-4DB2-BD59-A6C34878D82A}">
                    <a16:rowId xmlns:a16="http://schemas.microsoft.com/office/drawing/2014/main" val="739452592"/>
                  </a:ext>
                </a:extLst>
              </a:tr>
              <a:tr h="584340">
                <a:tc>
                  <a:txBody>
                    <a:bodyPr/>
                    <a:lstStyle/>
                    <a:p>
                      <a:r>
                        <a:rPr lang="en-US" dirty="0"/>
                        <a:t>4. Ex parte communication allowed</a:t>
                      </a:r>
                    </a:p>
                  </a:txBody>
                  <a:tcPr/>
                </a:tc>
                <a:tc>
                  <a:txBody>
                    <a:bodyPr/>
                    <a:lstStyle/>
                    <a:p>
                      <a:pPr marL="339725" indent="-339725"/>
                      <a:r>
                        <a:rPr lang="en-US" dirty="0"/>
                        <a:t>4. </a:t>
                      </a:r>
                      <a:r>
                        <a:rPr lang="en-US" baseline="0" dirty="0"/>
                        <a:t> No Ex Parte Communication</a:t>
                      </a:r>
                      <a:endParaRPr lang="en-US" dirty="0"/>
                    </a:p>
                  </a:txBody>
                  <a:tcPr/>
                </a:tc>
                <a:extLst>
                  <a:ext uri="{0D108BD9-81ED-4DB2-BD59-A6C34878D82A}">
                    <a16:rowId xmlns:a16="http://schemas.microsoft.com/office/drawing/2014/main" val="688223612"/>
                  </a:ext>
                </a:extLst>
              </a:tr>
              <a:tr h="512412">
                <a:tc>
                  <a:txBody>
                    <a:bodyPr/>
                    <a:lstStyle/>
                    <a:p>
                      <a:r>
                        <a:rPr lang="en-US" dirty="0"/>
                        <a:t>5. No cross examination</a:t>
                      </a:r>
                    </a:p>
                  </a:txBody>
                  <a:tcPr/>
                </a:tc>
                <a:tc>
                  <a:txBody>
                    <a:bodyPr/>
                    <a:lstStyle/>
                    <a:p>
                      <a:r>
                        <a:rPr lang="en-US" dirty="0"/>
                        <a:t>5.  Cross Examination by Parties</a:t>
                      </a:r>
                    </a:p>
                  </a:txBody>
                  <a:tcPr/>
                </a:tc>
                <a:extLst>
                  <a:ext uri="{0D108BD9-81ED-4DB2-BD59-A6C34878D82A}">
                    <a16:rowId xmlns:a16="http://schemas.microsoft.com/office/drawing/2014/main" val="2807891603"/>
                  </a:ext>
                </a:extLst>
              </a:tr>
              <a:tr h="1263481">
                <a:tc>
                  <a:txBody>
                    <a:bodyPr/>
                    <a:lstStyle/>
                    <a:p>
                      <a:r>
                        <a:rPr lang="en-US" dirty="0"/>
                        <a:t>6. Any evidence as long as decision is not arbitrary and capricious</a:t>
                      </a:r>
                    </a:p>
                  </a:txBody>
                  <a:tcPr/>
                </a:tc>
                <a:tc>
                  <a:txBody>
                    <a:bodyPr/>
                    <a:lstStyle/>
                    <a:p>
                      <a:pPr marL="339725" indent="-339725"/>
                      <a:r>
                        <a:rPr lang="en-US" dirty="0"/>
                        <a:t>6.  Decision supported</a:t>
                      </a:r>
                      <a:r>
                        <a:rPr lang="en-US" baseline="0" dirty="0"/>
                        <a:t> by competent substantial evidence.</a:t>
                      </a:r>
                      <a:endParaRPr lang="en-US" dirty="0"/>
                    </a:p>
                  </a:txBody>
                  <a:tcPr/>
                </a:tc>
                <a:extLst>
                  <a:ext uri="{0D108BD9-81ED-4DB2-BD59-A6C34878D82A}">
                    <a16:rowId xmlns:a16="http://schemas.microsoft.com/office/drawing/2014/main" val="4231230029"/>
                  </a:ext>
                </a:extLst>
              </a:tr>
              <a:tr h="512412">
                <a:tc>
                  <a:txBody>
                    <a:bodyPr/>
                    <a:lstStyle/>
                    <a:p>
                      <a:r>
                        <a:rPr lang="en-US" dirty="0"/>
                        <a:t>7. Record at trial can be supplemented</a:t>
                      </a:r>
                    </a:p>
                  </a:txBody>
                  <a:tcPr/>
                </a:tc>
                <a:tc>
                  <a:txBody>
                    <a:bodyPr/>
                    <a:lstStyle/>
                    <a:p>
                      <a:r>
                        <a:rPr lang="en-US" dirty="0"/>
                        <a:t>7.  Review based on the record</a:t>
                      </a:r>
                    </a:p>
                  </a:txBody>
                  <a:tcPr/>
                </a:tc>
                <a:extLst>
                  <a:ext uri="{0D108BD9-81ED-4DB2-BD59-A6C34878D82A}">
                    <a16:rowId xmlns:a16="http://schemas.microsoft.com/office/drawing/2014/main" val="4030673238"/>
                  </a:ext>
                </a:extLst>
              </a:tr>
            </a:tbl>
          </a:graphicData>
        </a:graphic>
      </p:graphicFrame>
      <p:sp>
        <p:nvSpPr>
          <p:cNvPr id="3" name="Slide Number Placeholder 2">
            <a:extLst>
              <a:ext uri="{FF2B5EF4-FFF2-40B4-BE49-F238E27FC236}">
                <a16:creationId xmlns:a16="http://schemas.microsoft.com/office/drawing/2014/main" id="{710EE4E8-15FF-4B7E-8665-4130358C5A35}"/>
              </a:ext>
            </a:extLst>
          </p:cNvPr>
          <p:cNvSpPr>
            <a:spLocks noGrp="1"/>
          </p:cNvSpPr>
          <p:nvPr>
            <p:ph type="sldNum" sz="quarter" idx="12"/>
          </p:nvPr>
        </p:nvSpPr>
        <p:spPr/>
        <p:txBody>
          <a:bodyPr>
            <a:normAutofit/>
          </a:bodyPr>
          <a:lstStyle/>
          <a:p>
            <a:fld id="{8F745841-78B2-4807-8F39-4D9F83E9AC0B}" type="slidenum">
              <a:rPr lang="en-US" smtClean="0"/>
              <a:t>5</a:t>
            </a:fld>
            <a:endParaRPr lang="en-US" dirty="0"/>
          </a:p>
        </p:txBody>
      </p:sp>
    </p:spTree>
    <p:extLst>
      <p:ext uri="{BB962C8B-B14F-4D97-AF65-F5344CB8AC3E}">
        <p14:creationId xmlns:p14="http://schemas.microsoft.com/office/powerpoint/2010/main" val="2070313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CDCE2-BF9B-2CFF-6915-8747127D64E9}"/>
              </a:ext>
            </a:extLst>
          </p:cNvPr>
          <p:cNvSpPr>
            <a:spLocks noGrp="1"/>
          </p:cNvSpPr>
          <p:nvPr>
            <p:ph type="title"/>
          </p:nvPr>
        </p:nvSpPr>
        <p:spPr/>
        <p:txBody>
          <a:bodyPr/>
          <a:lstStyle/>
          <a:p>
            <a:r>
              <a:rPr lang="en-US" dirty="0"/>
              <a:t>BURDEN OF PROOF</a:t>
            </a:r>
          </a:p>
        </p:txBody>
      </p:sp>
      <p:sp>
        <p:nvSpPr>
          <p:cNvPr id="3" name="Text Placeholder 2">
            <a:extLst>
              <a:ext uri="{FF2B5EF4-FFF2-40B4-BE49-F238E27FC236}">
                <a16:creationId xmlns:a16="http://schemas.microsoft.com/office/drawing/2014/main" id="{8E23ADCB-D415-E1AB-80EB-FB2DED553BCA}"/>
              </a:ext>
            </a:extLst>
          </p:cNvPr>
          <p:cNvSpPr>
            <a:spLocks noGrp="1"/>
          </p:cNvSpPr>
          <p:nvPr>
            <p:ph type="body" idx="1"/>
          </p:nvPr>
        </p:nvSpPr>
        <p:spPr/>
        <p:txBody>
          <a:bodyPr>
            <a:normAutofit/>
          </a:bodyPr>
          <a:lstStyle/>
          <a:p>
            <a:r>
              <a:rPr lang="en-US" sz="2400" dirty="0"/>
              <a:t>Legislative:</a:t>
            </a:r>
          </a:p>
        </p:txBody>
      </p:sp>
      <p:sp>
        <p:nvSpPr>
          <p:cNvPr id="4" name="Content Placeholder 3">
            <a:extLst>
              <a:ext uri="{FF2B5EF4-FFF2-40B4-BE49-F238E27FC236}">
                <a16:creationId xmlns:a16="http://schemas.microsoft.com/office/drawing/2014/main" id="{AC6F7947-E20F-C2FA-BD19-367E923F88F5}"/>
              </a:ext>
            </a:extLst>
          </p:cNvPr>
          <p:cNvSpPr>
            <a:spLocks noGrp="1"/>
          </p:cNvSpPr>
          <p:nvPr>
            <p:ph sz="half" idx="2"/>
          </p:nvPr>
        </p:nvSpPr>
        <p:spPr/>
        <p:txBody>
          <a:bodyPr>
            <a:normAutofit lnSpcReduction="10000"/>
          </a:bodyPr>
          <a:lstStyle/>
          <a:p>
            <a:pPr>
              <a:buFont typeface="Arial" panose="020B0604020202020204" pitchFamily="34" charset="0"/>
              <a:buChar char="•"/>
            </a:pPr>
            <a:r>
              <a:rPr lang="en-US" sz="2400" dirty="0"/>
              <a:t> Burden of proof is on the applicant to show the government action is arbitrary and capricious.</a:t>
            </a:r>
          </a:p>
        </p:txBody>
      </p:sp>
      <p:sp>
        <p:nvSpPr>
          <p:cNvPr id="5" name="Text Placeholder 4">
            <a:extLst>
              <a:ext uri="{FF2B5EF4-FFF2-40B4-BE49-F238E27FC236}">
                <a16:creationId xmlns:a16="http://schemas.microsoft.com/office/drawing/2014/main" id="{B5313FD2-681B-04D8-36A5-3263003E33DD}"/>
              </a:ext>
            </a:extLst>
          </p:cNvPr>
          <p:cNvSpPr>
            <a:spLocks noGrp="1"/>
          </p:cNvSpPr>
          <p:nvPr>
            <p:ph type="body" sz="quarter" idx="3"/>
          </p:nvPr>
        </p:nvSpPr>
        <p:spPr/>
        <p:txBody>
          <a:bodyPr>
            <a:normAutofit/>
          </a:bodyPr>
          <a:lstStyle/>
          <a:p>
            <a:r>
              <a:rPr lang="en-US" sz="2400" dirty="0"/>
              <a:t>Quasi-Judicial: </a:t>
            </a:r>
          </a:p>
        </p:txBody>
      </p:sp>
      <p:sp>
        <p:nvSpPr>
          <p:cNvPr id="6" name="Content Placeholder 5">
            <a:extLst>
              <a:ext uri="{FF2B5EF4-FFF2-40B4-BE49-F238E27FC236}">
                <a16:creationId xmlns:a16="http://schemas.microsoft.com/office/drawing/2014/main" id="{35670821-6E4A-663F-0B27-4B4D0110CAC3}"/>
              </a:ext>
            </a:extLst>
          </p:cNvPr>
          <p:cNvSpPr>
            <a:spLocks noGrp="1"/>
          </p:cNvSpPr>
          <p:nvPr>
            <p:ph sz="quarter" idx="4"/>
          </p:nvPr>
        </p:nvSpPr>
        <p:spPr/>
        <p:txBody>
          <a:bodyPr>
            <a:normAutofit lnSpcReduction="10000"/>
          </a:bodyPr>
          <a:lstStyle/>
          <a:p>
            <a:pPr>
              <a:buFont typeface="Arial" panose="020B0604020202020204" pitchFamily="34" charset="0"/>
              <a:buChar char="•"/>
            </a:pPr>
            <a:r>
              <a:rPr lang="en-US" sz="2400" dirty="0"/>
              <a:t> Burden of proof is initially on the applicant to demonstrate the requested rezoning is consistent with the Comprehensive Plan.</a:t>
            </a:r>
          </a:p>
          <a:p>
            <a:pPr>
              <a:buFont typeface="Arial" panose="020B0604020202020204" pitchFamily="34" charset="0"/>
              <a:buChar char="•"/>
            </a:pPr>
            <a:r>
              <a:rPr lang="en-US" sz="2400" dirty="0"/>
              <a:t> Once the applicant proves the action to be consistent, the burden shifts to the government to prove that maintaining the existing zoning accomplishes a legitimate public purpose.</a:t>
            </a:r>
          </a:p>
          <a:p>
            <a:pPr>
              <a:buFont typeface="Arial" panose="020B0604020202020204" pitchFamily="34" charset="0"/>
              <a:buChar char="•"/>
            </a:pPr>
            <a:endParaRPr lang="en-US" dirty="0"/>
          </a:p>
        </p:txBody>
      </p:sp>
      <p:sp>
        <p:nvSpPr>
          <p:cNvPr id="7" name="Slide Number Placeholder 6">
            <a:extLst>
              <a:ext uri="{FF2B5EF4-FFF2-40B4-BE49-F238E27FC236}">
                <a16:creationId xmlns:a16="http://schemas.microsoft.com/office/drawing/2014/main" id="{CA3D7AF4-B431-156D-5832-2B81E2F74DA2}"/>
              </a:ext>
            </a:extLst>
          </p:cNvPr>
          <p:cNvSpPr>
            <a:spLocks noGrp="1"/>
          </p:cNvSpPr>
          <p:nvPr>
            <p:ph type="sldNum" sz="quarter" idx="12"/>
          </p:nvPr>
        </p:nvSpPr>
        <p:spPr/>
        <p:txBody>
          <a:bodyPr/>
          <a:lstStyle/>
          <a:p>
            <a:fld id="{8F745841-78B2-4807-8F39-4D9F83E9AC0B}" type="slidenum">
              <a:rPr lang="en-US" smtClean="0"/>
              <a:t>6</a:t>
            </a:fld>
            <a:endParaRPr lang="en-US" dirty="0"/>
          </a:p>
        </p:txBody>
      </p:sp>
    </p:spTree>
    <p:extLst>
      <p:ext uri="{BB962C8B-B14F-4D97-AF65-F5344CB8AC3E}">
        <p14:creationId xmlns:p14="http://schemas.microsoft.com/office/powerpoint/2010/main" val="4221307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17E52-B348-BB8B-BE56-5419D77BFBB5}"/>
              </a:ext>
            </a:extLst>
          </p:cNvPr>
          <p:cNvSpPr>
            <a:spLocks noGrp="1"/>
          </p:cNvSpPr>
          <p:nvPr>
            <p:ph type="title"/>
          </p:nvPr>
        </p:nvSpPr>
        <p:spPr/>
        <p:txBody>
          <a:bodyPr/>
          <a:lstStyle/>
          <a:p>
            <a:r>
              <a:rPr lang="en-US" dirty="0"/>
              <a:t>PROCEDURAL DUE PROCESS</a:t>
            </a:r>
          </a:p>
        </p:txBody>
      </p:sp>
      <p:sp>
        <p:nvSpPr>
          <p:cNvPr id="3" name="Text Placeholder 2">
            <a:extLst>
              <a:ext uri="{FF2B5EF4-FFF2-40B4-BE49-F238E27FC236}">
                <a16:creationId xmlns:a16="http://schemas.microsoft.com/office/drawing/2014/main" id="{814FAD80-3392-FF1E-9D17-7C38EC04DD6A}"/>
              </a:ext>
            </a:extLst>
          </p:cNvPr>
          <p:cNvSpPr>
            <a:spLocks noGrp="1"/>
          </p:cNvSpPr>
          <p:nvPr>
            <p:ph type="body" idx="1"/>
          </p:nvPr>
        </p:nvSpPr>
        <p:spPr/>
        <p:txBody>
          <a:bodyPr>
            <a:normAutofit/>
          </a:bodyPr>
          <a:lstStyle/>
          <a:p>
            <a:r>
              <a:rPr lang="en-US" sz="2400" dirty="0"/>
              <a:t>Legislative:</a:t>
            </a:r>
          </a:p>
        </p:txBody>
      </p:sp>
      <p:sp>
        <p:nvSpPr>
          <p:cNvPr id="4" name="Content Placeholder 3">
            <a:extLst>
              <a:ext uri="{FF2B5EF4-FFF2-40B4-BE49-F238E27FC236}">
                <a16:creationId xmlns:a16="http://schemas.microsoft.com/office/drawing/2014/main" id="{022D3757-6428-C113-5BF2-6A9C16E50736}"/>
              </a:ext>
            </a:extLst>
          </p:cNvPr>
          <p:cNvSpPr>
            <a:spLocks noGrp="1"/>
          </p:cNvSpPr>
          <p:nvPr>
            <p:ph sz="half" idx="2"/>
          </p:nvPr>
        </p:nvSpPr>
        <p:spPr/>
        <p:txBody>
          <a:bodyPr>
            <a:normAutofit/>
          </a:bodyPr>
          <a:lstStyle/>
          <a:p>
            <a:pPr>
              <a:buFont typeface="Arial" panose="020B0604020202020204" pitchFamily="34" charset="0"/>
              <a:buChar char="•"/>
            </a:pPr>
            <a:r>
              <a:rPr lang="en-US" sz="2400" dirty="0"/>
              <a:t> Requires:</a:t>
            </a:r>
          </a:p>
          <a:p>
            <a:pPr lvl="1">
              <a:buFont typeface="Wingdings" panose="05000000000000000000" pitchFamily="2" charset="2"/>
              <a:buChar char="§"/>
            </a:pPr>
            <a:r>
              <a:rPr lang="en-US" sz="2400" dirty="0"/>
              <a:t> Notice of hearing </a:t>
            </a:r>
          </a:p>
          <a:p>
            <a:pPr lvl="1">
              <a:buFont typeface="Wingdings" panose="05000000000000000000" pitchFamily="2" charset="2"/>
              <a:buChar char="§"/>
            </a:pPr>
            <a:r>
              <a:rPr lang="en-US" sz="2400" dirty="0"/>
              <a:t>Opportunity to be heard</a:t>
            </a:r>
          </a:p>
        </p:txBody>
      </p:sp>
      <p:sp>
        <p:nvSpPr>
          <p:cNvPr id="5" name="Text Placeholder 4">
            <a:extLst>
              <a:ext uri="{FF2B5EF4-FFF2-40B4-BE49-F238E27FC236}">
                <a16:creationId xmlns:a16="http://schemas.microsoft.com/office/drawing/2014/main" id="{5093EF33-F658-6117-E772-2F883151B1A7}"/>
              </a:ext>
            </a:extLst>
          </p:cNvPr>
          <p:cNvSpPr>
            <a:spLocks noGrp="1"/>
          </p:cNvSpPr>
          <p:nvPr>
            <p:ph type="body" sz="quarter" idx="3"/>
          </p:nvPr>
        </p:nvSpPr>
        <p:spPr/>
        <p:txBody>
          <a:bodyPr>
            <a:normAutofit/>
          </a:bodyPr>
          <a:lstStyle/>
          <a:p>
            <a:r>
              <a:rPr lang="en-US" sz="2400" dirty="0"/>
              <a:t>Quasi-Judicial:</a:t>
            </a:r>
          </a:p>
        </p:txBody>
      </p:sp>
      <p:sp>
        <p:nvSpPr>
          <p:cNvPr id="6" name="Content Placeholder 5">
            <a:extLst>
              <a:ext uri="{FF2B5EF4-FFF2-40B4-BE49-F238E27FC236}">
                <a16:creationId xmlns:a16="http://schemas.microsoft.com/office/drawing/2014/main" id="{01F3EFCE-9D2C-A253-66B4-7990E6824934}"/>
              </a:ext>
            </a:extLst>
          </p:cNvPr>
          <p:cNvSpPr>
            <a:spLocks noGrp="1"/>
          </p:cNvSpPr>
          <p:nvPr>
            <p:ph sz="quarter" idx="4"/>
          </p:nvPr>
        </p:nvSpPr>
        <p:spPr/>
        <p:txBody>
          <a:bodyPr/>
          <a:lstStyle/>
          <a:p>
            <a:pPr>
              <a:buFont typeface="Arial" panose="020B0604020202020204" pitchFamily="34" charset="0"/>
              <a:buChar char="•"/>
            </a:pPr>
            <a:r>
              <a:rPr lang="en-US" sz="2400" dirty="0"/>
              <a:t> Requires:</a:t>
            </a:r>
          </a:p>
          <a:p>
            <a:pPr lvl="1">
              <a:buFont typeface="Wingdings" panose="05000000000000000000" pitchFamily="2" charset="2"/>
              <a:buChar char="§"/>
            </a:pPr>
            <a:r>
              <a:rPr lang="en-US" sz="2400" dirty="0"/>
              <a:t> Notice of hearing </a:t>
            </a:r>
          </a:p>
          <a:p>
            <a:pPr lvl="1">
              <a:buFont typeface="Wingdings" panose="05000000000000000000" pitchFamily="2" charset="2"/>
              <a:buChar char="§"/>
            </a:pPr>
            <a:r>
              <a:rPr lang="en-US" sz="2400" dirty="0"/>
              <a:t>Opportunity to be heard </a:t>
            </a:r>
          </a:p>
          <a:p>
            <a:pPr lvl="1">
              <a:buFont typeface="Wingdings" panose="05000000000000000000" pitchFamily="2" charset="2"/>
              <a:buChar char="§"/>
            </a:pPr>
            <a:r>
              <a:rPr lang="en-US" sz="2400" dirty="0"/>
              <a:t>Opportunity for parties to present evidence </a:t>
            </a:r>
          </a:p>
          <a:p>
            <a:pPr lvl="1">
              <a:buFont typeface="Wingdings" panose="05000000000000000000" pitchFamily="2" charset="2"/>
              <a:buChar char="§"/>
            </a:pPr>
            <a:r>
              <a:rPr lang="en-US" sz="2400" dirty="0"/>
              <a:t>Cross-examine witnesses </a:t>
            </a:r>
          </a:p>
          <a:p>
            <a:pPr lvl="1">
              <a:buFont typeface="Wingdings" panose="05000000000000000000" pitchFamily="2" charset="2"/>
              <a:buChar char="§"/>
            </a:pPr>
            <a:r>
              <a:rPr lang="en-US" sz="2400" dirty="0"/>
              <a:t>Informed of all facts upon which the Board or Commission acts</a:t>
            </a:r>
          </a:p>
          <a:p>
            <a:pPr marL="0" indent="0">
              <a:buNone/>
            </a:pPr>
            <a:endParaRPr lang="en-US" dirty="0"/>
          </a:p>
        </p:txBody>
      </p:sp>
      <p:sp>
        <p:nvSpPr>
          <p:cNvPr id="7" name="Slide Number Placeholder 6">
            <a:extLst>
              <a:ext uri="{FF2B5EF4-FFF2-40B4-BE49-F238E27FC236}">
                <a16:creationId xmlns:a16="http://schemas.microsoft.com/office/drawing/2014/main" id="{CD01EADB-0A1B-3A90-C764-ECA277702DAA}"/>
              </a:ext>
            </a:extLst>
          </p:cNvPr>
          <p:cNvSpPr>
            <a:spLocks noGrp="1"/>
          </p:cNvSpPr>
          <p:nvPr>
            <p:ph type="sldNum" sz="quarter" idx="12"/>
          </p:nvPr>
        </p:nvSpPr>
        <p:spPr/>
        <p:txBody>
          <a:bodyPr/>
          <a:lstStyle/>
          <a:p>
            <a:fld id="{8F745841-78B2-4807-8F39-4D9F83E9AC0B}" type="slidenum">
              <a:rPr lang="en-US" smtClean="0"/>
              <a:t>7</a:t>
            </a:fld>
            <a:endParaRPr lang="en-US" dirty="0"/>
          </a:p>
        </p:txBody>
      </p:sp>
    </p:spTree>
    <p:extLst>
      <p:ext uri="{BB962C8B-B14F-4D97-AF65-F5344CB8AC3E}">
        <p14:creationId xmlns:p14="http://schemas.microsoft.com/office/powerpoint/2010/main" val="1312878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211B6-4E60-8339-C52B-EEB5D15A27BF}"/>
              </a:ext>
            </a:extLst>
          </p:cNvPr>
          <p:cNvSpPr>
            <a:spLocks noGrp="1"/>
          </p:cNvSpPr>
          <p:nvPr>
            <p:ph type="title"/>
          </p:nvPr>
        </p:nvSpPr>
        <p:spPr/>
        <p:txBody>
          <a:bodyPr/>
          <a:lstStyle/>
          <a:p>
            <a:r>
              <a:rPr lang="en-US" dirty="0"/>
              <a:t>EX PARTE COMMUNICATION</a:t>
            </a:r>
          </a:p>
        </p:txBody>
      </p:sp>
      <p:sp>
        <p:nvSpPr>
          <p:cNvPr id="3" name="Content Placeholder 2">
            <a:extLst>
              <a:ext uri="{FF2B5EF4-FFF2-40B4-BE49-F238E27FC236}">
                <a16:creationId xmlns:a16="http://schemas.microsoft.com/office/drawing/2014/main" id="{9B518C32-F0F2-A93D-369B-9D4A422D5F37}"/>
              </a:ext>
            </a:extLst>
          </p:cNvPr>
          <p:cNvSpPr>
            <a:spLocks noGrp="1"/>
          </p:cNvSpPr>
          <p:nvPr>
            <p:ph idx="1"/>
          </p:nvPr>
        </p:nvSpPr>
        <p:spPr>
          <a:xfrm>
            <a:off x="1097280" y="2086892"/>
            <a:ext cx="10058400" cy="4023360"/>
          </a:xfrm>
        </p:spPr>
        <p:txBody>
          <a:bodyPr/>
          <a:lstStyle/>
          <a:p>
            <a:pPr>
              <a:buFont typeface="Arial" panose="020B0604020202020204" pitchFamily="34" charset="0"/>
              <a:buChar char="•"/>
            </a:pPr>
            <a:r>
              <a:rPr lang="en-US" sz="2400" dirty="0"/>
              <a:t> Ex </a:t>
            </a:r>
            <a:r>
              <a:rPr lang="en-US" sz="2400" dirty="0" err="1"/>
              <a:t>Parte</a:t>
            </a:r>
            <a:r>
              <a:rPr lang="en-US" sz="2400" dirty="0"/>
              <a:t> Communications – communications between a decision maker and another without the presence or the permission of all parties to the proceeding. </a:t>
            </a:r>
          </a:p>
          <a:p>
            <a:pPr>
              <a:buFont typeface="Arial" panose="020B0604020202020204" pitchFamily="34" charset="0"/>
              <a:buChar char="•"/>
            </a:pPr>
            <a:r>
              <a:rPr lang="en-US" sz="2400" dirty="0"/>
              <a:t> </a:t>
            </a:r>
            <a:r>
              <a:rPr lang="en-US" sz="2400" u="sng" dirty="0"/>
              <a:t>Legislative Hearing:</a:t>
            </a:r>
          </a:p>
          <a:p>
            <a:pPr lvl="1">
              <a:buFont typeface="Wingdings" panose="05000000000000000000" pitchFamily="2" charset="2"/>
              <a:buChar char="§"/>
            </a:pPr>
            <a:r>
              <a:rPr lang="en-US" sz="2400" dirty="0"/>
              <a:t>Decision maker can communicate with any and all people. </a:t>
            </a:r>
          </a:p>
          <a:p>
            <a:pPr>
              <a:buFont typeface="Arial" panose="020B0604020202020204" pitchFamily="34" charset="0"/>
              <a:buChar char="•"/>
            </a:pPr>
            <a:r>
              <a:rPr lang="en-US" sz="2400" dirty="0"/>
              <a:t> </a:t>
            </a:r>
            <a:r>
              <a:rPr lang="en-US" sz="2400" u="sng" dirty="0"/>
              <a:t>Quasi-judicial Hearing:</a:t>
            </a:r>
          </a:p>
          <a:p>
            <a:pPr lvl="1">
              <a:buFont typeface="Wingdings" panose="05000000000000000000" pitchFamily="2" charset="2"/>
              <a:buChar char="§"/>
            </a:pPr>
            <a:r>
              <a:rPr lang="en-US" sz="2400" dirty="0"/>
              <a:t>Ex </a:t>
            </a:r>
            <a:r>
              <a:rPr lang="en-US" sz="2400" dirty="0" err="1"/>
              <a:t>parte</a:t>
            </a:r>
            <a:r>
              <a:rPr lang="en-US" sz="2400" dirty="0"/>
              <a:t> communications are not allowed. </a:t>
            </a:r>
          </a:p>
          <a:p>
            <a:pPr lvl="1">
              <a:buFont typeface="Wingdings" panose="05000000000000000000" pitchFamily="2" charset="2"/>
              <a:buChar char="§"/>
            </a:pPr>
            <a:r>
              <a:rPr lang="en-US" sz="2400" dirty="0"/>
              <a:t>Ex </a:t>
            </a:r>
            <a:r>
              <a:rPr lang="en-US" sz="2400" dirty="0" err="1"/>
              <a:t>parte</a:t>
            </a:r>
            <a:r>
              <a:rPr lang="en-US" sz="2400" dirty="0"/>
              <a:t> communications are presumptively prejudicial and may violate the due process rights of an interested third party. </a:t>
            </a:r>
            <a:r>
              <a:rPr lang="en-US" sz="2400" i="1" dirty="0">
                <a:effectLst/>
                <a:ea typeface="Times New Roman" panose="02020603050405020304" pitchFamily="18" charset="0"/>
              </a:rPr>
              <a:t>Jennings v. Dade County</a:t>
            </a:r>
            <a:r>
              <a:rPr lang="en-US" sz="2400" dirty="0">
                <a:effectLst/>
                <a:ea typeface="Times New Roman" panose="02020603050405020304" pitchFamily="18" charset="0"/>
              </a:rPr>
              <a:t>, 589 So.2d 1337 (Fla. 3d DCA 1991), rev. den. 598 So.2d 75 (Fla. 1992). </a:t>
            </a:r>
            <a:endParaRPr lang="en-US" sz="2400" dirty="0"/>
          </a:p>
          <a:p>
            <a:pPr lvl="1">
              <a:buFont typeface="Wingdings" panose="05000000000000000000" pitchFamily="2" charset="2"/>
              <a:buChar char="§"/>
            </a:pPr>
            <a:endParaRPr lang="en-US" dirty="0"/>
          </a:p>
        </p:txBody>
      </p:sp>
      <p:sp>
        <p:nvSpPr>
          <p:cNvPr id="4" name="Slide Number Placeholder 3">
            <a:extLst>
              <a:ext uri="{FF2B5EF4-FFF2-40B4-BE49-F238E27FC236}">
                <a16:creationId xmlns:a16="http://schemas.microsoft.com/office/drawing/2014/main" id="{FFFACF39-9DDB-BAAA-088C-98946C46F485}"/>
              </a:ext>
            </a:extLst>
          </p:cNvPr>
          <p:cNvSpPr>
            <a:spLocks noGrp="1"/>
          </p:cNvSpPr>
          <p:nvPr>
            <p:ph type="sldNum" sz="quarter" idx="12"/>
          </p:nvPr>
        </p:nvSpPr>
        <p:spPr/>
        <p:txBody>
          <a:bodyPr/>
          <a:lstStyle/>
          <a:p>
            <a:fld id="{8F745841-78B2-4807-8F39-4D9F83E9AC0B}" type="slidenum">
              <a:rPr lang="en-US" smtClean="0"/>
              <a:t>8</a:t>
            </a:fld>
            <a:endParaRPr lang="en-US" dirty="0"/>
          </a:p>
        </p:txBody>
      </p:sp>
    </p:spTree>
    <p:extLst>
      <p:ext uri="{BB962C8B-B14F-4D97-AF65-F5344CB8AC3E}">
        <p14:creationId xmlns:p14="http://schemas.microsoft.com/office/powerpoint/2010/main" val="299433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3DF43-5166-EF41-57CC-2ECC6B9567D2}"/>
              </a:ext>
            </a:extLst>
          </p:cNvPr>
          <p:cNvSpPr>
            <a:spLocks noGrp="1"/>
          </p:cNvSpPr>
          <p:nvPr>
            <p:ph type="title"/>
          </p:nvPr>
        </p:nvSpPr>
        <p:spPr/>
        <p:txBody>
          <a:bodyPr/>
          <a:lstStyle/>
          <a:p>
            <a:r>
              <a:rPr lang="en-US" dirty="0"/>
              <a:t>CONSEQUENCES OF EX PARTE COMMUNICATION</a:t>
            </a:r>
          </a:p>
        </p:txBody>
      </p:sp>
      <p:sp>
        <p:nvSpPr>
          <p:cNvPr id="3" name="Content Placeholder 2">
            <a:extLst>
              <a:ext uri="{FF2B5EF4-FFF2-40B4-BE49-F238E27FC236}">
                <a16:creationId xmlns:a16="http://schemas.microsoft.com/office/drawing/2014/main" id="{FAD8A1DB-1367-32F9-DDE9-CB6CB4F6DF5E}"/>
              </a:ext>
            </a:extLst>
          </p:cNvPr>
          <p:cNvSpPr>
            <a:spLocks noGrp="1"/>
          </p:cNvSpPr>
          <p:nvPr>
            <p:ph idx="1"/>
          </p:nvPr>
        </p:nvSpPr>
        <p:spPr>
          <a:xfrm>
            <a:off x="1097280" y="2016650"/>
            <a:ext cx="10058400" cy="4023360"/>
          </a:xfrm>
        </p:spPr>
        <p:txBody>
          <a:bodyPr/>
          <a:lstStyle/>
          <a:p>
            <a:pPr marL="344488" indent="0">
              <a:lnSpc>
                <a:spcPct val="120000"/>
              </a:lnSpc>
              <a:buNone/>
            </a:pPr>
            <a:r>
              <a:rPr lang="en-US" sz="2000" dirty="0"/>
              <a:t>In </a:t>
            </a:r>
            <a:r>
              <a:rPr lang="en-US" sz="2000" i="1" dirty="0"/>
              <a:t>Jennings</a:t>
            </a:r>
            <a:r>
              <a:rPr lang="en-US" sz="2000" dirty="0"/>
              <a:t>, the Court stated:</a:t>
            </a:r>
          </a:p>
          <a:p>
            <a:pPr marL="344488" indent="0">
              <a:lnSpc>
                <a:spcPct val="120000"/>
              </a:lnSpc>
            </a:pPr>
            <a:endParaRPr lang="en-US" sz="2000" dirty="0"/>
          </a:p>
          <a:p>
            <a:pPr marL="344488" indent="0">
              <a:lnSpc>
                <a:spcPct val="120000"/>
              </a:lnSpc>
              <a:buNone/>
            </a:pPr>
            <a:r>
              <a:rPr lang="en-US" sz="2000" dirty="0"/>
              <a:t>“[U]</a:t>
            </a:r>
            <a:r>
              <a:rPr lang="en-US" sz="2000" dirty="0" err="1"/>
              <a:t>pon</a:t>
            </a:r>
            <a:r>
              <a:rPr lang="en-US" sz="2000" dirty="0"/>
              <a:t> remand [the applicant] shall be afforded an opportunity to amend his complaint.  Upon such an amendment [the applicant] shall be provided an evidentiary hearing to present his prima facie case that ex </a:t>
            </a:r>
            <a:r>
              <a:rPr lang="en-US" sz="2000" dirty="0" err="1"/>
              <a:t>parte</a:t>
            </a:r>
            <a:r>
              <a:rPr lang="en-US" sz="2000" dirty="0"/>
              <a:t> contacts occurred.  Upon such proof, </a:t>
            </a:r>
            <a:r>
              <a:rPr lang="en-US" sz="2000" b="1" dirty="0"/>
              <a:t>prejudice shall be presumed</a:t>
            </a:r>
            <a:r>
              <a:rPr lang="en-US" sz="2000" dirty="0"/>
              <a:t>.  The burden will then switch to the respondents to rebut the presumption that prejudice occurred to the claimant.  Should the respondents produce enough evidence to dispel the presumption, then it will become the duty of the trial judge to determine the claim in light of all of the evidence in the case.”</a:t>
            </a:r>
          </a:p>
          <a:p>
            <a:endParaRPr lang="en-US" dirty="0"/>
          </a:p>
        </p:txBody>
      </p:sp>
      <p:sp>
        <p:nvSpPr>
          <p:cNvPr id="4" name="Slide Number Placeholder 3">
            <a:extLst>
              <a:ext uri="{FF2B5EF4-FFF2-40B4-BE49-F238E27FC236}">
                <a16:creationId xmlns:a16="http://schemas.microsoft.com/office/drawing/2014/main" id="{46E2B017-D054-1354-C348-CDC49E810CF3}"/>
              </a:ext>
            </a:extLst>
          </p:cNvPr>
          <p:cNvSpPr>
            <a:spLocks noGrp="1"/>
          </p:cNvSpPr>
          <p:nvPr>
            <p:ph type="sldNum" sz="quarter" idx="12"/>
          </p:nvPr>
        </p:nvSpPr>
        <p:spPr/>
        <p:txBody>
          <a:bodyPr/>
          <a:lstStyle/>
          <a:p>
            <a:fld id="{8F745841-78B2-4807-8F39-4D9F83E9AC0B}" type="slidenum">
              <a:rPr lang="en-US" smtClean="0"/>
              <a:t>9</a:t>
            </a:fld>
            <a:endParaRPr lang="en-US" dirty="0"/>
          </a:p>
        </p:txBody>
      </p:sp>
    </p:spTree>
    <p:extLst>
      <p:ext uri="{BB962C8B-B14F-4D97-AF65-F5344CB8AC3E}">
        <p14:creationId xmlns:p14="http://schemas.microsoft.com/office/powerpoint/2010/main" val="102796345"/>
      </p:ext>
    </p:extLst>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item.xml><?xml version="1.0" encoding="utf-8"?>
<properties xmlns="http://www.imanage.com/work/xmlschema">
  <documentid>BWPA!5152181.1</documentid>
  <senderid>JALEXANDER</senderid>
  <senderemail>JALEXANDER@BLALOCKWALTERS.COM</senderemail>
  <lastmodified>2025-04-22T08:48:09.0000000-04:00</lastmodified>
  <database>BWPA</database>
</properties>
</file>

<file path=docProps/app.xml><?xml version="1.0" encoding="utf-8"?>
<Properties xmlns="http://schemas.openxmlformats.org/officeDocument/2006/extended-properties" xmlns:vt="http://schemas.openxmlformats.org/officeDocument/2006/docPropsVTypes">
  <Template>Retrospect</Template>
  <TotalTime>15273</TotalTime>
  <Words>2158</Words>
  <Application>Microsoft Office PowerPoint</Application>
  <PresentationFormat>Widescreen</PresentationFormat>
  <Paragraphs>182</Paragraphs>
  <Slides>26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Times New Roman</vt:lpstr>
      <vt:lpstr>Wingdings</vt:lpstr>
      <vt:lpstr>Retrospect</vt:lpstr>
      <vt:lpstr>Land Use &amp; Zoning  Before Local Government Legislative and Quasi-Judicial Bodies</vt:lpstr>
      <vt:lpstr>HISTORICAL PATH TO SNYDER</vt:lpstr>
      <vt:lpstr>BREVARD COUNTY V. SNYDER</vt:lpstr>
      <vt:lpstr>PowerPoint Presentation</vt:lpstr>
      <vt:lpstr>ZONING ORDINANCE HEARING REQUIREMENTS</vt:lpstr>
      <vt:lpstr>BURDEN OF PROOF</vt:lpstr>
      <vt:lpstr>PROCEDURAL DUE PROCESS</vt:lpstr>
      <vt:lpstr>EX PARTE COMMUNICATION</vt:lpstr>
      <vt:lpstr>CONSEQUENCES OF EX PARTE COMMUNICATION</vt:lpstr>
      <vt:lpstr>STATUTORY REMEDY</vt:lpstr>
      <vt:lpstr>CROSS EXAMINATION</vt:lpstr>
      <vt:lpstr>WHO’S A PARTY?</vt:lpstr>
      <vt:lpstr>COMPETENT SUBSTANTIAL EVIDENCE</vt:lpstr>
      <vt:lpstr>FINDINGS OF FACT</vt:lpstr>
      <vt:lpstr>SUPPLEMENTING THE RECORD</vt:lpstr>
      <vt:lpstr>OTHER TYPES OF LAND USE DECISIONS (QUASI-JUDICIAL VS LEGISLATIVE)</vt:lpstr>
      <vt:lpstr>LEGISLATIVE ACTIONS</vt:lpstr>
      <vt:lpstr>SMALL SCALE AMENDMENTS </vt:lpstr>
      <vt:lpstr>QUASI-JUDICIAL ACTIONS</vt:lpstr>
      <vt:lpstr>PowerPoint Presentation</vt:lpstr>
      <vt:lpstr>STANDING </vt:lpstr>
      <vt:lpstr>LEGISLATIVE REVIEW </vt:lpstr>
      <vt:lpstr>QUASI-JUDICIAL REVIEW 1ST TIER CERTIORARI REVIEW</vt:lpstr>
      <vt:lpstr>QUASI-JUDICIAL REVIEW 2ND TIER CERTIORARI REVIEW </vt:lpstr>
      <vt:lpstr>FLORIDA STATUTE 163.3215 – CHALLENGES TO DEVELOPMENT ORDERS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Alexander</dc:creator>
  <cp:lastModifiedBy>Jennifer Alexander</cp:lastModifiedBy>
  <cp:revision>88</cp:revision>
  <cp:lastPrinted>2024-05-14T21:46:47Z</cp:lastPrinted>
  <dcterms:created xsi:type="dcterms:W3CDTF">2021-04-13T19:30:06Z</dcterms:created>
  <dcterms:modified xsi:type="dcterms:W3CDTF">2025-04-22T12:48:09Z</dcterms:modified>
</cp:coreProperties>
</file>