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7" d="100"/>
          <a:sy n="157" d="100"/>
        </p:scale>
        <p:origin x="-23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36A35-6785-4736-9A35-EC1AE69B9B26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D870D-666C-480C-878B-2DEF7BB460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36A35-6785-4736-9A35-EC1AE69B9B26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D870D-666C-480C-878B-2DEF7BB460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36A35-6785-4736-9A35-EC1AE69B9B26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D870D-666C-480C-878B-2DEF7BB460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variant 2">
  <p:cSld name="Blank variant 2">
    <p:spTree>
      <p:nvGrpSpPr>
        <p:cNvPr id="1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p12"/>
          <p:cNvSpPr/>
          <p:nvPr/>
        </p:nvSpPr>
        <p:spPr>
          <a:xfrm>
            <a:off x="8490504" y="5986400"/>
            <a:ext cx="653700" cy="871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85" name="Google Shape;485;p12"/>
          <p:cNvSpPr/>
          <p:nvPr/>
        </p:nvSpPr>
        <p:spPr>
          <a:xfrm>
            <a:off x="0" y="0"/>
            <a:ext cx="653700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2" name="Google Shape;486;p12"/>
          <p:cNvGrpSpPr/>
          <p:nvPr/>
        </p:nvGrpSpPr>
        <p:grpSpPr>
          <a:xfrm>
            <a:off x="-207" y="885725"/>
            <a:ext cx="155867" cy="871628"/>
            <a:chOff x="5385375" y="498300"/>
            <a:chExt cx="802200" cy="556500"/>
          </a:xfrm>
        </p:grpSpPr>
        <p:sp>
          <p:nvSpPr>
            <p:cNvPr id="487" name="Google Shape;487;p12"/>
            <p:cNvSpPr/>
            <p:nvPr/>
          </p:nvSpPr>
          <p:spPr>
            <a:xfrm>
              <a:off x="5385375" y="498300"/>
              <a:ext cx="802200" cy="993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88" name="Google Shape;488;p12"/>
            <p:cNvSpPr/>
            <p:nvPr/>
          </p:nvSpPr>
          <p:spPr>
            <a:xfrm>
              <a:off x="5385375" y="726900"/>
              <a:ext cx="802200" cy="993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89" name="Google Shape;489;p12"/>
            <p:cNvSpPr/>
            <p:nvPr/>
          </p:nvSpPr>
          <p:spPr>
            <a:xfrm>
              <a:off x="5385375" y="955500"/>
              <a:ext cx="802200" cy="993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" name="Google Shape;490;p12"/>
          <p:cNvGrpSpPr/>
          <p:nvPr/>
        </p:nvGrpSpPr>
        <p:grpSpPr>
          <a:xfrm>
            <a:off x="322385" y="877301"/>
            <a:ext cx="666347" cy="888497"/>
            <a:chOff x="7134700" y="414375"/>
            <a:chExt cx="501919" cy="501900"/>
          </a:xfrm>
        </p:grpSpPr>
        <p:sp>
          <p:nvSpPr>
            <p:cNvPr id="491" name="Google Shape;491;p12"/>
            <p:cNvSpPr/>
            <p:nvPr/>
          </p:nvSpPr>
          <p:spPr>
            <a:xfrm>
              <a:off x="7134700" y="4143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92" name="Google Shape;492;p12"/>
            <p:cNvSpPr/>
            <p:nvPr/>
          </p:nvSpPr>
          <p:spPr>
            <a:xfrm>
              <a:off x="7287100" y="4143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93" name="Google Shape;493;p12"/>
            <p:cNvSpPr/>
            <p:nvPr/>
          </p:nvSpPr>
          <p:spPr>
            <a:xfrm>
              <a:off x="7439500" y="4143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94" name="Google Shape;494;p12"/>
            <p:cNvSpPr/>
            <p:nvPr/>
          </p:nvSpPr>
          <p:spPr>
            <a:xfrm>
              <a:off x="7134700" y="5667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95" name="Google Shape;495;p12"/>
            <p:cNvSpPr/>
            <p:nvPr/>
          </p:nvSpPr>
          <p:spPr>
            <a:xfrm>
              <a:off x="7287100" y="5667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96" name="Google Shape;496;p12"/>
            <p:cNvSpPr/>
            <p:nvPr/>
          </p:nvSpPr>
          <p:spPr>
            <a:xfrm>
              <a:off x="7439500" y="5667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97" name="Google Shape;497;p12"/>
            <p:cNvSpPr/>
            <p:nvPr/>
          </p:nvSpPr>
          <p:spPr>
            <a:xfrm>
              <a:off x="7134700" y="7191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98" name="Google Shape;498;p12"/>
            <p:cNvSpPr/>
            <p:nvPr/>
          </p:nvSpPr>
          <p:spPr>
            <a:xfrm>
              <a:off x="7287100" y="7191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99" name="Google Shape;499;p12"/>
            <p:cNvSpPr/>
            <p:nvPr/>
          </p:nvSpPr>
          <p:spPr>
            <a:xfrm>
              <a:off x="7439500" y="7191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00" name="Google Shape;500;p12"/>
            <p:cNvSpPr/>
            <p:nvPr/>
          </p:nvSpPr>
          <p:spPr>
            <a:xfrm>
              <a:off x="7134700" y="8715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01" name="Google Shape;501;p12"/>
            <p:cNvSpPr/>
            <p:nvPr/>
          </p:nvSpPr>
          <p:spPr>
            <a:xfrm>
              <a:off x="7287100" y="8715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02" name="Google Shape;502;p12"/>
            <p:cNvSpPr/>
            <p:nvPr/>
          </p:nvSpPr>
          <p:spPr>
            <a:xfrm>
              <a:off x="7439500" y="8715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03" name="Google Shape;503;p12"/>
            <p:cNvSpPr/>
            <p:nvPr/>
          </p:nvSpPr>
          <p:spPr>
            <a:xfrm>
              <a:off x="7591900" y="4143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04" name="Google Shape;504;p12"/>
            <p:cNvSpPr/>
            <p:nvPr/>
          </p:nvSpPr>
          <p:spPr>
            <a:xfrm>
              <a:off x="7591900" y="5667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05" name="Google Shape;505;p12"/>
            <p:cNvSpPr/>
            <p:nvPr/>
          </p:nvSpPr>
          <p:spPr>
            <a:xfrm>
              <a:off x="7591900" y="7191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06" name="Google Shape;506;p12"/>
            <p:cNvSpPr/>
            <p:nvPr/>
          </p:nvSpPr>
          <p:spPr>
            <a:xfrm>
              <a:off x="7591919" y="871575"/>
              <a:ext cx="44700" cy="447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4" name="Google Shape;507;p12"/>
          <p:cNvGrpSpPr/>
          <p:nvPr/>
        </p:nvGrpSpPr>
        <p:grpSpPr>
          <a:xfrm>
            <a:off x="8832385" y="894607"/>
            <a:ext cx="311815" cy="871628"/>
            <a:chOff x="5385375" y="498300"/>
            <a:chExt cx="802200" cy="556500"/>
          </a:xfrm>
        </p:grpSpPr>
        <p:sp>
          <p:nvSpPr>
            <p:cNvPr id="508" name="Google Shape;508;p12"/>
            <p:cNvSpPr/>
            <p:nvPr/>
          </p:nvSpPr>
          <p:spPr>
            <a:xfrm>
              <a:off x="5385375" y="498300"/>
              <a:ext cx="802200" cy="993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09" name="Google Shape;509;p12"/>
            <p:cNvSpPr/>
            <p:nvPr/>
          </p:nvSpPr>
          <p:spPr>
            <a:xfrm>
              <a:off x="5385375" y="726900"/>
              <a:ext cx="802200" cy="993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10" name="Google Shape;510;p12"/>
            <p:cNvSpPr/>
            <p:nvPr/>
          </p:nvSpPr>
          <p:spPr>
            <a:xfrm>
              <a:off x="5385375" y="955500"/>
              <a:ext cx="802200" cy="993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11" name="Google Shape;511;p12"/>
          <p:cNvSpPr txBox="1">
            <a:spLocks noGrp="1"/>
          </p:cNvSpPr>
          <p:nvPr>
            <p:ph type="sldNum" idx="12"/>
          </p:nvPr>
        </p:nvSpPr>
        <p:spPr>
          <a:xfrm>
            <a:off x="8490504" y="5986400"/>
            <a:ext cx="653700" cy="871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>
                <a:solidFill>
                  <a:schemeClr val="dk1"/>
                </a:solidFill>
              </a:defRPr>
            </a:lvl1pPr>
            <a:lvl2pPr lvl="1" rtl="0">
              <a:buNone/>
              <a:defRPr>
                <a:solidFill>
                  <a:schemeClr val="dk1"/>
                </a:solidFill>
              </a:defRPr>
            </a:lvl2pPr>
            <a:lvl3pPr lvl="2" rtl="0">
              <a:buNone/>
              <a:defRPr>
                <a:solidFill>
                  <a:schemeClr val="dk1"/>
                </a:solidFill>
              </a:defRPr>
            </a:lvl3pPr>
            <a:lvl4pPr lvl="3" rtl="0">
              <a:buNone/>
              <a:defRPr>
                <a:solidFill>
                  <a:schemeClr val="dk1"/>
                </a:solidFill>
              </a:defRPr>
            </a:lvl4pPr>
            <a:lvl5pPr lvl="4" rtl="0">
              <a:buNone/>
              <a:defRPr>
                <a:solidFill>
                  <a:schemeClr val="dk1"/>
                </a:solidFill>
              </a:defRPr>
            </a:lvl5pPr>
            <a:lvl6pPr lvl="5" rtl="0">
              <a:buNone/>
              <a:defRPr>
                <a:solidFill>
                  <a:schemeClr val="dk1"/>
                </a:solidFill>
              </a:defRPr>
            </a:lvl6pPr>
            <a:lvl7pPr lvl="6" rtl="0">
              <a:buNone/>
              <a:defRPr>
                <a:solidFill>
                  <a:schemeClr val="dk1"/>
                </a:solidFill>
              </a:defRPr>
            </a:lvl7pPr>
            <a:lvl8pPr lvl="7" rtl="0">
              <a:buNone/>
              <a:defRPr>
                <a:solidFill>
                  <a:schemeClr val="dk1"/>
                </a:solidFill>
              </a:defRPr>
            </a:lvl8pPr>
            <a:lvl9pPr lvl="8" rtl="0">
              <a:buNone/>
              <a:defRPr>
                <a:solidFill>
                  <a:schemeClr val="dk1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36A35-6785-4736-9A35-EC1AE69B9B26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D870D-666C-480C-878B-2DEF7BB460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36A35-6785-4736-9A35-EC1AE69B9B26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D870D-666C-480C-878B-2DEF7BB460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36A35-6785-4736-9A35-EC1AE69B9B26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D870D-666C-480C-878B-2DEF7BB460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36A35-6785-4736-9A35-EC1AE69B9B26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D870D-666C-480C-878B-2DEF7BB460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36A35-6785-4736-9A35-EC1AE69B9B26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D870D-666C-480C-878B-2DEF7BB460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36A35-6785-4736-9A35-EC1AE69B9B26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D870D-666C-480C-878B-2DEF7BB460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36A35-6785-4736-9A35-EC1AE69B9B26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D870D-666C-480C-878B-2DEF7BB460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36A35-6785-4736-9A35-EC1AE69B9B26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D870D-666C-480C-878B-2DEF7BB460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E36A35-6785-4736-9A35-EC1AE69B9B26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D870D-666C-480C-878B-2DEF7BB4601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5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219200" y="381000"/>
            <a:ext cx="1066800" cy="1117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Given to influence official action?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2362200" y="279400"/>
            <a:ext cx="685800" cy="50800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>
            <a:off x="2362200" y="889000"/>
            <a:ext cx="685800" cy="50800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124200" y="279401"/>
            <a:ext cx="3124200" cy="369332"/>
          </a:xfrm>
          <a:prstGeom prst="rect">
            <a:avLst/>
          </a:prstGeom>
          <a:noFill/>
          <a:ln w="15875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Cannot accept.  </a:t>
            </a:r>
            <a:r>
              <a:rPr lang="en-US" sz="1200" dirty="0" smtClean="0"/>
              <a:t>§112.313(2) or (4), F.S.</a:t>
            </a:r>
          </a:p>
        </p:txBody>
      </p:sp>
      <p:sp>
        <p:nvSpPr>
          <p:cNvPr id="10" name="Rectangle 9"/>
          <p:cNvSpPr/>
          <p:nvPr/>
        </p:nvSpPr>
        <p:spPr>
          <a:xfrm>
            <a:off x="3124200" y="787400"/>
            <a:ext cx="1066800" cy="812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Agency policy allows it?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4267200" y="685800"/>
            <a:ext cx="685800" cy="50800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12" name="Right Arrow 11"/>
          <p:cNvSpPr/>
          <p:nvPr/>
        </p:nvSpPr>
        <p:spPr>
          <a:xfrm>
            <a:off x="4267200" y="1295400"/>
            <a:ext cx="685800" cy="50800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029200" y="762000"/>
            <a:ext cx="1447800" cy="646331"/>
          </a:xfrm>
          <a:prstGeom prst="rect">
            <a:avLst/>
          </a:prstGeom>
          <a:noFill/>
          <a:ln w="15875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Cannot accept.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1447800"/>
            <a:ext cx="1295400" cy="812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Recipient is a reporting individual?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ight Arrow 14"/>
          <p:cNvSpPr/>
          <p:nvPr/>
        </p:nvSpPr>
        <p:spPr>
          <a:xfrm>
            <a:off x="6400800" y="1905000"/>
            <a:ext cx="685800" cy="50800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162800" y="838200"/>
            <a:ext cx="1447800" cy="1107996"/>
          </a:xfrm>
          <a:prstGeom prst="rect">
            <a:avLst/>
          </a:prstGeom>
          <a:noFill/>
          <a:ln w="15875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Can accept!</a:t>
            </a:r>
          </a:p>
          <a:p>
            <a:pPr algn="ctr"/>
            <a:r>
              <a:rPr lang="en-US" dirty="0" smtClean="0"/>
              <a:t>No disclosure.</a:t>
            </a:r>
          </a:p>
          <a:p>
            <a:pPr algn="ctr"/>
            <a:r>
              <a:rPr lang="en-US" sz="1200" dirty="0" smtClean="0"/>
              <a:t>§ 112.3148, F.S.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6400800" y="1371600"/>
            <a:ext cx="685800" cy="50800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7162800" y="2006600"/>
            <a:ext cx="1828800" cy="142240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Is the gift allowed under § 112.31485, F.S., regarding political committees (PCs)?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9" name="Bent Arrow 18"/>
          <p:cNvSpPr/>
          <p:nvPr/>
        </p:nvSpPr>
        <p:spPr>
          <a:xfrm rot="16200000">
            <a:off x="533400" y="2743200"/>
            <a:ext cx="914400" cy="457200"/>
          </a:xfrm>
          <a:prstGeom prst="bentArrow">
            <a:avLst>
              <a:gd name="adj1" fmla="val 25000"/>
              <a:gd name="adj2" fmla="val 24275"/>
              <a:gd name="adj3" fmla="val 25000"/>
              <a:gd name="adj4" fmla="val 43750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553200" y="3657600"/>
            <a:ext cx="1447800" cy="646331"/>
          </a:xfrm>
          <a:prstGeom prst="rect">
            <a:avLst/>
          </a:prstGeom>
          <a:noFill/>
          <a:ln w="15875" cmpd="sng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Cannot accept.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153400" y="3530601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562600" y="2717800"/>
            <a:ext cx="914400" cy="101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Donor is a relative?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Left Arrow 24"/>
          <p:cNvSpPr/>
          <p:nvPr/>
        </p:nvSpPr>
        <p:spPr>
          <a:xfrm>
            <a:off x="4800600" y="2717800"/>
            <a:ext cx="685800" cy="508000"/>
          </a:xfrm>
          <a:prstGeom prst="leftArrow">
            <a:avLst/>
          </a:prstGeom>
          <a:ln>
            <a:solidFill>
              <a:srgbClr val="7030A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27" name="Left Arrow 26"/>
          <p:cNvSpPr/>
          <p:nvPr/>
        </p:nvSpPr>
        <p:spPr>
          <a:xfrm>
            <a:off x="4800600" y="3327400"/>
            <a:ext cx="685800" cy="508000"/>
          </a:xfrm>
          <a:prstGeom prst="left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895600" y="2209800"/>
            <a:ext cx="1828800" cy="830997"/>
          </a:xfrm>
          <a:prstGeom prst="rect">
            <a:avLst/>
          </a:prstGeom>
          <a:noFill/>
          <a:ln w="15875" cmpd="sng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Can accept! </a:t>
            </a:r>
          </a:p>
          <a:p>
            <a:pPr algn="ctr"/>
            <a:r>
              <a:rPr lang="en-US" dirty="0" smtClean="0"/>
              <a:t>No disclosure.</a:t>
            </a:r>
          </a:p>
          <a:p>
            <a:pPr algn="ctr"/>
            <a:r>
              <a:rPr lang="en-US" sz="1200" dirty="0" smtClean="0"/>
              <a:t>§ 112.3148(8)(a)1., F.S.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971800" y="3327400"/>
            <a:ext cx="1752600" cy="812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Donor is a vendor/ lobbyist/ principal of lobbyist?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0" name="Left Arrow 29"/>
          <p:cNvSpPr/>
          <p:nvPr/>
        </p:nvSpPr>
        <p:spPr>
          <a:xfrm>
            <a:off x="2286000" y="3327400"/>
            <a:ext cx="609600" cy="508000"/>
          </a:xfrm>
          <a:prstGeom prst="leftArrow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1295400" y="2819400"/>
            <a:ext cx="990600" cy="1219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Was the gift solicited?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38200" y="2921001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762000" y="1803401"/>
            <a:ext cx="1676400" cy="553998"/>
          </a:xfrm>
          <a:prstGeom prst="rect">
            <a:avLst/>
          </a:prstGeom>
          <a:noFill/>
          <a:ln w="15875" cmpd="sng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Cannot accept.</a:t>
            </a:r>
          </a:p>
          <a:p>
            <a:pPr algn="ctr"/>
            <a:r>
              <a:rPr lang="en-US" sz="1200" dirty="0" smtClean="0"/>
              <a:t>§ 112.3148(3), F.S.</a:t>
            </a:r>
          </a:p>
        </p:txBody>
      </p:sp>
      <p:sp>
        <p:nvSpPr>
          <p:cNvPr id="39" name="Bent Arrow 38"/>
          <p:cNvSpPr/>
          <p:nvPr/>
        </p:nvSpPr>
        <p:spPr>
          <a:xfrm rot="16200000" flipH="1">
            <a:off x="533400" y="3759200"/>
            <a:ext cx="914400" cy="457200"/>
          </a:xfrm>
          <a:prstGeom prst="bentArrow">
            <a:avLst>
              <a:gd name="adj1" fmla="val 25000"/>
              <a:gd name="adj2" fmla="val 24819"/>
              <a:gd name="adj3" fmla="val 25000"/>
              <a:gd name="adj4" fmla="val 43750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838200" y="3632201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685800" y="4546600"/>
            <a:ext cx="762000" cy="1930400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What is the value?</a:t>
            </a: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Rule 34-13.500, F.A.C.</a:t>
            </a:r>
          </a:p>
        </p:txBody>
      </p:sp>
      <p:sp>
        <p:nvSpPr>
          <p:cNvPr id="44" name="Right Arrow 43"/>
          <p:cNvSpPr/>
          <p:nvPr/>
        </p:nvSpPr>
        <p:spPr>
          <a:xfrm>
            <a:off x="1524000" y="4749800"/>
            <a:ext cx="1066800" cy="508000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&lt;$25</a:t>
            </a:r>
            <a:endParaRPr lang="en-US" dirty="0"/>
          </a:p>
        </p:txBody>
      </p:sp>
      <p:sp>
        <p:nvSpPr>
          <p:cNvPr id="45" name="Right Arrow 44"/>
          <p:cNvSpPr/>
          <p:nvPr/>
        </p:nvSpPr>
        <p:spPr>
          <a:xfrm>
            <a:off x="1524000" y="5461000"/>
            <a:ext cx="1066800" cy="508000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$25-$100</a:t>
            </a:r>
            <a:endParaRPr lang="en-US" sz="1400" dirty="0"/>
          </a:p>
        </p:txBody>
      </p:sp>
      <p:sp>
        <p:nvSpPr>
          <p:cNvPr id="46" name="Right Arrow 45"/>
          <p:cNvSpPr/>
          <p:nvPr/>
        </p:nvSpPr>
        <p:spPr>
          <a:xfrm>
            <a:off x="1524000" y="6070600"/>
            <a:ext cx="1066800" cy="508000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&gt;$100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2667000" y="5334000"/>
            <a:ext cx="1752600" cy="646331"/>
          </a:xfrm>
          <a:prstGeom prst="rect">
            <a:avLst/>
          </a:prstGeom>
          <a:noFill/>
          <a:ln w="15875" cmpd="sng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Can accept!</a:t>
            </a:r>
          </a:p>
          <a:p>
            <a:pPr algn="ctr"/>
            <a:r>
              <a:rPr lang="en-US" sz="1200" u="sng" dirty="0" smtClean="0"/>
              <a:t>Donor</a:t>
            </a:r>
            <a:r>
              <a:rPr lang="en-US" sz="1200" dirty="0" smtClean="0"/>
              <a:t> files Form 30.</a:t>
            </a:r>
          </a:p>
          <a:p>
            <a:pPr algn="ctr"/>
            <a:r>
              <a:rPr lang="en-US" sz="1200" dirty="0" smtClean="0"/>
              <a:t>§ 112.3148(4) &amp; (5)(b)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667000" y="4495800"/>
            <a:ext cx="1752600" cy="646331"/>
          </a:xfrm>
          <a:prstGeom prst="rect">
            <a:avLst/>
          </a:prstGeom>
          <a:noFill/>
          <a:ln w="15875" cmpd="sng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Can accept!</a:t>
            </a:r>
          </a:p>
          <a:p>
            <a:pPr algn="ctr"/>
            <a:r>
              <a:rPr lang="en-US" sz="1200" dirty="0" smtClean="0"/>
              <a:t>No disclosure.</a:t>
            </a:r>
          </a:p>
          <a:p>
            <a:pPr algn="ctr"/>
            <a:r>
              <a:rPr lang="en-US" sz="1200" dirty="0" smtClean="0"/>
              <a:t>§ 112.3148(4) &amp; (5)(b)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667000" y="6172201"/>
            <a:ext cx="1752600" cy="461665"/>
          </a:xfrm>
          <a:prstGeom prst="rect">
            <a:avLst/>
          </a:prstGeom>
          <a:noFill/>
          <a:ln w="15875" cmpd="sng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Cannot accept.</a:t>
            </a:r>
          </a:p>
          <a:p>
            <a:pPr algn="ctr"/>
            <a:r>
              <a:rPr lang="en-US" sz="1200" dirty="0" smtClean="0"/>
              <a:t>§ 112.3148(4)</a:t>
            </a:r>
          </a:p>
        </p:txBody>
      </p:sp>
      <p:sp>
        <p:nvSpPr>
          <p:cNvPr id="52" name="Rectangle 51"/>
          <p:cNvSpPr/>
          <p:nvPr/>
        </p:nvSpPr>
        <p:spPr>
          <a:xfrm>
            <a:off x="5334000" y="4038600"/>
            <a:ext cx="762000" cy="19304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What is the value?</a:t>
            </a:r>
          </a:p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Rule 34-13.500, F.A.C.</a:t>
            </a:r>
          </a:p>
        </p:txBody>
      </p:sp>
      <p:sp>
        <p:nvSpPr>
          <p:cNvPr id="54" name="Bent Arrow 53"/>
          <p:cNvSpPr/>
          <p:nvPr/>
        </p:nvSpPr>
        <p:spPr>
          <a:xfrm flipV="1">
            <a:off x="4572000" y="4241800"/>
            <a:ext cx="685800" cy="914400"/>
          </a:xfrm>
          <a:prstGeom prst="bentArrow">
            <a:avLst>
              <a:gd name="adj1" fmla="val 25000"/>
              <a:gd name="adj2" fmla="val 24275"/>
              <a:gd name="adj3" fmla="val 25000"/>
              <a:gd name="adj4" fmla="val 43750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648200" y="4445001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56" name="Right Arrow 55"/>
          <p:cNvSpPr/>
          <p:nvPr/>
        </p:nvSpPr>
        <p:spPr>
          <a:xfrm>
            <a:off x="6172200" y="4343400"/>
            <a:ext cx="1066800" cy="508000"/>
          </a:xfrm>
          <a:prstGeom prst="rightArrow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$0-$100</a:t>
            </a:r>
            <a:endParaRPr lang="en-US" sz="1600" dirty="0"/>
          </a:p>
        </p:txBody>
      </p:sp>
      <p:sp>
        <p:nvSpPr>
          <p:cNvPr id="57" name="Right Arrow 56"/>
          <p:cNvSpPr/>
          <p:nvPr/>
        </p:nvSpPr>
        <p:spPr>
          <a:xfrm>
            <a:off x="6172200" y="5257800"/>
            <a:ext cx="1066800" cy="508000"/>
          </a:xfrm>
          <a:prstGeom prst="rightArrow">
            <a:avLst/>
          </a:prstGeom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&gt;$100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7315200" y="4343401"/>
            <a:ext cx="1676400" cy="646331"/>
          </a:xfrm>
          <a:prstGeom prst="rect">
            <a:avLst/>
          </a:prstGeom>
          <a:noFill/>
          <a:ln w="15875" cmpd="sng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Can accept!</a:t>
            </a:r>
          </a:p>
          <a:p>
            <a:pPr algn="ctr"/>
            <a:r>
              <a:rPr lang="en-US" sz="1200" dirty="0" smtClean="0"/>
              <a:t>No disclosure.</a:t>
            </a:r>
          </a:p>
          <a:p>
            <a:pPr algn="ctr"/>
            <a:r>
              <a:rPr lang="en-US" sz="1200" dirty="0" smtClean="0"/>
              <a:t>§ 112.3148(8), F.S.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315200" y="5257801"/>
            <a:ext cx="1676400" cy="830997"/>
          </a:xfrm>
          <a:prstGeom prst="rect">
            <a:avLst/>
          </a:prstGeom>
          <a:noFill/>
          <a:ln w="15875" cmpd="sng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Can accept!</a:t>
            </a:r>
          </a:p>
          <a:p>
            <a:pPr algn="ctr"/>
            <a:r>
              <a:rPr lang="en-US" sz="1200" dirty="0" smtClean="0"/>
              <a:t>Must disclose on </a:t>
            </a:r>
            <a:br>
              <a:rPr lang="en-US" sz="1200" dirty="0" smtClean="0"/>
            </a:br>
            <a:r>
              <a:rPr lang="en-US" sz="1200" dirty="0" smtClean="0"/>
              <a:t>Form 9.</a:t>
            </a:r>
          </a:p>
          <a:p>
            <a:pPr algn="ctr"/>
            <a:r>
              <a:rPr lang="en-US" sz="1200" dirty="0" smtClean="0"/>
              <a:t>§ 112.3148(8), F.S.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705600" y="76201"/>
            <a:ext cx="2057400" cy="584775"/>
          </a:xfrm>
          <a:prstGeom prst="rect">
            <a:avLst/>
          </a:prstGeom>
          <a:solidFill>
            <a:schemeClr val="bg1">
              <a:lumMod val="85000"/>
            </a:schemeClr>
          </a:solidFill>
          <a:ln w="50800" cmpd="thickThin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 smtClean="0"/>
              <a:t>Local Government Gift Flowchart</a:t>
            </a:r>
            <a:endParaRPr lang="en-US" sz="1600" b="1" u="sng" dirty="0"/>
          </a:p>
        </p:txBody>
      </p:sp>
      <p:sp>
        <p:nvSpPr>
          <p:cNvPr id="49" name="TextBox 48"/>
          <p:cNvSpPr txBox="1"/>
          <p:nvPr/>
        </p:nvSpPr>
        <p:spPr>
          <a:xfrm>
            <a:off x="4495800" y="6172201"/>
            <a:ext cx="2743200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50800" cmpd="thickThin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 smtClean="0"/>
              <a:t>Donor Key:</a:t>
            </a:r>
            <a:r>
              <a:rPr lang="en-US" sz="1200" dirty="0" smtClean="0"/>
              <a:t> </a:t>
            </a:r>
            <a:r>
              <a:rPr lang="en-US" sz="1200" dirty="0" smtClean="0">
                <a:solidFill>
                  <a:schemeClr val="accent1">
                    <a:lumMod val="75000"/>
                  </a:schemeClr>
                </a:solidFill>
              </a:rPr>
              <a:t>PC</a:t>
            </a:r>
            <a:r>
              <a:rPr lang="en-US" sz="1200" dirty="0" smtClean="0"/>
              <a:t> </a:t>
            </a:r>
            <a:r>
              <a:rPr lang="en-US" sz="1200" dirty="0" smtClean="0">
                <a:solidFill>
                  <a:srgbClr val="FF0000"/>
                </a:solidFill>
              </a:rPr>
              <a:t>Lobbyist/Vendor/Etc.</a:t>
            </a:r>
            <a:r>
              <a:rPr lang="en-US" sz="1200" dirty="0" smtClean="0"/>
              <a:t> </a:t>
            </a:r>
            <a:r>
              <a:rPr lang="en-US" sz="1200" dirty="0" smtClean="0">
                <a:solidFill>
                  <a:srgbClr val="7030A0"/>
                </a:solidFill>
              </a:rPr>
              <a:t>Relative</a:t>
            </a:r>
            <a:r>
              <a:rPr lang="en-US" sz="1200" dirty="0" smtClean="0"/>
              <a:t> </a:t>
            </a:r>
            <a:r>
              <a:rPr lang="en-US" sz="1200" dirty="0" smtClean="0">
                <a:solidFill>
                  <a:srgbClr val="00B050"/>
                </a:solidFill>
              </a:rPr>
              <a:t>Everyone Else</a:t>
            </a:r>
            <a:endParaRPr lang="en-US" sz="1200" dirty="0">
              <a:solidFill>
                <a:srgbClr val="00B050"/>
              </a:solidFill>
            </a:endParaRPr>
          </a:p>
        </p:txBody>
      </p:sp>
      <p:sp>
        <p:nvSpPr>
          <p:cNvPr id="61" name="Right Arrow 60"/>
          <p:cNvSpPr/>
          <p:nvPr/>
        </p:nvSpPr>
        <p:spPr>
          <a:xfrm>
            <a:off x="228600" y="584200"/>
            <a:ext cx="914400" cy="711200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38100" cmpd="thickThin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START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228600" y="6477001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Updated: 2/2023</a:t>
            </a:r>
            <a:endParaRPr lang="en-US" dirty="0"/>
          </a:p>
        </p:txBody>
      </p:sp>
      <p:sp>
        <p:nvSpPr>
          <p:cNvPr id="64" name="Left Arrow 63"/>
          <p:cNvSpPr/>
          <p:nvPr/>
        </p:nvSpPr>
        <p:spPr>
          <a:xfrm>
            <a:off x="6553200" y="2921000"/>
            <a:ext cx="609600" cy="508000"/>
          </a:xfrm>
          <a:prstGeom prst="leftArrow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65" name="Bent Arrow 64"/>
          <p:cNvSpPr/>
          <p:nvPr/>
        </p:nvSpPr>
        <p:spPr>
          <a:xfrm rot="10800000">
            <a:off x="8077200" y="3530600"/>
            <a:ext cx="685800" cy="609600"/>
          </a:xfrm>
          <a:prstGeom prst="bentArrow">
            <a:avLst>
              <a:gd name="adj1" fmla="val 25000"/>
              <a:gd name="adj2" fmla="val 24275"/>
              <a:gd name="adj3" fmla="val 25000"/>
              <a:gd name="adj4" fmla="val 43750"/>
            </a:avLst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224</Words>
  <Application>Microsoft Office PowerPoint</Application>
  <PresentationFormat>On-screen Show (4:3)</PresentationFormat>
  <Paragraphs>61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Steven Zuilkowski</dc:creator>
  <cp:lastModifiedBy>Steven Zuilkowski</cp:lastModifiedBy>
  <cp:revision>1</cp:revision>
  <dcterms:created xsi:type="dcterms:W3CDTF">2023-02-07T02:01:29Z</dcterms:created>
  <dcterms:modified xsi:type="dcterms:W3CDTF">2023-02-07T02:04:26Z</dcterms:modified>
</cp:coreProperties>
</file>