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notesMasterIdLst>
    <p:notesMasterId r:id="rId43"/>
  </p:notesMasterIdLst>
  <p:handoutMasterIdLst>
    <p:handoutMasterId r:id="rId44"/>
  </p:handoutMasterIdLst>
  <p:sldIdLst>
    <p:sldId id="257" r:id="rId6"/>
    <p:sldId id="265" r:id="rId7"/>
    <p:sldId id="266" r:id="rId8"/>
    <p:sldId id="267" r:id="rId9"/>
    <p:sldId id="332" r:id="rId10"/>
    <p:sldId id="333" r:id="rId11"/>
    <p:sldId id="330" r:id="rId12"/>
    <p:sldId id="329" r:id="rId13"/>
    <p:sldId id="331" r:id="rId14"/>
    <p:sldId id="335" r:id="rId15"/>
    <p:sldId id="334" r:id="rId16"/>
    <p:sldId id="328" r:id="rId17"/>
    <p:sldId id="349" r:id="rId18"/>
    <p:sldId id="354" r:id="rId19"/>
    <p:sldId id="355" r:id="rId20"/>
    <p:sldId id="336" r:id="rId21"/>
    <p:sldId id="353" r:id="rId22"/>
    <p:sldId id="337" r:id="rId23"/>
    <p:sldId id="338" r:id="rId24"/>
    <p:sldId id="339" r:id="rId25"/>
    <p:sldId id="340" r:id="rId26"/>
    <p:sldId id="341" r:id="rId27"/>
    <p:sldId id="342" r:id="rId28"/>
    <p:sldId id="343" r:id="rId29"/>
    <p:sldId id="344" r:id="rId30"/>
    <p:sldId id="345" r:id="rId31"/>
    <p:sldId id="346" r:id="rId32"/>
    <p:sldId id="268" r:id="rId33"/>
    <p:sldId id="269" r:id="rId34"/>
    <p:sldId id="270" r:id="rId35"/>
    <p:sldId id="356" r:id="rId36"/>
    <p:sldId id="277" r:id="rId37"/>
    <p:sldId id="350" r:id="rId38"/>
    <p:sldId id="278" r:id="rId39"/>
    <p:sldId id="351" r:id="rId40"/>
    <p:sldId id="352" r:id="rId41"/>
    <p:sldId id="274"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9"/>
    <p:restoredTop sz="94694"/>
  </p:normalViewPr>
  <p:slideViewPr>
    <p:cSldViewPr>
      <p:cViewPr varScale="1">
        <p:scale>
          <a:sx n="93" d="100"/>
          <a:sy n="93" d="100"/>
        </p:scale>
        <p:origin x="200" y="8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2374818-4B4A-417F-BD7D-9AB83C927D68}" type="datetimeFigureOut">
              <a:rPr lang="en-US" smtClean="0"/>
              <a:t>4/30/2025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9C73C69-7D4D-43EA-B018-46C87C4D5966}" type="slidenum">
              <a:rPr lang="en-US" smtClean="0"/>
              <a:t>‹#›</a:t>
            </a:fld>
            <a:endParaRPr lang="en-US" dirty="0"/>
          </a:p>
        </p:txBody>
      </p:sp>
    </p:spTree>
    <p:extLst>
      <p:ext uri="{BB962C8B-B14F-4D97-AF65-F5344CB8AC3E}">
        <p14:creationId xmlns:p14="http://schemas.microsoft.com/office/powerpoint/2010/main" val="438478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9AA6A46-2F51-4691-B80C-E5DC846C495B}" type="datetimeFigureOut">
              <a:rPr lang="en-US" smtClean="0"/>
              <a:t>4/30/2025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106F8B-4465-4F8C-B45E-836AEA46F250}" type="slidenum">
              <a:rPr lang="en-US" smtClean="0"/>
              <a:t>‹#›</a:t>
            </a:fld>
            <a:endParaRPr lang="en-US" dirty="0"/>
          </a:p>
        </p:txBody>
      </p:sp>
    </p:spTree>
    <p:extLst>
      <p:ext uri="{BB962C8B-B14F-4D97-AF65-F5344CB8AC3E}">
        <p14:creationId xmlns:p14="http://schemas.microsoft.com/office/powerpoint/2010/main" val="509804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981580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10</a:t>
            </a:fld>
            <a:endParaRPr lang="en-US" dirty="0"/>
          </a:p>
        </p:txBody>
      </p:sp>
    </p:spTree>
    <p:extLst>
      <p:ext uri="{BB962C8B-B14F-4D97-AF65-F5344CB8AC3E}">
        <p14:creationId xmlns:p14="http://schemas.microsoft.com/office/powerpoint/2010/main" val="1520637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11</a:t>
            </a:fld>
            <a:endParaRPr lang="en-US" dirty="0"/>
          </a:p>
        </p:txBody>
      </p:sp>
    </p:spTree>
    <p:extLst>
      <p:ext uri="{BB962C8B-B14F-4D97-AF65-F5344CB8AC3E}">
        <p14:creationId xmlns:p14="http://schemas.microsoft.com/office/powerpoint/2010/main" val="2340778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12</a:t>
            </a:fld>
            <a:endParaRPr lang="en-US" dirty="0"/>
          </a:p>
        </p:txBody>
      </p:sp>
    </p:spTree>
    <p:extLst>
      <p:ext uri="{BB962C8B-B14F-4D97-AF65-F5344CB8AC3E}">
        <p14:creationId xmlns:p14="http://schemas.microsoft.com/office/powerpoint/2010/main" val="3609978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13</a:t>
            </a:fld>
            <a:endParaRPr lang="en-US" dirty="0"/>
          </a:p>
        </p:txBody>
      </p:sp>
    </p:spTree>
    <p:extLst>
      <p:ext uri="{BB962C8B-B14F-4D97-AF65-F5344CB8AC3E}">
        <p14:creationId xmlns:p14="http://schemas.microsoft.com/office/powerpoint/2010/main" val="1129772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14</a:t>
            </a:fld>
            <a:endParaRPr lang="en-US" dirty="0"/>
          </a:p>
        </p:txBody>
      </p:sp>
    </p:spTree>
    <p:extLst>
      <p:ext uri="{BB962C8B-B14F-4D97-AF65-F5344CB8AC3E}">
        <p14:creationId xmlns:p14="http://schemas.microsoft.com/office/powerpoint/2010/main" val="2670055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15</a:t>
            </a:fld>
            <a:endParaRPr lang="en-US" dirty="0"/>
          </a:p>
        </p:txBody>
      </p:sp>
    </p:spTree>
    <p:extLst>
      <p:ext uri="{BB962C8B-B14F-4D97-AF65-F5344CB8AC3E}">
        <p14:creationId xmlns:p14="http://schemas.microsoft.com/office/powerpoint/2010/main" val="2951068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16</a:t>
            </a:fld>
            <a:endParaRPr lang="en-US" dirty="0"/>
          </a:p>
        </p:txBody>
      </p:sp>
    </p:spTree>
    <p:extLst>
      <p:ext uri="{BB962C8B-B14F-4D97-AF65-F5344CB8AC3E}">
        <p14:creationId xmlns:p14="http://schemas.microsoft.com/office/powerpoint/2010/main" val="1710662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17</a:t>
            </a:fld>
            <a:endParaRPr lang="en-US" dirty="0"/>
          </a:p>
        </p:txBody>
      </p:sp>
    </p:spTree>
    <p:extLst>
      <p:ext uri="{BB962C8B-B14F-4D97-AF65-F5344CB8AC3E}">
        <p14:creationId xmlns:p14="http://schemas.microsoft.com/office/powerpoint/2010/main" val="3257887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18</a:t>
            </a:fld>
            <a:endParaRPr lang="en-US" dirty="0"/>
          </a:p>
        </p:txBody>
      </p:sp>
    </p:spTree>
    <p:extLst>
      <p:ext uri="{BB962C8B-B14F-4D97-AF65-F5344CB8AC3E}">
        <p14:creationId xmlns:p14="http://schemas.microsoft.com/office/powerpoint/2010/main" val="4128186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19</a:t>
            </a:fld>
            <a:endParaRPr lang="en-US" dirty="0"/>
          </a:p>
        </p:txBody>
      </p:sp>
    </p:spTree>
    <p:extLst>
      <p:ext uri="{BB962C8B-B14F-4D97-AF65-F5344CB8AC3E}">
        <p14:creationId xmlns:p14="http://schemas.microsoft.com/office/powerpoint/2010/main" val="34400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2</a:t>
            </a:fld>
            <a:endParaRPr lang="en-US" dirty="0"/>
          </a:p>
        </p:txBody>
      </p:sp>
    </p:spTree>
    <p:extLst>
      <p:ext uri="{BB962C8B-B14F-4D97-AF65-F5344CB8AC3E}">
        <p14:creationId xmlns:p14="http://schemas.microsoft.com/office/powerpoint/2010/main" val="3349348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20</a:t>
            </a:fld>
            <a:endParaRPr lang="en-US" dirty="0"/>
          </a:p>
        </p:txBody>
      </p:sp>
    </p:spTree>
    <p:extLst>
      <p:ext uri="{BB962C8B-B14F-4D97-AF65-F5344CB8AC3E}">
        <p14:creationId xmlns:p14="http://schemas.microsoft.com/office/powerpoint/2010/main" val="841731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21</a:t>
            </a:fld>
            <a:endParaRPr lang="en-US" dirty="0"/>
          </a:p>
        </p:txBody>
      </p:sp>
    </p:spTree>
    <p:extLst>
      <p:ext uri="{BB962C8B-B14F-4D97-AF65-F5344CB8AC3E}">
        <p14:creationId xmlns:p14="http://schemas.microsoft.com/office/powerpoint/2010/main" val="3844325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22</a:t>
            </a:fld>
            <a:endParaRPr lang="en-US" dirty="0"/>
          </a:p>
        </p:txBody>
      </p:sp>
    </p:spTree>
    <p:extLst>
      <p:ext uri="{BB962C8B-B14F-4D97-AF65-F5344CB8AC3E}">
        <p14:creationId xmlns:p14="http://schemas.microsoft.com/office/powerpoint/2010/main" val="178268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23</a:t>
            </a:fld>
            <a:endParaRPr lang="en-US" dirty="0"/>
          </a:p>
        </p:txBody>
      </p:sp>
    </p:spTree>
    <p:extLst>
      <p:ext uri="{BB962C8B-B14F-4D97-AF65-F5344CB8AC3E}">
        <p14:creationId xmlns:p14="http://schemas.microsoft.com/office/powerpoint/2010/main" val="1698868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24</a:t>
            </a:fld>
            <a:endParaRPr lang="en-US" dirty="0"/>
          </a:p>
        </p:txBody>
      </p:sp>
    </p:spTree>
    <p:extLst>
      <p:ext uri="{BB962C8B-B14F-4D97-AF65-F5344CB8AC3E}">
        <p14:creationId xmlns:p14="http://schemas.microsoft.com/office/powerpoint/2010/main" val="1290750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25</a:t>
            </a:fld>
            <a:endParaRPr lang="en-US" dirty="0"/>
          </a:p>
        </p:txBody>
      </p:sp>
    </p:spTree>
    <p:extLst>
      <p:ext uri="{BB962C8B-B14F-4D97-AF65-F5344CB8AC3E}">
        <p14:creationId xmlns:p14="http://schemas.microsoft.com/office/powerpoint/2010/main" val="705797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26</a:t>
            </a:fld>
            <a:endParaRPr lang="en-US" dirty="0"/>
          </a:p>
        </p:txBody>
      </p:sp>
    </p:spTree>
    <p:extLst>
      <p:ext uri="{BB962C8B-B14F-4D97-AF65-F5344CB8AC3E}">
        <p14:creationId xmlns:p14="http://schemas.microsoft.com/office/powerpoint/2010/main" val="3145492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27</a:t>
            </a:fld>
            <a:endParaRPr lang="en-US" dirty="0"/>
          </a:p>
        </p:txBody>
      </p:sp>
    </p:spTree>
    <p:extLst>
      <p:ext uri="{BB962C8B-B14F-4D97-AF65-F5344CB8AC3E}">
        <p14:creationId xmlns:p14="http://schemas.microsoft.com/office/powerpoint/2010/main" val="870255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28</a:t>
            </a:fld>
            <a:endParaRPr lang="en-US" dirty="0"/>
          </a:p>
        </p:txBody>
      </p:sp>
    </p:spTree>
    <p:extLst>
      <p:ext uri="{BB962C8B-B14F-4D97-AF65-F5344CB8AC3E}">
        <p14:creationId xmlns:p14="http://schemas.microsoft.com/office/powerpoint/2010/main" val="3349348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29</a:t>
            </a:fld>
            <a:endParaRPr lang="en-US" dirty="0"/>
          </a:p>
        </p:txBody>
      </p:sp>
    </p:spTree>
    <p:extLst>
      <p:ext uri="{BB962C8B-B14F-4D97-AF65-F5344CB8AC3E}">
        <p14:creationId xmlns:p14="http://schemas.microsoft.com/office/powerpoint/2010/main" val="334934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3</a:t>
            </a:fld>
            <a:endParaRPr lang="en-US" dirty="0"/>
          </a:p>
        </p:txBody>
      </p:sp>
    </p:spTree>
    <p:extLst>
      <p:ext uri="{BB962C8B-B14F-4D97-AF65-F5344CB8AC3E}">
        <p14:creationId xmlns:p14="http://schemas.microsoft.com/office/powerpoint/2010/main" val="3349348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30</a:t>
            </a:fld>
            <a:endParaRPr lang="en-US" dirty="0"/>
          </a:p>
        </p:txBody>
      </p:sp>
    </p:spTree>
    <p:extLst>
      <p:ext uri="{BB962C8B-B14F-4D97-AF65-F5344CB8AC3E}">
        <p14:creationId xmlns:p14="http://schemas.microsoft.com/office/powerpoint/2010/main" val="3349348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31</a:t>
            </a:fld>
            <a:endParaRPr lang="en-US" dirty="0"/>
          </a:p>
        </p:txBody>
      </p:sp>
    </p:spTree>
    <p:extLst>
      <p:ext uri="{BB962C8B-B14F-4D97-AF65-F5344CB8AC3E}">
        <p14:creationId xmlns:p14="http://schemas.microsoft.com/office/powerpoint/2010/main" val="2424484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076703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785983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4076703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5261634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8150903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37</a:t>
            </a:fld>
            <a:endParaRPr lang="en-US" dirty="0"/>
          </a:p>
        </p:txBody>
      </p:sp>
    </p:spTree>
    <p:extLst>
      <p:ext uri="{BB962C8B-B14F-4D97-AF65-F5344CB8AC3E}">
        <p14:creationId xmlns:p14="http://schemas.microsoft.com/office/powerpoint/2010/main" val="2561915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4</a:t>
            </a:fld>
            <a:endParaRPr lang="en-US" dirty="0"/>
          </a:p>
        </p:txBody>
      </p:sp>
    </p:spTree>
    <p:extLst>
      <p:ext uri="{BB962C8B-B14F-4D97-AF65-F5344CB8AC3E}">
        <p14:creationId xmlns:p14="http://schemas.microsoft.com/office/powerpoint/2010/main" val="3349348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5</a:t>
            </a:fld>
            <a:endParaRPr lang="en-US" dirty="0"/>
          </a:p>
        </p:txBody>
      </p:sp>
    </p:spTree>
    <p:extLst>
      <p:ext uri="{BB962C8B-B14F-4D97-AF65-F5344CB8AC3E}">
        <p14:creationId xmlns:p14="http://schemas.microsoft.com/office/powerpoint/2010/main" val="1610514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6</a:t>
            </a:fld>
            <a:endParaRPr lang="en-US" dirty="0"/>
          </a:p>
        </p:txBody>
      </p:sp>
    </p:spTree>
    <p:extLst>
      <p:ext uri="{BB962C8B-B14F-4D97-AF65-F5344CB8AC3E}">
        <p14:creationId xmlns:p14="http://schemas.microsoft.com/office/powerpoint/2010/main" val="969142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7</a:t>
            </a:fld>
            <a:endParaRPr lang="en-US" dirty="0"/>
          </a:p>
        </p:txBody>
      </p:sp>
    </p:spTree>
    <p:extLst>
      <p:ext uri="{BB962C8B-B14F-4D97-AF65-F5344CB8AC3E}">
        <p14:creationId xmlns:p14="http://schemas.microsoft.com/office/powerpoint/2010/main" val="3524353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8</a:t>
            </a:fld>
            <a:endParaRPr lang="en-US" dirty="0"/>
          </a:p>
        </p:txBody>
      </p:sp>
    </p:spTree>
    <p:extLst>
      <p:ext uri="{BB962C8B-B14F-4D97-AF65-F5344CB8AC3E}">
        <p14:creationId xmlns:p14="http://schemas.microsoft.com/office/powerpoint/2010/main" val="982033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9</a:t>
            </a:fld>
            <a:endParaRPr lang="en-US" dirty="0"/>
          </a:p>
        </p:txBody>
      </p:sp>
    </p:spTree>
    <p:extLst>
      <p:ext uri="{BB962C8B-B14F-4D97-AF65-F5344CB8AC3E}">
        <p14:creationId xmlns:p14="http://schemas.microsoft.com/office/powerpoint/2010/main" val="3356548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4/30/2025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619831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4/30/2025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74688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4/30/2025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2796110"/>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4/30/2025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736079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4/30/2025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9267674"/>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4/30/2025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0099215"/>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B30081-13E9-4E75-AA7E-5215D8E79C40}" type="datetimeFigureOut">
              <a:rPr lang="en-US" smtClean="0">
                <a:solidFill>
                  <a:prstClr val="black">
                    <a:tint val="75000"/>
                  </a:prstClr>
                </a:solidFill>
              </a:rPr>
              <a:pPr/>
              <a:t>4/30/2025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7035738"/>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B30081-13E9-4E75-AA7E-5215D8E79C40}" type="datetimeFigureOut">
              <a:rPr lang="en-US" smtClean="0">
                <a:solidFill>
                  <a:prstClr val="black">
                    <a:tint val="75000"/>
                  </a:prstClr>
                </a:solidFill>
              </a:rPr>
              <a:pPr/>
              <a:t>4/30/2025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833040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B30081-13E9-4E75-AA7E-5215D8E79C40}" type="datetimeFigureOut">
              <a:rPr lang="en-US" smtClean="0">
                <a:solidFill>
                  <a:prstClr val="black">
                    <a:tint val="75000"/>
                  </a:prstClr>
                </a:solidFill>
              </a:rPr>
              <a:pPr/>
              <a:t>4/30/2025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8711793"/>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30081-13E9-4E75-AA7E-5215D8E79C40}" type="datetimeFigureOut">
              <a:rPr lang="en-US" smtClean="0">
                <a:solidFill>
                  <a:prstClr val="black">
                    <a:tint val="75000"/>
                  </a:prstClr>
                </a:solidFill>
              </a:rPr>
              <a:pPr/>
              <a:t>4/30/2025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2896994"/>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B30081-13E9-4E75-AA7E-5215D8E79C40}" type="datetimeFigureOut">
              <a:rPr lang="en-US" smtClean="0">
                <a:solidFill>
                  <a:prstClr val="black">
                    <a:tint val="75000"/>
                  </a:prstClr>
                </a:solidFill>
              </a:rPr>
              <a:pPr/>
              <a:t>4/30/2025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853574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4/30/2025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5143325"/>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B30081-13E9-4E75-AA7E-5215D8E79C40}" type="datetimeFigureOut">
              <a:rPr lang="en-US" smtClean="0">
                <a:solidFill>
                  <a:prstClr val="black">
                    <a:tint val="75000"/>
                  </a:prstClr>
                </a:solidFill>
              </a:rPr>
              <a:pPr/>
              <a:t>4/30/2025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6075009"/>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4/30/2025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406432"/>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4/30/2025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913657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4/30/2025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423504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B30081-13E9-4E75-AA7E-5215D8E79C40}" type="datetimeFigureOut">
              <a:rPr lang="en-US" smtClean="0">
                <a:solidFill>
                  <a:prstClr val="black">
                    <a:tint val="75000"/>
                  </a:prstClr>
                </a:solidFill>
              </a:rPr>
              <a:pPr/>
              <a:t>4/30/2025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647180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B30081-13E9-4E75-AA7E-5215D8E79C40}" type="datetimeFigureOut">
              <a:rPr lang="en-US" smtClean="0">
                <a:solidFill>
                  <a:prstClr val="black">
                    <a:tint val="75000"/>
                  </a:prstClr>
                </a:solidFill>
              </a:rPr>
              <a:pPr/>
              <a:t>4/30/2025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02208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B30081-13E9-4E75-AA7E-5215D8E79C40}" type="datetimeFigureOut">
              <a:rPr lang="en-US" smtClean="0">
                <a:solidFill>
                  <a:prstClr val="black">
                    <a:tint val="75000"/>
                  </a:prstClr>
                </a:solidFill>
              </a:rPr>
              <a:pPr/>
              <a:t>4/30/2025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781051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30081-13E9-4E75-AA7E-5215D8E79C40}" type="datetimeFigureOut">
              <a:rPr lang="en-US" smtClean="0">
                <a:solidFill>
                  <a:prstClr val="black">
                    <a:tint val="75000"/>
                  </a:prstClr>
                </a:solidFill>
              </a:rPr>
              <a:pPr/>
              <a:t>4/30/2025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640201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B30081-13E9-4E75-AA7E-5215D8E79C40}" type="datetimeFigureOut">
              <a:rPr lang="en-US" smtClean="0">
                <a:solidFill>
                  <a:prstClr val="black">
                    <a:tint val="75000"/>
                  </a:prstClr>
                </a:solidFill>
              </a:rPr>
              <a:pPr/>
              <a:t>4/30/2025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789409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B30081-13E9-4E75-AA7E-5215D8E79C40}" type="datetimeFigureOut">
              <a:rPr lang="en-US" smtClean="0">
                <a:solidFill>
                  <a:prstClr val="black">
                    <a:tint val="75000"/>
                  </a:prstClr>
                </a:solidFill>
              </a:rPr>
              <a:pPr/>
              <a:t>4/30/2025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336366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30081-13E9-4E75-AA7E-5215D8E79C40}" type="datetimeFigureOut">
              <a:rPr lang="en-US" smtClean="0">
                <a:solidFill>
                  <a:prstClr val="black">
                    <a:tint val="75000"/>
                  </a:prstClr>
                </a:solidFill>
              </a:rPr>
              <a:pPr/>
              <a:t>4/30/2025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0570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30081-13E9-4E75-AA7E-5215D8E79C40}" type="datetimeFigureOut">
              <a:rPr lang="en-US" smtClean="0">
                <a:solidFill>
                  <a:prstClr val="black">
                    <a:tint val="75000"/>
                  </a:prstClr>
                </a:solidFill>
              </a:rPr>
              <a:pPr/>
              <a:t>4/30/2025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9697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hyperlink" Target="mailto:kfernandez@flgovlaw.com" TargetMode="External"/><Relationship Id="rId2" Type="http://schemas.openxmlformats.org/officeDocument/2006/relationships/notesSlide" Target="../notesSlides/notesSlide37.xml"/><Relationship Id="rId1" Type="http://schemas.openxmlformats.org/officeDocument/2006/relationships/slideLayout" Target="../slideLayouts/slideLayout18.x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Goudy Old Style" panose="02020502050305020303" pitchFamily="18" charset="0"/>
              </a:rPr>
              <a:t>Public Records Law for Elected and Appointed Officials</a:t>
            </a:r>
          </a:p>
        </p:txBody>
      </p:sp>
      <p:sp>
        <p:nvSpPr>
          <p:cNvPr id="3" name="Subtitle 2"/>
          <p:cNvSpPr>
            <a:spLocks noGrp="1"/>
          </p:cNvSpPr>
          <p:nvPr>
            <p:ph type="subTitle" idx="1"/>
          </p:nvPr>
        </p:nvSpPr>
        <p:spPr/>
        <p:txBody>
          <a:bodyPr/>
          <a:lstStyle/>
          <a:p>
            <a:r>
              <a:rPr lang="en-US" i="1" dirty="0">
                <a:solidFill>
                  <a:schemeClr val="tx1"/>
                </a:solidFill>
                <a:latin typeface="Goudy Old Style" panose="02020502050305020303" pitchFamily="18" charset="0"/>
              </a:rPr>
              <a:t>Presented by:</a:t>
            </a:r>
          </a:p>
          <a:p>
            <a:r>
              <a:rPr lang="en-US" b="1" dirty="0">
                <a:solidFill>
                  <a:schemeClr val="tx1"/>
                </a:solidFill>
                <a:latin typeface="Goudy Old Style" panose="02020502050305020303" pitchFamily="18" charset="0"/>
              </a:rPr>
              <a:t>Kelly M. Fernandez, Esq.</a:t>
            </a:r>
          </a:p>
          <a:p>
            <a:endParaRPr lang="en-US" dirty="0"/>
          </a:p>
          <a:p>
            <a:endParaRPr lang="en-US" dirty="0"/>
          </a:p>
          <a:p>
            <a:endParaRPr lang="en-US" sz="800" dirty="0"/>
          </a:p>
        </p:txBody>
      </p:sp>
      <p:sp>
        <p:nvSpPr>
          <p:cNvPr id="4" name="Snip Single Corner Rectangle 3"/>
          <p:cNvSpPr/>
          <p:nvPr/>
        </p:nvSpPr>
        <p:spPr>
          <a:xfrm>
            <a:off x="0" y="1430229"/>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57912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5" name="Object 4">
            <a:extLst>
              <a:ext uri="{FF2B5EF4-FFF2-40B4-BE49-F238E27FC236}">
                <a16:creationId xmlns:a16="http://schemas.microsoft.com/office/drawing/2014/main" id="{0656C431-4D79-7ABE-DA6B-C9E4EFF31E57}"/>
              </a:ext>
            </a:extLst>
          </p:cNvPr>
          <p:cNvGraphicFramePr>
            <a:graphicFrameLocks noChangeAspect="1"/>
          </p:cNvGraphicFramePr>
          <p:nvPr>
            <p:extLst>
              <p:ext uri="{D42A27DB-BD31-4B8C-83A1-F6EECF244321}">
                <p14:modId xmlns:p14="http://schemas.microsoft.com/office/powerpoint/2010/main" val="355571423"/>
              </p:ext>
            </p:extLst>
          </p:nvPr>
        </p:nvGraphicFramePr>
        <p:xfrm>
          <a:off x="1657350" y="39688"/>
          <a:ext cx="5829300" cy="1343025"/>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5" name="Object 4">
                        <a:extLst>
                          <a:ext uri="{FF2B5EF4-FFF2-40B4-BE49-F238E27FC236}">
                            <a16:creationId xmlns:a16="http://schemas.microsoft.com/office/drawing/2014/main" id="{0656C431-4D79-7ABE-DA6B-C9E4EFF31E57}"/>
                          </a:ext>
                        </a:extLst>
                      </p:cNvPr>
                      <p:cNvPicPr/>
                      <p:nvPr/>
                    </p:nvPicPr>
                    <p:blipFill>
                      <a:blip r:embed="rId4"/>
                      <a:stretch>
                        <a:fillRect/>
                      </a:stretch>
                    </p:blipFill>
                    <p:spPr>
                      <a:xfrm>
                        <a:off x="1657350" y="39688"/>
                        <a:ext cx="5829300" cy="1343025"/>
                      </a:xfrm>
                      <a:prstGeom prst="rect">
                        <a:avLst/>
                      </a:prstGeom>
                    </p:spPr>
                  </p:pic>
                </p:oleObj>
              </mc:Fallback>
            </mc:AlternateContent>
          </a:graphicData>
        </a:graphic>
      </p:graphicFrame>
    </p:spTree>
    <p:extLst>
      <p:ext uri="{BB962C8B-B14F-4D97-AF65-F5344CB8AC3E}">
        <p14:creationId xmlns:p14="http://schemas.microsoft.com/office/powerpoint/2010/main" val="2643076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286000"/>
            <a:ext cx="8001000" cy="3352800"/>
          </a:xfrm>
        </p:spPr>
        <p:txBody>
          <a:bodyPr>
            <a:normAutofit fontScale="85000" lnSpcReduction="20000"/>
          </a:bodyPr>
          <a:lstStyle/>
          <a:p>
            <a:pPr marL="457200" indent="-457200" algn="just">
              <a:buFont typeface="Arial" panose="020B0604020202020204" pitchFamily="34" charset="0"/>
              <a:buChar char="•"/>
            </a:pPr>
            <a:r>
              <a:rPr lang="en-US" dirty="0">
                <a:solidFill>
                  <a:schemeClr val="tx1"/>
                </a:solidFill>
                <a:latin typeface="Goudy Old Style" panose="02020502050305020303" pitchFamily="18" charset="0"/>
              </a:rPr>
              <a:t>An agency must provide a copy of a public record in the format requested if the record is maintained in that format. If the record is not maintained in the format requested, an agency has the option of converting the record and charging a fee.</a:t>
            </a:r>
          </a:p>
          <a:p>
            <a:pPr algn="just"/>
            <a:endParaRPr lang="en-US" dirty="0">
              <a:solidFill>
                <a:schemeClr val="tx1"/>
              </a:solidFill>
              <a:latin typeface="Goudy Old Style" panose="02020502050305020303" pitchFamily="18" charset="0"/>
            </a:endParaRPr>
          </a:p>
          <a:p>
            <a:pPr marL="457200" indent="-457200" algn="just">
              <a:buFont typeface="Arial" panose="020B0604020202020204" pitchFamily="34" charset="0"/>
              <a:buChar char="•"/>
            </a:pPr>
            <a:r>
              <a:rPr lang="en-US" dirty="0">
                <a:solidFill>
                  <a:schemeClr val="tx1"/>
                </a:solidFill>
                <a:latin typeface="Goudy Old Style" panose="02020502050305020303" pitchFamily="18" charset="0"/>
              </a:rPr>
              <a:t>An agency is not required to provide public records in an electronic format other than the standard format routinely maintained by the agency.</a:t>
            </a:r>
          </a:p>
          <a:p>
            <a:pPr algn="just"/>
            <a:endParaRPr lang="en-US" dirty="0">
              <a:solidFill>
                <a:schemeClr val="tx1"/>
              </a:solidFill>
              <a:latin typeface="Goudy Old Style" panose="02020502050305020303" pitchFamily="18" charset="0"/>
            </a:endParaRP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i="1" u="sng" dirty="0">
                <a:latin typeface="Goudy Old Style" pitchFamily="18" charset="0"/>
              </a:rPr>
              <a:t>Electronic Records</a:t>
            </a:r>
          </a:p>
        </p:txBody>
      </p:sp>
      <p:graphicFrame>
        <p:nvGraphicFramePr>
          <p:cNvPr id="2" name="Object 1">
            <a:extLst>
              <a:ext uri="{FF2B5EF4-FFF2-40B4-BE49-F238E27FC236}">
                <a16:creationId xmlns:a16="http://schemas.microsoft.com/office/drawing/2014/main" id="{64C8DCEF-A054-9D7A-E143-4A0B18DE99BA}"/>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2" name="Object 1">
                        <a:extLst>
                          <a:ext uri="{FF2B5EF4-FFF2-40B4-BE49-F238E27FC236}">
                            <a16:creationId xmlns:a16="http://schemas.microsoft.com/office/drawing/2014/main" id="{64C8DCEF-A054-9D7A-E143-4A0B18DE99BA}"/>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324586510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384425"/>
            <a:ext cx="8001000" cy="3254375"/>
          </a:xfrm>
        </p:spPr>
        <p:txBody>
          <a:bodyPr>
            <a:normAutofit fontScale="77500" lnSpcReduction="20000"/>
          </a:bodyPr>
          <a:lstStyle/>
          <a:p>
            <a:pPr marL="457200" indent="-457200" algn="just">
              <a:buFont typeface="Arial" panose="020B0604020202020204" pitchFamily="34" charset="0"/>
              <a:buChar char="•"/>
            </a:pPr>
            <a:r>
              <a:rPr lang="en-US" dirty="0">
                <a:solidFill>
                  <a:schemeClr val="tx1"/>
                </a:solidFill>
                <a:latin typeface="Goudy Old Style" panose="02020502050305020303" pitchFamily="18" charset="0"/>
              </a:rPr>
              <a:t>Florida’s public records law requires an agency to provide access to public records. The agency </a:t>
            </a:r>
            <a:r>
              <a:rPr lang="en-US" b="1" dirty="0">
                <a:solidFill>
                  <a:schemeClr val="tx1"/>
                </a:solidFill>
                <a:latin typeface="Goudy Old Style" panose="02020502050305020303" pitchFamily="18" charset="0"/>
              </a:rPr>
              <a:t>IS NOT </a:t>
            </a:r>
            <a:r>
              <a:rPr lang="en-US" dirty="0">
                <a:solidFill>
                  <a:schemeClr val="tx1"/>
                </a:solidFill>
                <a:latin typeface="Goudy Old Style" panose="02020502050305020303" pitchFamily="18" charset="0"/>
              </a:rPr>
              <a:t>required to provide information from those records or answer questions. [</a:t>
            </a:r>
            <a:r>
              <a:rPr lang="en-US" i="1" dirty="0">
                <a:solidFill>
                  <a:schemeClr val="tx1"/>
                </a:solidFill>
                <a:latin typeface="Goudy Old Style" panose="02020502050305020303" pitchFamily="18" charset="0"/>
              </a:rPr>
              <a:t>Bivens v. Tony</a:t>
            </a:r>
            <a:r>
              <a:rPr lang="en-US" dirty="0">
                <a:solidFill>
                  <a:schemeClr val="tx1"/>
                </a:solidFill>
                <a:latin typeface="Goudy Old Style" panose="02020502050305020303" pitchFamily="18" charset="0"/>
              </a:rPr>
              <a:t>, 368 So. 3d 16 (Fla. 4</a:t>
            </a:r>
            <a:r>
              <a:rPr lang="en-US" baseline="30000" dirty="0">
                <a:solidFill>
                  <a:schemeClr val="tx1"/>
                </a:solidFill>
                <a:latin typeface="Goudy Old Style" panose="02020502050305020303" pitchFamily="18" charset="0"/>
              </a:rPr>
              <a:t>th</a:t>
            </a:r>
            <a:r>
              <a:rPr lang="en-US" dirty="0">
                <a:solidFill>
                  <a:schemeClr val="tx1"/>
                </a:solidFill>
                <a:latin typeface="Goudy Old Style" panose="02020502050305020303" pitchFamily="18" charset="0"/>
              </a:rPr>
              <a:t> DCA 2023]</a:t>
            </a:r>
          </a:p>
          <a:p>
            <a:pPr marL="457200" indent="-457200" algn="just">
              <a:buFont typeface="Arial" panose="020B0604020202020204" pitchFamily="34" charset="0"/>
              <a:buChar char="•"/>
            </a:pPr>
            <a:endParaRPr lang="en-US" dirty="0">
              <a:solidFill>
                <a:schemeClr val="tx1"/>
              </a:solidFill>
              <a:latin typeface="Goudy Old Style" panose="02020502050305020303" pitchFamily="18" charset="0"/>
            </a:endParaRPr>
          </a:p>
          <a:p>
            <a:pPr marL="457200" indent="-457200" algn="just">
              <a:buFont typeface="Arial" panose="020B0604020202020204" pitchFamily="34" charset="0"/>
              <a:buChar char="•"/>
            </a:pPr>
            <a:r>
              <a:rPr lang="en-US" dirty="0">
                <a:solidFill>
                  <a:schemeClr val="tx1"/>
                </a:solidFill>
                <a:latin typeface="Goudy Old Style" panose="02020502050305020303" pitchFamily="18" charset="0"/>
              </a:rPr>
              <a:t>Florida’s public records law also </a:t>
            </a:r>
            <a:r>
              <a:rPr lang="en-US" b="1" dirty="0">
                <a:solidFill>
                  <a:schemeClr val="tx1"/>
                </a:solidFill>
                <a:latin typeface="Goudy Old Style" panose="02020502050305020303" pitchFamily="18" charset="0"/>
              </a:rPr>
              <a:t>DOES NOT </a:t>
            </a:r>
            <a:r>
              <a:rPr lang="en-US" dirty="0">
                <a:solidFill>
                  <a:schemeClr val="tx1"/>
                </a:solidFill>
                <a:latin typeface="Goudy Old Style" panose="02020502050305020303" pitchFamily="18" charset="0"/>
              </a:rPr>
              <a:t>mandate that an agency create new records in order to accommodate a request for information from the agency.</a:t>
            </a:r>
          </a:p>
          <a:p>
            <a:pPr algn="just"/>
            <a:endParaRPr lang="en-US" dirty="0">
              <a:solidFill>
                <a:schemeClr val="tx1"/>
              </a:solidFill>
              <a:latin typeface="Goudy Old Style" panose="02020502050305020303" pitchFamily="18" charset="0"/>
            </a:endParaRPr>
          </a:p>
          <a:p>
            <a:pPr algn="just"/>
            <a:endParaRPr lang="en-US" dirty="0">
              <a:solidFill>
                <a:schemeClr val="tx1"/>
              </a:solidFill>
              <a:latin typeface="Goudy Old Style" panose="02020502050305020303" pitchFamily="18" charset="0"/>
            </a:endParaRP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i="1" u="sng" dirty="0">
                <a:latin typeface="Goudy Old Style" pitchFamily="18" charset="0"/>
              </a:rPr>
              <a:t>Requests for Information</a:t>
            </a:r>
            <a:endParaRPr lang="en-US" sz="3200" dirty="0"/>
          </a:p>
        </p:txBody>
      </p:sp>
      <p:graphicFrame>
        <p:nvGraphicFramePr>
          <p:cNvPr id="2" name="Object 1">
            <a:extLst>
              <a:ext uri="{FF2B5EF4-FFF2-40B4-BE49-F238E27FC236}">
                <a16:creationId xmlns:a16="http://schemas.microsoft.com/office/drawing/2014/main" id="{64C8DCEF-A054-9D7A-E143-4A0B18DE99BA}"/>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2" name="Object 1">
                        <a:extLst>
                          <a:ext uri="{FF2B5EF4-FFF2-40B4-BE49-F238E27FC236}">
                            <a16:creationId xmlns:a16="http://schemas.microsoft.com/office/drawing/2014/main" id="{64C8DCEF-A054-9D7A-E143-4A0B18DE99BA}"/>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309873207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981200"/>
            <a:ext cx="8615218" cy="3429000"/>
          </a:xfrm>
        </p:spPr>
        <p:txBody>
          <a:bodyPr>
            <a:noAutofit/>
          </a:bodyPr>
          <a:lstStyle/>
          <a:p>
            <a:pPr marL="457200" indent="-457200" algn="just">
              <a:buFont typeface="Arial" charset="0"/>
              <a:buChar char="•"/>
            </a:pPr>
            <a:r>
              <a:rPr lang="en-US" sz="2400" dirty="0">
                <a:solidFill>
                  <a:schemeClr val="tx1"/>
                </a:solidFill>
                <a:latin typeface="Goudy Old Style" panose="02020502050305020303" pitchFamily="18" charset="0"/>
              </a:rPr>
              <a:t>Emails in a personal account are public records when they relate to public business. </a:t>
            </a:r>
          </a:p>
          <a:p>
            <a:pPr marL="457200" indent="-457200" algn="just">
              <a:buFont typeface="Arial" charset="0"/>
              <a:buChar char="•"/>
            </a:pPr>
            <a:r>
              <a:rPr lang="en-US" sz="2400" kern="100" dirty="0">
                <a:solidFill>
                  <a:schemeClr val="tx1"/>
                </a:solidFill>
                <a:effectLst/>
                <a:latin typeface="Goudy Old Style" panose="02020502050305020303" pitchFamily="18" charset="0"/>
                <a:ea typeface="Calibri" panose="020F0502020204030204" pitchFamily="34" charset="0"/>
                <a:cs typeface="Times New Roman" panose="02020603050405020304" pitchFamily="18" charset="0"/>
              </a:rPr>
              <a:t>Unless statutorily exempt, text messages that relate to public business are a public record that must be produced to requesting parties.  </a:t>
            </a:r>
            <a:r>
              <a:rPr lang="en-US" sz="2400" i="1" kern="100" dirty="0">
                <a:solidFill>
                  <a:schemeClr val="tx1"/>
                </a:solidFill>
                <a:effectLst/>
                <a:latin typeface="Goudy Old Style" panose="02020502050305020303" pitchFamily="18" charset="0"/>
                <a:ea typeface="Calibri" panose="020F0502020204030204" pitchFamily="34" charset="0"/>
                <a:cs typeface="Times New Roman" panose="02020603050405020304" pitchFamily="18" charset="0"/>
              </a:rPr>
              <a:t>O’Boyle v. Town of Gulf Stream</a:t>
            </a:r>
            <a:r>
              <a:rPr lang="en-US" sz="2400" kern="100" dirty="0">
                <a:solidFill>
                  <a:schemeClr val="tx1"/>
                </a:solidFill>
                <a:effectLst/>
                <a:latin typeface="Goudy Old Style" panose="02020502050305020303" pitchFamily="18" charset="0"/>
                <a:ea typeface="Calibri" panose="020F0502020204030204" pitchFamily="34" charset="0"/>
                <a:cs typeface="Times New Roman" panose="02020603050405020304" pitchFamily="18" charset="0"/>
              </a:rPr>
              <a:t>, 257 So. </a:t>
            </a:r>
            <a:r>
              <a:rPr lang="en-US" sz="2400" kern="100" dirty="0">
                <a:solidFill>
                  <a:schemeClr val="tx1"/>
                </a:solidFill>
                <a:latin typeface="Goudy Old Style" panose="02020502050305020303" pitchFamily="18" charset="0"/>
                <a:ea typeface="Calibri" panose="020F0502020204030204" pitchFamily="34" charset="0"/>
                <a:cs typeface="Times New Roman" panose="02020603050405020304" pitchFamily="18" charset="0"/>
              </a:rPr>
              <a:t>3d</a:t>
            </a:r>
            <a:r>
              <a:rPr lang="en-US" sz="2400" kern="100" dirty="0">
                <a:solidFill>
                  <a:schemeClr val="tx1"/>
                </a:solidFill>
                <a:effectLst/>
                <a:latin typeface="Goudy Old Style" panose="02020502050305020303" pitchFamily="18" charset="0"/>
                <a:ea typeface="Calibri" panose="020F0502020204030204" pitchFamily="34" charset="0"/>
                <a:cs typeface="Times New Roman" panose="02020603050405020304" pitchFamily="18" charset="0"/>
              </a:rPr>
              <a:t> 1036 (Fla. 4</a:t>
            </a:r>
            <a:r>
              <a:rPr lang="en-US" sz="2400" kern="100" baseline="30000" dirty="0">
                <a:solidFill>
                  <a:schemeClr val="tx1"/>
                </a:solidFill>
                <a:effectLst/>
                <a:latin typeface="Goudy Old Style" panose="02020502050305020303" pitchFamily="18" charset="0"/>
                <a:ea typeface="Calibri" panose="020F0502020204030204" pitchFamily="34" charset="0"/>
                <a:cs typeface="Times New Roman" panose="02020603050405020304" pitchFamily="18" charset="0"/>
              </a:rPr>
              <a:t>th</a:t>
            </a:r>
            <a:r>
              <a:rPr lang="en-US" sz="2400" kern="100" dirty="0">
                <a:solidFill>
                  <a:schemeClr val="tx1"/>
                </a:solidFill>
                <a:effectLst/>
                <a:latin typeface="Goudy Old Style" panose="02020502050305020303" pitchFamily="18" charset="0"/>
                <a:ea typeface="Calibri" panose="020F0502020204030204" pitchFamily="34" charset="0"/>
                <a:cs typeface="Times New Roman" panose="02020603050405020304" pitchFamily="18" charset="0"/>
              </a:rPr>
              <a:t> DCA 2018); </a:t>
            </a:r>
            <a:r>
              <a:rPr lang="en-US" sz="2400" i="1" kern="100" dirty="0">
                <a:solidFill>
                  <a:schemeClr val="tx1"/>
                </a:solidFill>
                <a:effectLst/>
                <a:latin typeface="Goudy Old Style" panose="02020502050305020303" pitchFamily="18" charset="0"/>
                <a:ea typeface="Calibri" panose="020F0502020204030204" pitchFamily="34" charset="0"/>
                <a:cs typeface="Times New Roman" panose="02020603050405020304" pitchFamily="18" charset="0"/>
              </a:rPr>
              <a:t>City of Sunny Isles Beach v. Gatto, </a:t>
            </a:r>
            <a:r>
              <a:rPr lang="en-US" sz="2400" kern="100" dirty="0">
                <a:solidFill>
                  <a:schemeClr val="tx1"/>
                </a:solidFill>
                <a:effectLst/>
                <a:latin typeface="Goudy Old Style" panose="02020502050305020303" pitchFamily="18" charset="0"/>
                <a:ea typeface="Calibri" panose="020F0502020204030204" pitchFamily="34" charset="0"/>
                <a:cs typeface="Times New Roman" panose="02020603050405020304" pitchFamily="18" charset="0"/>
              </a:rPr>
              <a:t>338 So. 3d (Fla. 3d DCA 2022).</a:t>
            </a:r>
          </a:p>
          <a:p>
            <a:pPr marL="457200" indent="-457200" algn="just">
              <a:buFont typeface="Arial" charset="0"/>
              <a:buChar char="•"/>
            </a:pPr>
            <a:r>
              <a:rPr lang="en-US" sz="2400" kern="100" dirty="0">
                <a:solidFill>
                  <a:schemeClr val="tx1"/>
                </a:solidFill>
                <a:latin typeface="Goudy Old Style" panose="02020502050305020303" pitchFamily="18" charset="0"/>
                <a:ea typeface="Calibri" panose="020F0502020204030204" pitchFamily="34" charset="0"/>
                <a:cs typeface="Times New Roman" panose="02020603050405020304" pitchFamily="18" charset="0"/>
              </a:rPr>
              <a:t>A </a:t>
            </a:r>
            <a:r>
              <a:rPr lang="en-US" sz="2400" kern="100" dirty="0">
                <a:solidFill>
                  <a:schemeClr val="tx1"/>
                </a:solidFill>
                <a:effectLst/>
                <a:latin typeface="Goudy Old Style" panose="02020502050305020303" pitchFamily="18" charset="0"/>
                <a:ea typeface="Calibri" panose="020F0502020204030204" pitchFamily="34" charset="0"/>
                <a:cs typeface="Times New Roman" panose="02020603050405020304" pitchFamily="18" charset="0"/>
              </a:rPr>
              <a:t>public entity  has a responsibility to conduct a reasonable search to locate text messages </a:t>
            </a:r>
            <a:r>
              <a:rPr lang="en-US" sz="2400" u="sng" kern="100" dirty="0">
                <a:solidFill>
                  <a:schemeClr val="tx1"/>
                </a:solidFill>
                <a:effectLst/>
                <a:latin typeface="Goudy Old Style" panose="02020502050305020303" pitchFamily="18" charset="0"/>
                <a:ea typeface="Calibri" panose="020F0502020204030204" pitchFamily="34" charset="0"/>
                <a:cs typeface="Times New Roman" panose="02020603050405020304" pitchFamily="18" charset="0"/>
              </a:rPr>
              <a:t>including</a:t>
            </a:r>
            <a:r>
              <a:rPr lang="en-US" sz="2400" kern="100" dirty="0">
                <a:solidFill>
                  <a:schemeClr val="tx1"/>
                </a:solidFill>
                <a:effectLst/>
                <a:latin typeface="Goudy Old Style" panose="02020502050305020303" pitchFamily="18" charset="0"/>
                <a:ea typeface="Calibri" panose="020F0502020204030204" pitchFamily="34" charset="0"/>
                <a:cs typeface="Times New Roman" panose="02020603050405020304" pitchFamily="18" charset="0"/>
              </a:rPr>
              <a:t> those located on private accounts or devices.</a:t>
            </a:r>
          </a:p>
          <a:p>
            <a:pPr algn="just"/>
            <a:endParaRPr lang="en-US" sz="2400" dirty="0">
              <a:solidFill>
                <a:schemeClr val="tx1"/>
              </a:solidFill>
              <a:latin typeface="Goudy Old Style" panose="02020502050305020303" pitchFamily="18" charset="0"/>
            </a:endParaRP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76200" y="914400"/>
            <a:ext cx="9144000" cy="1470025"/>
          </a:xfrm>
        </p:spPr>
        <p:txBody>
          <a:bodyPr>
            <a:normAutofit/>
          </a:bodyPr>
          <a:lstStyle/>
          <a:p>
            <a:r>
              <a:rPr lang="en-US" sz="2800" i="1" u="sng" dirty="0">
                <a:latin typeface="Goudy Old Style" pitchFamily="18" charset="0"/>
              </a:rPr>
              <a:t>Text Messages and Personal Email Accounts </a:t>
            </a:r>
            <a:endParaRPr lang="en-US" sz="2800" i="1" dirty="0"/>
          </a:p>
        </p:txBody>
      </p:sp>
      <p:graphicFrame>
        <p:nvGraphicFramePr>
          <p:cNvPr id="4" name="Object 3">
            <a:extLst>
              <a:ext uri="{FF2B5EF4-FFF2-40B4-BE49-F238E27FC236}">
                <a16:creationId xmlns:a16="http://schemas.microsoft.com/office/drawing/2014/main" id="{185564AF-687C-DCB2-A4FE-E3DA3BF7E26A}"/>
              </a:ext>
            </a:extLst>
          </p:cNvPr>
          <p:cNvGraphicFramePr>
            <a:graphicFrameLocks noChangeAspect="1"/>
          </p:cNvGraphicFramePr>
          <p:nvPr>
            <p:extLst>
              <p:ext uri="{D42A27DB-BD31-4B8C-83A1-F6EECF244321}">
                <p14:modId xmlns:p14="http://schemas.microsoft.com/office/powerpoint/2010/main" val="2407371083"/>
              </p:ext>
            </p:extLst>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4" name="Object 3">
                        <a:extLst>
                          <a:ext uri="{FF2B5EF4-FFF2-40B4-BE49-F238E27FC236}">
                            <a16:creationId xmlns:a16="http://schemas.microsoft.com/office/drawing/2014/main" id="{185564AF-687C-DCB2-A4FE-E3DA3BF7E26A}"/>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198768452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4391" y="2525110"/>
            <a:ext cx="8041409" cy="3429000"/>
          </a:xfrm>
        </p:spPr>
        <p:txBody>
          <a:bodyPr>
            <a:noAutofit/>
          </a:bodyPr>
          <a:lstStyle/>
          <a:p>
            <a:pPr marL="457200" indent="-457200" algn="just">
              <a:buFont typeface="Arial" charset="0"/>
              <a:buChar char="•"/>
            </a:pPr>
            <a:r>
              <a:rPr lang="en-US" sz="2400" kern="100" dirty="0">
                <a:solidFill>
                  <a:schemeClr val="tx1"/>
                </a:solidFill>
                <a:latin typeface="Goudy Old Style" panose="02020502050305020303" pitchFamily="18" charset="0"/>
                <a:ea typeface="Calibri" panose="020F0502020204030204" pitchFamily="34" charset="0"/>
                <a:cs typeface="Times New Roman" panose="02020603050405020304" pitchFamily="18" charset="0"/>
              </a:rPr>
              <a:t>What could go wrong??</a:t>
            </a:r>
          </a:p>
          <a:p>
            <a:pPr marL="914400" lvl="1" indent="-457200" algn="just">
              <a:buFont typeface="Arial" charset="0"/>
              <a:buChar char="•"/>
            </a:pPr>
            <a:r>
              <a:rPr lang="en-US" sz="2000" kern="100" dirty="0">
                <a:solidFill>
                  <a:schemeClr val="tx1"/>
                </a:solidFill>
                <a:latin typeface="Goudy Old Style" panose="02020502050305020303" pitchFamily="18" charset="0"/>
                <a:ea typeface="Calibri" panose="020F0502020204030204" pitchFamily="34" charset="0"/>
                <a:cs typeface="Times New Roman" panose="02020603050405020304" pitchFamily="18" charset="0"/>
              </a:rPr>
              <a:t>People can post on your page or in response to your post about public business without your knowledge or invitation.</a:t>
            </a:r>
          </a:p>
          <a:p>
            <a:pPr marL="914400" lvl="1" indent="-457200" algn="just">
              <a:buFont typeface="Arial" charset="0"/>
              <a:buChar char="•"/>
            </a:pPr>
            <a:r>
              <a:rPr lang="en-US" sz="2000" kern="100" dirty="0">
                <a:solidFill>
                  <a:schemeClr val="tx1"/>
                </a:solidFill>
                <a:latin typeface="Goudy Old Style" panose="02020502050305020303" pitchFamily="18" charset="0"/>
                <a:ea typeface="Calibri" panose="020F0502020204030204" pitchFamily="34" charset="0"/>
                <a:cs typeface="Times New Roman" panose="02020603050405020304" pitchFamily="18" charset="0"/>
              </a:rPr>
              <a:t>Users can delete and edit their posts.</a:t>
            </a:r>
          </a:p>
          <a:p>
            <a:pPr marL="914400" lvl="1" indent="-457200" algn="just">
              <a:buFont typeface="Arial" charset="0"/>
              <a:buChar char="•"/>
            </a:pPr>
            <a:r>
              <a:rPr lang="en-US" sz="2000" kern="100" dirty="0">
                <a:solidFill>
                  <a:schemeClr val="tx1"/>
                </a:solidFill>
                <a:latin typeface="Goudy Old Style" panose="02020502050305020303" pitchFamily="18" charset="0"/>
                <a:ea typeface="Calibri" panose="020F0502020204030204" pitchFamily="34" charset="0"/>
                <a:cs typeface="Times New Roman" panose="02020603050405020304" pitchFamily="18" charset="0"/>
              </a:rPr>
              <a:t>Unless the platform is supplied by your local government, the onus is on YOU to retain anything deemed a public record!</a:t>
            </a:r>
          </a:p>
          <a:p>
            <a:pPr marL="914400" lvl="1" indent="-457200" algn="just">
              <a:buFont typeface="Arial" charset="0"/>
              <a:buChar char="•"/>
            </a:pPr>
            <a:r>
              <a:rPr lang="en-US" sz="2000" kern="100" dirty="0">
                <a:solidFill>
                  <a:schemeClr val="tx1"/>
                </a:solidFill>
                <a:latin typeface="Goudy Old Style" panose="02020502050305020303" pitchFamily="18" charset="0"/>
                <a:ea typeface="Calibri" panose="020F0502020204030204" pitchFamily="34" charset="0"/>
                <a:cs typeface="Times New Roman" panose="02020603050405020304" pitchFamily="18" charset="0"/>
              </a:rPr>
              <a:t>First Amendment issues that go beyond the scope of this presentation.</a:t>
            </a:r>
          </a:p>
          <a:p>
            <a:pPr algn="just"/>
            <a:endParaRPr lang="en-US" sz="2400" dirty="0">
              <a:solidFill>
                <a:schemeClr val="tx1"/>
              </a:solidFill>
              <a:latin typeface="Goudy Old Style" panose="02020502050305020303" pitchFamily="18" charset="0"/>
            </a:endParaRP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76200" y="1151094"/>
            <a:ext cx="9144000" cy="1470025"/>
          </a:xfrm>
        </p:spPr>
        <p:txBody>
          <a:bodyPr>
            <a:normAutofit/>
          </a:bodyPr>
          <a:lstStyle/>
          <a:p>
            <a:r>
              <a:rPr lang="en-US" sz="2800" i="1" u="sng" dirty="0">
                <a:latin typeface="Goudy Old Style" pitchFamily="18" charset="0"/>
              </a:rPr>
              <a:t>Social Media</a:t>
            </a:r>
            <a:endParaRPr lang="en-US" sz="2800" i="1" dirty="0"/>
          </a:p>
        </p:txBody>
      </p:sp>
      <p:pic>
        <p:nvPicPr>
          <p:cNvPr id="2" name="Picture 3" descr="A picture containing schematic&#10;&#10;Description automatically generated">
            <a:extLst>
              <a:ext uri="{FF2B5EF4-FFF2-40B4-BE49-F238E27FC236}">
                <a16:creationId xmlns:a16="http://schemas.microsoft.com/office/drawing/2014/main" id="{AE63E9A3-491C-BC9F-57F6-61B9BA903E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89719"/>
            <a:ext cx="3733800" cy="824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yellow sign with black text&#10;&#10;Description automatically generated">
            <a:extLst>
              <a:ext uri="{FF2B5EF4-FFF2-40B4-BE49-F238E27FC236}">
                <a16:creationId xmlns:a16="http://schemas.microsoft.com/office/drawing/2014/main" id="{C1D955ED-B24F-04EE-2B57-DA2634BC05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1396773"/>
            <a:ext cx="1422400" cy="1422400"/>
          </a:xfrm>
          <a:prstGeom prst="rect">
            <a:avLst/>
          </a:prstGeom>
        </p:spPr>
      </p:pic>
    </p:spTree>
    <p:extLst>
      <p:ext uri="{BB962C8B-B14F-4D97-AF65-F5344CB8AC3E}">
        <p14:creationId xmlns:p14="http://schemas.microsoft.com/office/powerpoint/2010/main" val="158106723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384425"/>
            <a:ext cx="8001000" cy="3254375"/>
          </a:xfrm>
        </p:spPr>
        <p:txBody>
          <a:bodyPr>
            <a:normAutofit fontScale="47500" lnSpcReduction="20000"/>
          </a:bodyPr>
          <a:lstStyle/>
          <a:p>
            <a:pPr marL="457200" indent="-457200" algn="just">
              <a:buFont typeface="Arial" panose="020B0604020202020204" pitchFamily="34" charset="0"/>
              <a:buChar char="•"/>
            </a:pPr>
            <a:r>
              <a:rPr lang="en-US" dirty="0">
                <a:solidFill>
                  <a:schemeClr val="tx1"/>
                </a:solidFill>
                <a:latin typeface="Goudy Old Style" panose="02020502050305020303" pitchFamily="18" charset="0"/>
              </a:rPr>
              <a:t>Bear requested records from a County Commissioner’s privately maintained social media accounts.</a:t>
            </a:r>
          </a:p>
          <a:p>
            <a:pPr marL="457200" indent="-457200" algn="just">
              <a:buFont typeface="Arial" panose="020B0604020202020204" pitchFamily="34" charset="0"/>
              <a:buChar char="•"/>
            </a:pPr>
            <a:r>
              <a:rPr lang="en-US" dirty="0">
                <a:solidFill>
                  <a:schemeClr val="tx1"/>
                </a:solidFill>
                <a:latin typeface="Goudy Old Style" panose="02020502050305020303" pitchFamily="18" charset="0"/>
              </a:rPr>
              <a:t>Underhill  produced 12,000 pages out of approximately 36,000 pages of Facebook records, but continued  to  maintain  that  none  of  his  Facebook  pages  constituted  public  records  because  they  were  personally  owned  and  maintained. </a:t>
            </a:r>
          </a:p>
          <a:p>
            <a:pPr marL="457200" indent="-457200" algn="just">
              <a:buFont typeface="Arial" panose="020B0604020202020204" pitchFamily="34" charset="0"/>
              <a:buChar char="•"/>
            </a:pPr>
            <a:r>
              <a:rPr lang="en-US" dirty="0">
                <a:solidFill>
                  <a:schemeClr val="tx1"/>
                </a:solidFill>
                <a:latin typeface="Goudy Old Style" panose="02020502050305020303" pitchFamily="18" charset="0"/>
              </a:rPr>
              <a:t>After inspecting the disputed documents in camera, the Magistrate recommended compelling the production of 129 pages from Underhill’s Facebook account as public records and another group was identified as a mix of public records and personal messages that Underhill was required to redact.</a:t>
            </a:r>
          </a:p>
          <a:p>
            <a:pPr marL="457200" indent="-457200" algn="just">
              <a:buFont typeface="Arial" panose="020B0604020202020204" pitchFamily="34" charset="0"/>
              <a:buChar char="•"/>
            </a:pPr>
            <a:r>
              <a:rPr lang="en-US" dirty="0">
                <a:solidFill>
                  <a:schemeClr val="tx1"/>
                </a:solidFill>
                <a:latin typeface="Goudy Old Style" panose="02020502050305020303" pitchFamily="18" charset="0"/>
              </a:rPr>
              <a:t>Doubts  as  to  whether  a  matter  is  a  public record are to be “resolved in favor of disclosure.” </a:t>
            </a:r>
          </a:p>
          <a:p>
            <a:pPr marL="457200" indent="-457200" algn="just">
              <a:buFont typeface="Arial" panose="020B0604020202020204" pitchFamily="34" charset="0"/>
              <a:buChar char="•"/>
            </a:pPr>
            <a:r>
              <a:rPr lang="en-US" dirty="0">
                <a:solidFill>
                  <a:schemeClr val="tx1"/>
                </a:solidFill>
                <a:latin typeface="Goudy Old Style" panose="02020502050305020303" pitchFamily="18" charset="0"/>
              </a:rPr>
              <a:t>As   a   Commissioner, he was a public official, a county authority, a member of the Board, and, as already determined,  “a person acting on behalf of an agency” when he created public records on his social media pages, whether he was authorized by the Board to  do  so  or  not.  Underhill  acknowledged  that  his  communications  were  in  furtherance of his duties as a Commissioner.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i="1" u="sng" dirty="0">
                <a:latin typeface="Goudy Old Style" panose="02020502050305020303" pitchFamily="18" charset="0"/>
              </a:rPr>
              <a:t>Bear v. Escambia County Board of County Commissioners</a:t>
            </a:r>
            <a:endParaRPr lang="en-US" sz="3200" u="sng" dirty="0"/>
          </a:p>
        </p:txBody>
      </p:sp>
      <p:graphicFrame>
        <p:nvGraphicFramePr>
          <p:cNvPr id="2" name="Object 1">
            <a:extLst>
              <a:ext uri="{FF2B5EF4-FFF2-40B4-BE49-F238E27FC236}">
                <a16:creationId xmlns:a16="http://schemas.microsoft.com/office/drawing/2014/main" id="{64C8DCEF-A054-9D7A-E143-4A0B18DE99BA}"/>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2" name="Object 1">
                        <a:extLst>
                          <a:ext uri="{FF2B5EF4-FFF2-40B4-BE49-F238E27FC236}">
                            <a16:creationId xmlns:a16="http://schemas.microsoft.com/office/drawing/2014/main" id="{64C8DCEF-A054-9D7A-E143-4A0B18DE99BA}"/>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251927300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384425"/>
            <a:ext cx="8001000" cy="3254375"/>
          </a:xfrm>
        </p:spPr>
        <p:txBody>
          <a:bodyPr>
            <a:normAutofit fontScale="62500" lnSpcReduction="20000"/>
          </a:bodyPr>
          <a:lstStyle/>
          <a:p>
            <a:pPr algn="just"/>
            <a:r>
              <a:rPr lang="en-US" dirty="0">
                <a:solidFill>
                  <a:schemeClr val="tx1"/>
                </a:solidFill>
                <a:latin typeface="Goudy Old Style" panose="02020502050305020303" pitchFamily="18" charset="0"/>
              </a:rPr>
              <a:t>Five categories of messages constituted public records:</a:t>
            </a:r>
          </a:p>
          <a:p>
            <a:pPr lvl="1" algn="just"/>
            <a:r>
              <a:rPr lang="en-US" dirty="0">
                <a:solidFill>
                  <a:schemeClr val="tx1"/>
                </a:solidFill>
                <a:latin typeface="Goudy Old Style" panose="02020502050305020303" pitchFamily="18" charset="0"/>
              </a:rPr>
              <a:t>1. Requests by constituents to look into or act in a manner affecting his district or to consider voting in a certain way on a county manner.</a:t>
            </a:r>
          </a:p>
          <a:p>
            <a:pPr lvl="1" algn="just"/>
            <a:r>
              <a:rPr lang="en-US" dirty="0">
                <a:solidFill>
                  <a:schemeClr val="tx1"/>
                </a:solidFill>
                <a:latin typeface="Goudy Old Style" panose="02020502050305020303" pitchFamily="18" charset="0"/>
              </a:rPr>
              <a:t>2. General expressions of thanks for the Commissioner’s service.</a:t>
            </a:r>
          </a:p>
          <a:p>
            <a:pPr lvl="1" algn="just"/>
            <a:r>
              <a:rPr lang="en-US" dirty="0">
                <a:solidFill>
                  <a:schemeClr val="tx1"/>
                </a:solidFill>
                <a:latin typeface="Goudy Old Style" panose="02020502050305020303" pitchFamily="18" charset="0"/>
              </a:rPr>
              <a:t>3. Requests for information about County matters and responses thereto.</a:t>
            </a:r>
          </a:p>
          <a:p>
            <a:pPr lvl="1" algn="just"/>
            <a:r>
              <a:rPr lang="en-US" dirty="0">
                <a:solidFill>
                  <a:schemeClr val="tx1"/>
                </a:solidFill>
                <a:latin typeface="Goudy Old Style" panose="02020502050305020303" pitchFamily="18" charset="0"/>
              </a:rPr>
              <a:t>4. Expressions of disagreement or complaints about the Commissioner’s position on County matters.</a:t>
            </a:r>
          </a:p>
          <a:p>
            <a:pPr lvl="1" algn="just"/>
            <a:r>
              <a:rPr lang="en-US" dirty="0">
                <a:solidFill>
                  <a:schemeClr val="tx1"/>
                </a:solidFill>
                <a:latin typeface="Goudy Old Style" panose="02020502050305020303" pitchFamily="18" charset="0"/>
              </a:rPr>
              <a:t>5. Statements on the Commissioner’s position and opinions on County matters and explanations to constituents about his votes or plans for taking action as a Commissioner.</a:t>
            </a:r>
          </a:p>
          <a:p>
            <a:pPr marL="457200" indent="-457200" algn="just">
              <a:buFont typeface="Arial" panose="020B0604020202020204" pitchFamily="34" charset="0"/>
              <a:buChar char="•"/>
            </a:pPr>
            <a:endParaRPr lang="en-US" dirty="0">
              <a:solidFill>
                <a:schemeClr val="tx1"/>
              </a:solidFill>
              <a:latin typeface="Goudy Old Style" panose="02020502050305020303" pitchFamily="18" charset="0"/>
            </a:endParaRPr>
          </a:p>
          <a:p>
            <a:pPr algn="just"/>
            <a:r>
              <a:rPr lang="en-US" dirty="0">
                <a:solidFill>
                  <a:schemeClr val="tx1"/>
                </a:solidFill>
                <a:latin typeface="Goudy Old Style" panose="02020502050305020303" pitchFamily="18" charset="0"/>
              </a:rPr>
              <a:t>2022 WL 602266 (N.D.Fla. March 1, 2022) </a:t>
            </a:r>
          </a:p>
          <a:p>
            <a:pPr algn="just"/>
            <a:endParaRPr lang="en-US" dirty="0">
              <a:solidFill>
                <a:schemeClr val="tx1"/>
              </a:solidFill>
              <a:latin typeface="Goudy Old Style" panose="02020502050305020303" pitchFamily="18" charset="0"/>
            </a:endParaRPr>
          </a:p>
          <a:p>
            <a:pPr algn="just"/>
            <a:endParaRPr lang="en-US" dirty="0">
              <a:solidFill>
                <a:schemeClr val="tx1"/>
              </a:solidFill>
              <a:latin typeface="Goudy Old Style" panose="02020502050305020303" pitchFamily="18" charset="0"/>
            </a:endParaRP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i="1" u="sng" dirty="0">
                <a:latin typeface="Goudy Old Style" panose="02020502050305020303" pitchFamily="18" charset="0"/>
              </a:rPr>
              <a:t>Bear v. Escambia County Board of County Commissioners</a:t>
            </a:r>
            <a:endParaRPr lang="en-US" sz="3200" u="sng" dirty="0"/>
          </a:p>
        </p:txBody>
      </p:sp>
      <p:graphicFrame>
        <p:nvGraphicFramePr>
          <p:cNvPr id="2" name="Object 1">
            <a:extLst>
              <a:ext uri="{FF2B5EF4-FFF2-40B4-BE49-F238E27FC236}">
                <a16:creationId xmlns:a16="http://schemas.microsoft.com/office/drawing/2014/main" id="{64C8DCEF-A054-9D7A-E143-4A0B18DE99BA}"/>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2" name="Object 1">
                        <a:extLst>
                          <a:ext uri="{FF2B5EF4-FFF2-40B4-BE49-F238E27FC236}">
                            <a16:creationId xmlns:a16="http://schemas.microsoft.com/office/drawing/2014/main" id="{64C8DCEF-A054-9D7A-E143-4A0B18DE99BA}"/>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322902005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286000"/>
            <a:ext cx="8001000" cy="3352800"/>
          </a:xfrm>
        </p:spPr>
        <p:txBody>
          <a:bodyPr>
            <a:normAutofit fontScale="70000" lnSpcReduction="20000"/>
          </a:bodyPr>
          <a:lstStyle/>
          <a:p>
            <a:pPr marL="457200" indent="-457200" algn="just">
              <a:buFont typeface="Arial" panose="020B0604020202020204" pitchFamily="34" charset="0"/>
              <a:buChar char="•"/>
            </a:pPr>
            <a:r>
              <a:rPr lang="en-US" dirty="0">
                <a:solidFill>
                  <a:schemeClr val="tx1"/>
                </a:solidFill>
                <a:latin typeface="Goudy Old Style" panose="02020502050305020303" pitchFamily="18" charset="0"/>
              </a:rPr>
              <a:t>The law and the courts require that a response be in a reasonable amount of time.</a:t>
            </a:r>
          </a:p>
          <a:p>
            <a:pPr marL="457200" indent="-457200" algn="just">
              <a:buFont typeface="Arial" panose="020B0604020202020204" pitchFamily="34" charset="0"/>
              <a:buChar char="•"/>
            </a:pPr>
            <a:endParaRPr lang="en-US" dirty="0">
              <a:solidFill>
                <a:schemeClr val="tx1"/>
              </a:solidFill>
              <a:latin typeface="Goudy Old Style" panose="02020502050305020303" pitchFamily="18" charset="0"/>
            </a:endParaRPr>
          </a:p>
          <a:p>
            <a:pPr marL="457200" indent="-457200" algn="just">
              <a:buFont typeface="Arial" panose="020B0604020202020204" pitchFamily="34" charset="0"/>
              <a:buChar char="•"/>
            </a:pPr>
            <a:r>
              <a:rPr lang="en-US" dirty="0">
                <a:solidFill>
                  <a:schemeClr val="tx1"/>
                </a:solidFill>
                <a:latin typeface="Goudy Old Style" panose="02020502050305020303" pitchFamily="18" charset="0"/>
              </a:rPr>
              <a:t>The courts have made it clear that public records are to be given attention.</a:t>
            </a:r>
          </a:p>
          <a:p>
            <a:pPr marL="457200" indent="-457200" algn="just">
              <a:buFont typeface="Arial" panose="020B0604020202020204" pitchFamily="34" charset="0"/>
              <a:buChar char="•"/>
            </a:pPr>
            <a:endParaRPr lang="en-US" dirty="0">
              <a:solidFill>
                <a:schemeClr val="tx1"/>
              </a:solidFill>
              <a:latin typeface="Goudy Old Style" panose="02020502050305020303" pitchFamily="18" charset="0"/>
            </a:endParaRPr>
          </a:p>
          <a:p>
            <a:pPr marL="457200" indent="-457200" algn="just">
              <a:buFont typeface="Arial" panose="020B0604020202020204" pitchFamily="34" charset="0"/>
              <a:buChar char="•"/>
            </a:pPr>
            <a:r>
              <a:rPr lang="en-US" dirty="0">
                <a:solidFill>
                  <a:schemeClr val="tx1"/>
                </a:solidFill>
                <a:latin typeface="Goudy Old Style" panose="02020502050305020303" pitchFamily="18" charset="0"/>
              </a:rPr>
              <a:t>“The only delay permitted by the Act is the limited reasonable time allowed the custodian to retrieve the record and delete those portions of the record the custodian asserts are exempt.” </a:t>
            </a:r>
            <a:r>
              <a:rPr lang="en-US" i="1" dirty="0">
                <a:solidFill>
                  <a:schemeClr val="tx1"/>
                </a:solidFill>
                <a:latin typeface="Goudy Old Style" panose="02020502050305020303" pitchFamily="18" charset="0"/>
              </a:rPr>
              <a:t>Tribune Co. v. Cannella</a:t>
            </a:r>
            <a:r>
              <a:rPr lang="en-US" dirty="0">
                <a:solidFill>
                  <a:schemeClr val="tx1"/>
                </a:solidFill>
                <a:latin typeface="Goudy Old Style" panose="02020502050305020303" pitchFamily="18" charset="0"/>
              </a:rPr>
              <a:t>, 458 So. 2d 1075 (Fla. 1984)</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i="1" u="sng" dirty="0">
                <a:latin typeface="Goudy Old Style" pitchFamily="18" charset="0"/>
              </a:rPr>
              <a:t>How soon must the agency respond to a request?</a:t>
            </a:r>
          </a:p>
        </p:txBody>
      </p:sp>
      <p:graphicFrame>
        <p:nvGraphicFramePr>
          <p:cNvPr id="2" name="Object 1">
            <a:extLst>
              <a:ext uri="{FF2B5EF4-FFF2-40B4-BE49-F238E27FC236}">
                <a16:creationId xmlns:a16="http://schemas.microsoft.com/office/drawing/2014/main" id="{64C8DCEF-A054-9D7A-E143-4A0B18DE99BA}"/>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2" name="Object 1">
                        <a:extLst>
                          <a:ext uri="{FF2B5EF4-FFF2-40B4-BE49-F238E27FC236}">
                            <a16:creationId xmlns:a16="http://schemas.microsoft.com/office/drawing/2014/main" id="{64C8DCEF-A054-9D7A-E143-4A0B18DE99BA}"/>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230592736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286000"/>
            <a:ext cx="8001000" cy="3352800"/>
          </a:xfrm>
        </p:spPr>
        <p:txBody>
          <a:bodyPr>
            <a:normAutofit fontScale="77500" lnSpcReduction="20000"/>
          </a:bodyPr>
          <a:lstStyle/>
          <a:p>
            <a:pPr marL="457200" indent="-457200" algn="just">
              <a:buFont typeface="Arial" panose="020B0604020202020204" pitchFamily="34" charset="0"/>
              <a:buChar char="•"/>
            </a:pPr>
            <a:r>
              <a:rPr lang="en-US" dirty="0">
                <a:solidFill>
                  <a:schemeClr val="tx1"/>
                </a:solidFill>
                <a:latin typeface="Goudy Old Style" panose="02020502050305020303" pitchFamily="18" charset="0"/>
              </a:rPr>
              <a:t>In order to be entitled to recover attorney’s fees for an unjustified delay in receiving public records, written notice identifying the public record request must be provided to the local government at least 5 days before filing suit.</a:t>
            </a:r>
          </a:p>
          <a:p>
            <a:pPr marL="457200" indent="-457200" algn="just">
              <a:buFont typeface="Arial" panose="020B0604020202020204" pitchFamily="34" charset="0"/>
              <a:buChar char="•"/>
            </a:pPr>
            <a:endParaRPr lang="en-US" dirty="0">
              <a:solidFill>
                <a:schemeClr val="tx1"/>
              </a:solidFill>
              <a:latin typeface="Goudy Old Style" panose="02020502050305020303" pitchFamily="18" charset="0"/>
            </a:endParaRPr>
          </a:p>
          <a:p>
            <a:pPr marL="457200" indent="-457200" algn="just">
              <a:buFont typeface="Arial" panose="020B0604020202020204" pitchFamily="34" charset="0"/>
              <a:buChar char="•"/>
            </a:pPr>
            <a:r>
              <a:rPr lang="en-US" dirty="0">
                <a:solidFill>
                  <a:schemeClr val="tx1"/>
                </a:solidFill>
                <a:latin typeface="Goudy Old Style" panose="02020502050305020303" pitchFamily="18" charset="0"/>
              </a:rPr>
              <a:t>The written notice required must be a separate notice from the original request submitted to the agency custodian. </a:t>
            </a:r>
            <a:r>
              <a:rPr lang="en-US" i="1" dirty="0">
                <a:solidFill>
                  <a:schemeClr val="tx1"/>
                </a:solidFill>
                <a:latin typeface="Goudy Old Style" panose="02020502050305020303" pitchFamily="18" charset="0"/>
              </a:rPr>
              <a:t>Roldan v. City of Hallandale Beach</a:t>
            </a:r>
            <a:r>
              <a:rPr lang="en-US" dirty="0">
                <a:solidFill>
                  <a:schemeClr val="tx1"/>
                </a:solidFill>
                <a:latin typeface="Goudy Old Style" panose="02020502050305020303" pitchFamily="18" charset="0"/>
              </a:rPr>
              <a:t>, 361 So. 3d 348 (Fla. 4th DCA 2023)</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i="1" u="sng" dirty="0">
                <a:latin typeface="Goudy Old Style" pitchFamily="18" charset="0"/>
              </a:rPr>
              <a:t>Written Notice Before Filing Lawsuit</a:t>
            </a:r>
          </a:p>
        </p:txBody>
      </p:sp>
      <p:graphicFrame>
        <p:nvGraphicFramePr>
          <p:cNvPr id="2" name="Object 1">
            <a:extLst>
              <a:ext uri="{FF2B5EF4-FFF2-40B4-BE49-F238E27FC236}">
                <a16:creationId xmlns:a16="http://schemas.microsoft.com/office/drawing/2014/main" id="{64C8DCEF-A054-9D7A-E143-4A0B18DE99BA}"/>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2" name="Object 1">
                        <a:extLst>
                          <a:ext uri="{FF2B5EF4-FFF2-40B4-BE49-F238E27FC236}">
                            <a16:creationId xmlns:a16="http://schemas.microsoft.com/office/drawing/2014/main" id="{64C8DCEF-A054-9D7A-E143-4A0B18DE99BA}"/>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336157021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590800"/>
            <a:ext cx="8001000" cy="3048000"/>
          </a:xfrm>
        </p:spPr>
        <p:txBody>
          <a:bodyPr>
            <a:normAutofit/>
          </a:bodyPr>
          <a:lstStyle/>
          <a:p>
            <a:pPr algn="l"/>
            <a:r>
              <a:rPr lang="en-US" sz="3000" dirty="0">
                <a:solidFill>
                  <a:schemeClr val="tx1"/>
                </a:solidFill>
                <a:latin typeface="Goudy Old Style" panose="02020502050305020303" pitchFamily="18" charset="0"/>
              </a:rPr>
              <a:t>No. </a:t>
            </a:r>
          </a:p>
          <a:p>
            <a:pPr algn="l"/>
            <a:r>
              <a:rPr lang="en-US" sz="3000" dirty="0">
                <a:solidFill>
                  <a:schemeClr val="tx1"/>
                </a:solidFill>
                <a:latin typeface="Goudy Old Style" panose="02020502050305020303" pitchFamily="18" charset="0"/>
              </a:rPr>
              <a:t>Some records are either:</a:t>
            </a:r>
          </a:p>
          <a:p>
            <a:pPr algn="l"/>
            <a:r>
              <a:rPr lang="en-US" sz="3000" dirty="0">
                <a:solidFill>
                  <a:schemeClr val="tx1"/>
                </a:solidFill>
                <a:latin typeface="Goudy Old Style" panose="02020502050305020303" pitchFamily="18" charset="0"/>
              </a:rPr>
              <a:t>1) confidential or;</a:t>
            </a:r>
          </a:p>
          <a:p>
            <a:pPr algn="l"/>
            <a:r>
              <a:rPr lang="en-US" sz="3000" dirty="0">
                <a:solidFill>
                  <a:schemeClr val="tx1"/>
                </a:solidFill>
                <a:latin typeface="Goudy Old Style" panose="02020502050305020303" pitchFamily="18" charset="0"/>
              </a:rPr>
              <a:t>2) exempt from access.</a:t>
            </a:r>
          </a:p>
          <a:p>
            <a:pPr marL="457200" indent="-457200" algn="just">
              <a:buFont typeface="Arial" panose="020B0604020202020204" pitchFamily="34" charset="0"/>
              <a:buChar char="•"/>
            </a:pPr>
            <a:endParaRPr lang="en-US" dirty="0">
              <a:solidFill>
                <a:schemeClr val="tx1"/>
              </a:solidFill>
              <a:latin typeface="Goudy Old Style" panose="02020502050305020303" pitchFamily="18" charset="0"/>
            </a:endParaRP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371600"/>
            <a:ext cx="7772400" cy="1219200"/>
          </a:xfrm>
        </p:spPr>
        <p:txBody>
          <a:bodyPr>
            <a:normAutofit/>
          </a:bodyPr>
          <a:lstStyle/>
          <a:p>
            <a:r>
              <a:rPr lang="en-US" sz="3200" i="1" u="sng" dirty="0">
                <a:latin typeface="Goudy Old Style" pitchFamily="18" charset="0"/>
              </a:rPr>
              <a:t>Does the public get access to all records that meet the</a:t>
            </a:r>
            <a:br>
              <a:rPr lang="en-US" sz="3200" i="1" u="sng" dirty="0">
                <a:latin typeface="Goudy Old Style" pitchFamily="18" charset="0"/>
              </a:rPr>
            </a:br>
            <a:r>
              <a:rPr lang="en-US" sz="3200" i="1" u="sng" dirty="0">
                <a:latin typeface="Goudy Old Style" pitchFamily="18" charset="0"/>
              </a:rPr>
              <a:t>public records definition?</a:t>
            </a:r>
          </a:p>
        </p:txBody>
      </p:sp>
      <p:graphicFrame>
        <p:nvGraphicFramePr>
          <p:cNvPr id="2" name="Object 1">
            <a:extLst>
              <a:ext uri="{FF2B5EF4-FFF2-40B4-BE49-F238E27FC236}">
                <a16:creationId xmlns:a16="http://schemas.microsoft.com/office/drawing/2014/main" id="{64C8DCEF-A054-9D7A-E143-4A0B18DE99BA}"/>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2" name="Object 1">
                        <a:extLst>
                          <a:ext uri="{FF2B5EF4-FFF2-40B4-BE49-F238E27FC236}">
                            <a16:creationId xmlns:a16="http://schemas.microsoft.com/office/drawing/2014/main" id="{64C8DCEF-A054-9D7A-E143-4A0B18DE99BA}"/>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pic>
        <p:nvPicPr>
          <p:cNvPr id="8" name="Picture 7" descr="A picture containing text, font, logo, graphics&#10;&#10;Description automatically generated">
            <a:extLst>
              <a:ext uri="{FF2B5EF4-FFF2-40B4-BE49-F238E27FC236}">
                <a16:creationId xmlns:a16="http://schemas.microsoft.com/office/drawing/2014/main" id="{DD2C1303-D46C-8834-0827-312FD66064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3060123"/>
            <a:ext cx="2438400" cy="1460500"/>
          </a:xfrm>
          <a:prstGeom prst="rect">
            <a:avLst/>
          </a:prstGeom>
        </p:spPr>
      </p:pic>
    </p:spTree>
    <p:extLst>
      <p:ext uri="{BB962C8B-B14F-4D97-AF65-F5344CB8AC3E}">
        <p14:creationId xmlns:p14="http://schemas.microsoft.com/office/powerpoint/2010/main" val="39788693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514600"/>
            <a:ext cx="8001000" cy="3048000"/>
          </a:xfrm>
        </p:spPr>
        <p:txBody>
          <a:bodyPr>
            <a:normAutofit/>
          </a:bodyPr>
          <a:lstStyle/>
          <a:p>
            <a:pPr marL="457200" indent="-457200" algn="l">
              <a:buFont typeface="Arial" panose="020B0604020202020204" pitchFamily="34" charset="0"/>
              <a:buChar char="•"/>
            </a:pPr>
            <a:r>
              <a:rPr lang="en-US" sz="2800" dirty="0">
                <a:solidFill>
                  <a:schemeClr val="tx1"/>
                </a:solidFill>
                <a:latin typeface="Goudy Old Style" panose="02020502050305020303" pitchFamily="18" charset="0"/>
              </a:rPr>
              <a:t>Generally CANNOT be released to the public and may be released only to those  persons or entities designated in the statute.</a:t>
            </a:r>
          </a:p>
          <a:p>
            <a:pPr marL="457200" indent="-457200" algn="l">
              <a:buFont typeface="Arial" panose="020B0604020202020204" pitchFamily="34" charset="0"/>
              <a:buChar char="•"/>
            </a:pPr>
            <a:r>
              <a:rPr lang="en-US" sz="2800" dirty="0">
                <a:solidFill>
                  <a:schemeClr val="tx1"/>
                </a:solidFill>
                <a:latin typeface="Goudy Old Style" panose="02020502050305020303" pitchFamily="18" charset="0"/>
              </a:rPr>
              <a:t>Agency must take reasonable steps to ensure they are not improperly released.</a:t>
            </a:r>
          </a:p>
          <a:p>
            <a:pPr algn="l"/>
            <a:endParaRPr lang="en-US" dirty="0">
              <a:solidFill>
                <a:schemeClr val="tx1"/>
              </a:solidFill>
              <a:latin typeface="Goudy Old Style" panose="02020502050305020303" pitchFamily="18" charset="0"/>
            </a:endParaRPr>
          </a:p>
          <a:p>
            <a:pPr marL="457200" indent="-457200" algn="just">
              <a:buFont typeface="Arial" panose="020B0604020202020204" pitchFamily="34" charset="0"/>
              <a:buChar char="•"/>
            </a:pPr>
            <a:endParaRPr lang="en-US" dirty="0">
              <a:solidFill>
                <a:schemeClr val="tx1"/>
              </a:solidFill>
              <a:latin typeface="Goudy Old Style" panose="02020502050305020303" pitchFamily="18" charset="0"/>
            </a:endParaRP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i="1" u="sng" dirty="0">
                <a:latin typeface="Goudy Old Style" pitchFamily="18" charset="0"/>
              </a:rPr>
              <a:t>Confidential Records</a:t>
            </a:r>
          </a:p>
        </p:txBody>
      </p:sp>
      <p:graphicFrame>
        <p:nvGraphicFramePr>
          <p:cNvPr id="2" name="Object 1">
            <a:extLst>
              <a:ext uri="{FF2B5EF4-FFF2-40B4-BE49-F238E27FC236}">
                <a16:creationId xmlns:a16="http://schemas.microsoft.com/office/drawing/2014/main" id="{64C8DCEF-A054-9D7A-E143-4A0B18DE99BA}"/>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2" name="Object 1">
                        <a:extLst>
                          <a:ext uri="{FF2B5EF4-FFF2-40B4-BE49-F238E27FC236}">
                            <a16:creationId xmlns:a16="http://schemas.microsoft.com/office/drawing/2014/main" id="{64C8DCEF-A054-9D7A-E143-4A0B18DE99BA}"/>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224133313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960438"/>
            <a:ext cx="7772400" cy="838200"/>
          </a:xfrm>
        </p:spPr>
        <p:txBody>
          <a:bodyPr>
            <a:normAutofit fontScale="90000"/>
          </a:bodyPr>
          <a:lstStyle/>
          <a:p>
            <a:r>
              <a:rPr lang="en-US" sz="3200" u="sng" dirty="0">
                <a:latin typeface="Goudy Old Style" pitchFamily="18" charset="0"/>
              </a:rPr>
              <a:t>Public Records Law</a:t>
            </a:r>
            <a:br>
              <a:rPr lang="en-US" sz="3200" u="sng" dirty="0">
                <a:latin typeface="Goudy Old Style" pitchFamily="18" charset="0"/>
              </a:rPr>
            </a:br>
            <a:br>
              <a:rPr lang="en-US" sz="3200" u="sng" dirty="0">
                <a:latin typeface="Goudy Old Style" pitchFamily="18" charset="0"/>
              </a:rPr>
            </a:br>
            <a:endParaRPr lang="en-US" sz="3200" dirty="0"/>
          </a:p>
        </p:txBody>
      </p:sp>
      <p:sp>
        <p:nvSpPr>
          <p:cNvPr id="2" name="Subtitle 1"/>
          <p:cNvSpPr>
            <a:spLocks noGrp="1"/>
          </p:cNvSpPr>
          <p:nvPr>
            <p:ph type="subTitle" idx="1"/>
          </p:nvPr>
        </p:nvSpPr>
        <p:spPr>
          <a:xfrm>
            <a:off x="304800" y="2362200"/>
            <a:ext cx="8382000" cy="3276600"/>
          </a:xfrm>
        </p:spPr>
        <p:txBody>
          <a:bodyPr>
            <a:normAutofit lnSpcReduction="10000"/>
          </a:bodyPr>
          <a:lstStyle/>
          <a:p>
            <a:pPr marL="457200" indent="-457200" algn="just">
              <a:buFont typeface="Arial" charset="0"/>
              <a:buChar char="•"/>
            </a:pPr>
            <a:r>
              <a:rPr lang="en-US" b="1" dirty="0">
                <a:solidFill>
                  <a:schemeClr val="tx1"/>
                </a:solidFill>
                <a:latin typeface="Goudy Old Style" panose="02020502050305020303" pitchFamily="18" charset="0"/>
              </a:rPr>
              <a:t>Florida Constitution, Article I, Section 24(a) </a:t>
            </a:r>
            <a:r>
              <a:rPr lang="en-US" dirty="0">
                <a:solidFill>
                  <a:schemeClr val="tx1"/>
                </a:solidFill>
                <a:latin typeface="Goudy Old Style" panose="02020502050305020303" pitchFamily="18" charset="0"/>
              </a:rPr>
              <a:t>– “</a:t>
            </a:r>
            <a:r>
              <a:rPr lang="en-US" sz="3000" dirty="0">
                <a:solidFill>
                  <a:schemeClr val="tx1"/>
                </a:solidFill>
                <a:latin typeface="Goudy Old Style" panose="02020502050305020303" pitchFamily="18" charset="0"/>
              </a:rPr>
              <a:t>Every person has the right to inspect or copy any public record made or received in connection with the official business of any public body, officer, or employee of the state, or persons acting on their behalf…”</a:t>
            </a:r>
          </a:p>
          <a:p>
            <a:pPr marL="457200" indent="-457200" algn="just">
              <a:buFont typeface="Arial" charset="0"/>
              <a:buChar char="•"/>
            </a:pPr>
            <a:r>
              <a:rPr lang="en-US" b="1" dirty="0">
                <a:solidFill>
                  <a:schemeClr val="tx1"/>
                </a:solidFill>
                <a:latin typeface="Goudy Old Style" panose="02020502050305020303" pitchFamily="18" charset="0"/>
              </a:rPr>
              <a:t>Chapter 119, Florida Statutes</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Object 2">
            <a:extLst>
              <a:ext uri="{FF2B5EF4-FFF2-40B4-BE49-F238E27FC236}">
                <a16:creationId xmlns:a16="http://schemas.microsoft.com/office/drawing/2014/main" id="{F9E5A360-1F23-19F9-EA69-1D7742532873}"/>
              </a:ext>
            </a:extLst>
          </p:cNvPr>
          <p:cNvGraphicFramePr>
            <a:graphicFrameLocks noChangeAspect="1"/>
          </p:cNvGraphicFramePr>
          <p:nvPr>
            <p:extLst>
              <p:ext uri="{D42A27DB-BD31-4B8C-83A1-F6EECF244321}">
                <p14:modId xmlns:p14="http://schemas.microsoft.com/office/powerpoint/2010/main" val="250520605"/>
              </p:ext>
            </p:extLst>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3" name="Object 2">
                        <a:extLst>
                          <a:ext uri="{FF2B5EF4-FFF2-40B4-BE49-F238E27FC236}">
                            <a16:creationId xmlns:a16="http://schemas.microsoft.com/office/drawing/2014/main" id="{F9E5A360-1F23-19F9-EA69-1D7742532873}"/>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377364719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590800"/>
            <a:ext cx="8001000" cy="3048000"/>
          </a:xfrm>
        </p:spPr>
        <p:txBody>
          <a:bodyPr>
            <a:normAutofit fontScale="77500" lnSpcReduction="20000"/>
          </a:bodyPr>
          <a:lstStyle/>
          <a:p>
            <a:pPr algn="l"/>
            <a:r>
              <a:rPr lang="en-US" dirty="0">
                <a:solidFill>
                  <a:schemeClr val="tx1"/>
                </a:solidFill>
                <a:latin typeface="Goudy Old Style" panose="02020502050305020303" pitchFamily="18" charset="0"/>
              </a:rPr>
              <a:t>§119.071(2)(h)1.b., F.S. -  The following criminal intelligence information or criminal investigative information is confidential and exempt from s. 119.07(1) and s. 24(a), Art. I of the State Constitution:</a:t>
            </a:r>
          </a:p>
          <a:p>
            <a:pPr algn="l"/>
            <a:r>
              <a:rPr lang="en-US" dirty="0">
                <a:solidFill>
                  <a:schemeClr val="tx1"/>
                </a:solidFill>
                <a:latin typeface="Goudy Old Style" panose="02020502050305020303" pitchFamily="18" charset="0"/>
              </a:rPr>
              <a:t>	- Any information that may reveal the identity of a 	person who is a victim of any sexual offense, including 	a sexual offense proscribed in s. 787.06(3)(b), (d), (f ), 	or (g), or chapter 794, chapter 796, chapter 800, 	chapter 827, or chapter 847.</a:t>
            </a:r>
          </a:p>
          <a:p>
            <a:pPr marL="457200" indent="-457200" algn="just">
              <a:buFont typeface="Arial" panose="020B0604020202020204" pitchFamily="34" charset="0"/>
              <a:buChar char="•"/>
            </a:pPr>
            <a:endParaRPr lang="en-US" dirty="0">
              <a:solidFill>
                <a:schemeClr val="tx1"/>
              </a:solidFill>
              <a:latin typeface="Goudy Old Style" panose="02020502050305020303" pitchFamily="18" charset="0"/>
            </a:endParaRP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i="1" u="sng" dirty="0">
                <a:latin typeface="Goudy Old Style" pitchFamily="18" charset="0"/>
              </a:rPr>
              <a:t>Confidential Record Example</a:t>
            </a:r>
          </a:p>
        </p:txBody>
      </p:sp>
      <p:graphicFrame>
        <p:nvGraphicFramePr>
          <p:cNvPr id="2" name="Object 1">
            <a:extLst>
              <a:ext uri="{FF2B5EF4-FFF2-40B4-BE49-F238E27FC236}">
                <a16:creationId xmlns:a16="http://schemas.microsoft.com/office/drawing/2014/main" id="{64C8DCEF-A054-9D7A-E143-4A0B18DE99BA}"/>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2" name="Object 1">
                        <a:extLst>
                          <a:ext uri="{FF2B5EF4-FFF2-40B4-BE49-F238E27FC236}">
                            <a16:creationId xmlns:a16="http://schemas.microsoft.com/office/drawing/2014/main" id="{64C8DCEF-A054-9D7A-E143-4A0B18DE99BA}"/>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313146742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590800"/>
            <a:ext cx="8001000" cy="3048000"/>
          </a:xfrm>
        </p:spPr>
        <p:txBody>
          <a:bodyPr>
            <a:normAutofit fontScale="77500" lnSpcReduction="20000"/>
          </a:bodyPr>
          <a:lstStyle/>
          <a:p>
            <a:pPr marL="457200" indent="-457200" algn="l">
              <a:buFont typeface="Arial" panose="020B0604020202020204" pitchFamily="34" charset="0"/>
              <a:buChar char="•"/>
            </a:pPr>
            <a:r>
              <a:rPr lang="en-US" dirty="0">
                <a:solidFill>
                  <a:schemeClr val="tx1"/>
                </a:solidFill>
                <a:latin typeface="Goudy Old Style" panose="02020502050305020303" pitchFamily="18" charset="0"/>
              </a:rPr>
              <a:t>An “exemption” makes a specified record not subject to access requirements.</a:t>
            </a:r>
          </a:p>
          <a:p>
            <a:pPr marL="457200" indent="-457200" algn="l">
              <a:buFont typeface="Arial" panose="020B0604020202020204" pitchFamily="34" charset="0"/>
              <a:buChar char="•"/>
            </a:pPr>
            <a:endParaRPr lang="en-US" dirty="0">
              <a:solidFill>
                <a:schemeClr val="tx1"/>
              </a:solidFill>
              <a:latin typeface="Goudy Old Style" panose="02020502050305020303" pitchFamily="18" charset="0"/>
            </a:endParaRPr>
          </a:p>
          <a:p>
            <a:pPr marL="457200" indent="-457200" algn="l">
              <a:buFont typeface="Arial" panose="020B0604020202020204" pitchFamily="34" charset="0"/>
              <a:buChar char="•"/>
            </a:pPr>
            <a:r>
              <a:rPr lang="en-US" dirty="0">
                <a:solidFill>
                  <a:schemeClr val="tx1"/>
                </a:solidFill>
                <a:latin typeface="Goudy Old Style" panose="02020502050305020303" pitchFamily="18" charset="0"/>
              </a:rPr>
              <a:t>Generally, it is up to the discretion of the agency as to whether they want to release exempt records or not.</a:t>
            </a:r>
          </a:p>
          <a:p>
            <a:pPr marL="457200" indent="-457200" algn="l">
              <a:buFont typeface="Arial" panose="020B0604020202020204" pitchFamily="34" charset="0"/>
              <a:buChar char="•"/>
            </a:pPr>
            <a:endParaRPr lang="en-US" dirty="0">
              <a:solidFill>
                <a:schemeClr val="tx1"/>
              </a:solidFill>
              <a:latin typeface="Goudy Old Style" panose="02020502050305020303" pitchFamily="18" charset="0"/>
            </a:endParaRPr>
          </a:p>
          <a:p>
            <a:pPr marL="457200" indent="-457200" algn="l">
              <a:buFont typeface="Arial" panose="020B0604020202020204" pitchFamily="34" charset="0"/>
              <a:buChar char="•"/>
            </a:pPr>
            <a:r>
              <a:rPr lang="en-US" dirty="0">
                <a:solidFill>
                  <a:schemeClr val="tx1"/>
                </a:solidFill>
                <a:latin typeface="Goudy Old Style" panose="02020502050305020303" pitchFamily="18" charset="0"/>
              </a:rPr>
              <a:t>Some exemptions apply to a record for a period of time.</a:t>
            </a:r>
          </a:p>
          <a:p>
            <a:pPr algn="l"/>
            <a:endParaRPr lang="en-US" dirty="0">
              <a:solidFill>
                <a:schemeClr val="tx1"/>
              </a:solidFill>
              <a:latin typeface="Goudy Old Style" panose="02020502050305020303" pitchFamily="18" charset="0"/>
            </a:endParaRPr>
          </a:p>
          <a:p>
            <a:pPr marL="457200" indent="-457200" algn="just">
              <a:buFont typeface="Arial" panose="020B0604020202020204" pitchFamily="34" charset="0"/>
              <a:buChar char="•"/>
            </a:pPr>
            <a:endParaRPr lang="en-US" dirty="0">
              <a:solidFill>
                <a:schemeClr val="tx1"/>
              </a:solidFill>
              <a:latin typeface="Goudy Old Style" panose="02020502050305020303" pitchFamily="18" charset="0"/>
            </a:endParaRP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i="1" u="sng" dirty="0">
                <a:latin typeface="Goudy Old Style" pitchFamily="18" charset="0"/>
              </a:rPr>
              <a:t>Exempt Records</a:t>
            </a:r>
          </a:p>
        </p:txBody>
      </p:sp>
      <p:graphicFrame>
        <p:nvGraphicFramePr>
          <p:cNvPr id="2" name="Object 1">
            <a:extLst>
              <a:ext uri="{FF2B5EF4-FFF2-40B4-BE49-F238E27FC236}">
                <a16:creationId xmlns:a16="http://schemas.microsoft.com/office/drawing/2014/main" id="{64C8DCEF-A054-9D7A-E143-4A0B18DE99BA}"/>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2" name="Object 1">
                        <a:extLst>
                          <a:ext uri="{FF2B5EF4-FFF2-40B4-BE49-F238E27FC236}">
                            <a16:creationId xmlns:a16="http://schemas.microsoft.com/office/drawing/2014/main" id="{64C8DCEF-A054-9D7A-E143-4A0B18DE99BA}"/>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204199451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590800"/>
            <a:ext cx="8001000" cy="3048000"/>
          </a:xfrm>
        </p:spPr>
        <p:txBody>
          <a:bodyPr>
            <a:normAutofit lnSpcReduction="10000"/>
          </a:bodyPr>
          <a:lstStyle/>
          <a:p>
            <a:pPr marL="457200" indent="-457200" algn="l">
              <a:buFont typeface="Arial" panose="020B0604020202020204" pitchFamily="34" charset="0"/>
              <a:buChar char="•"/>
            </a:pPr>
            <a:r>
              <a:rPr lang="en-US" sz="2600" dirty="0">
                <a:solidFill>
                  <a:schemeClr val="tx1"/>
                </a:solidFill>
                <a:latin typeface="Goudy Old Style" panose="02020502050305020303" pitchFamily="18" charset="0"/>
              </a:rPr>
              <a:t>Active criminal intelligence and investigative information</a:t>
            </a:r>
          </a:p>
          <a:p>
            <a:pPr marL="457200" indent="-457200" algn="l">
              <a:buFont typeface="Arial" panose="020B0604020202020204" pitchFamily="34" charset="0"/>
              <a:buChar char="•"/>
            </a:pPr>
            <a:r>
              <a:rPr lang="en-US" sz="2600" dirty="0">
                <a:solidFill>
                  <a:schemeClr val="tx1"/>
                </a:solidFill>
                <a:latin typeface="Goudy Old Style" panose="02020502050305020303" pitchFamily="18" charset="0"/>
              </a:rPr>
              <a:t>Sealed bids in competitive solicitation</a:t>
            </a:r>
          </a:p>
          <a:p>
            <a:pPr marL="457200" indent="-457200" algn="l">
              <a:buFont typeface="Arial" panose="020B0604020202020204" pitchFamily="34" charset="0"/>
              <a:buChar char="•"/>
            </a:pPr>
            <a:r>
              <a:rPr lang="en-US" sz="2600" dirty="0">
                <a:solidFill>
                  <a:schemeClr val="tx1"/>
                </a:solidFill>
                <a:latin typeface="Goudy Old Style" panose="02020502050305020303" pitchFamily="18" charset="0"/>
              </a:rPr>
              <a:t>Records and information relating directly to a security or fire safety system plan or system</a:t>
            </a:r>
          </a:p>
          <a:p>
            <a:pPr marL="457200" indent="-457200" algn="l">
              <a:buFont typeface="Arial" panose="020B0604020202020204" pitchFamily="34" charset="0"/>
              <a:buChar char="•"/>
            </a:pPr>
            <a:r>
              <a:rPr lang="en-US" sz="2600" dirty="0">
                <a:solidFill>
                  <a:schemeClr val="tx1"/>
                </a:solidFill>
                <a:latin typeface="Goudy Old Style" panose="02020502050305020303" pitchFamily="18" charset="0"/>
              </a:rPr>
              <a:t>Complaints and records relating to complaints of employment discrimination</a:t>
            </a:r>
          </a:p>
          <a:p>
            <a:pPr marL="457200" indent="-457200" algn="just">
              <a:buFont typeface="Arial" panose="020B0604020202020204" pitchFamily="34" charset="0"/>
              <a:buChar char="•"/>
            </a:pPr>
            <a:endParaRPr lang="en-US" dirty="0">
              <a:solidFill>
                <a:schemeClr val="tx1"/>
              </a:solidFill>
              <a:latin typeface="Goudy Old Style" panose="02020502050305020303" pitchFamily="18" charset="0"/>
            </a:endParaRP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i="1" u="sng" dirty="0">
                <a:latin typeface="Goudy Old Style" pitchFamily="18" charset="0"/>
              </a:rPr>
              <a:t>Exemption Example</a:t>
            </a:r>
          </a:p>
        </p:txBody>
      </p:sp>
      <p:graphicFrame>
        <p:nvGraphicFramePr>
          <p:cNvPr id="2" name="Object 1">
            <a:extLst>
              <a:ext uri="{FF2B5EF4-FFF2-40B4-BE49-F238E27FC236}">
                <a16:creationId xmlns:a16="http://schemas.microsoft.com/office/drawing/2014/main" id="{64C8DCEF-A054-9D7A-E143-4A0B18DE99BA}"/>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2" name="Object 1">
                        <a:extLst>
                          <a:ext uri="{FF2B5EF4-FFF2-40B4-BE49-F238E27FC236}">
                            <a16:creationId xmlns:a16="http://schemas.microsoft.com/office/drawing/2014/main" id="{64C8DCEF-A054-9D7A-E143-4A0B18DE99BA}"/>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149090178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590800"/>
            <a:ext cx="8001000" cy="3048000"/>
          </a:xfrm>
        </p:spPr>
        <p:txBody>
          <a:bodyPr>
            <a:normAutofit fontScale="55000" lnSpcReduction="20000"/>
          </a:bodyPr>
          <a:lstStyle/>
          <a:p>
            <a:pPr marL="457200" indent="-457200" algn="l">
              <a:buFont typeface="Arial" panose="020B0604020202020204" pitchFamily="34" charset="0"/>
              <a:buChar char="•"/>
            </a:pPr>
            <a:r>
              <a:rPr lang="en-US" dirty="0">
                <a:solidFill>
                  <a:schemeClr val="tx1"/>
                </a:solidFill>
                <a:latin typeface="Goudy Old Style" panose="02020502050305020303" pitchFamily="18" charset="0"/>
              </a:rPr>
              <a:t>First, it is determined if the entire record is exempt or just a portion of the record.</a:t>
            </a:r>
          </a:p>
          <a:p>
            <a:pPr marL="457200" indent="-457200" algn="l">
              <a:buFont typeface="Arial" panose="020B0604020202020204" pitchFamily="34" charset="0"/>
              <a:buChar char="•"/>
            </a:pPr>
            <a:endParaRPr lang="en-US" dirty="0">
              <a:solidFill>
                <a:schemeClr val="tx1"/>
              </a:solidFill>
              <a:latin typeface="Goudy Old Style" panose="02020502050305020303" pitchFamily="18" charset="0"/>
            </a:endParaRPr>
          </a:p>
          <a:p>
            <a:pPr marL="457200" indent="-457200" algn="l">
              <a:buFont typeface="Arial" panose="020B0604020202020204" pitchFamily="34" charset="0"/>
              <a:buChar char="•"/>
            </a:pPr>
            <a:r>
              <a:rPr lang="en-US" dirty="0">
                <a:solidFill>
                  <a:schemeClr val="tx1"/>
                </a:solidFill>
                <a:latin typeface="Goudy Old Style" panose="02020502050305020303" pitchFamily="18" charset="0"/>
              </a:rPr>
              <a:t>If entire record is exempt, the basis for exemption is stated and the record is not provided.</a:t>
            </a:r>
          </a:p>
          <a:p>
            <a:pPr marL="457200" indent="-457200" algn="l">
              <a:buFont typeface="Arial" panose="020B0604020202020204" pitchFamily="34" charset="0"/>
              <a:buChar char="•"/>
            </a:pPr>
            <a:endParaRPr lang="en-US" dirty="0">
              <a:solidFill>
                <a:schemeClr val="tx1"/>
              </a:solidFill>
              <a:latin typeface="Goudy Old Style" panose="02020502050305020303" pitchFamily="18" charset="0"/>
            </a:endParaRPr>
          </a:p>
          <a:p>
            <a:pPr marL="457200" indent="-457200" algn="l">
              <a:buFont typeface="Arial" panose="020B0604020202020204" pitchFamily="34" charset="0"/>
              <a:buChar char="•"/>
            </a:pPr>
            <a:r>
              <a:rPr lang="en-US" dirty="0">
                <a:solidFill>
                  <a:schemeClr val="tx1"/>
                </a:solidFill>
                <a:latin typeface="Goudy Old Style" panose="02020502050305020303" pitchFamily="18" charset="0"/>
              </a:rPr>
              <a:t>If a portion is exempt, the exempt information is redacted and the basis for the exemption is stated.</a:t>
            </a:r>
          </a:p>
          <a:p>
            <a:pPr marL="457200" indent="-457200" algn="l">
              <a:buFont typeface="Arial" panose="020B0604020202020204" pitchFamily="34" charset="0"/>
              <a:buChar char="•"/>
            </a:pPr>
            <a:endParaRPr lang="en-US" dirty="0">
              <a:solidFill>
                <a:schemeClr val="tx1"/>
              </a:solidFill>
              <a:latin typeface="Goudy Old Style" panose="02020502050305020303" pitchFamily="18" charset="0"/>
            </a:endParaRPr>
          </a:p>
          <a:p>
            <a:pPr marL="457200" indent="-457200" algn="l">
              <a:buFont typeface="Arial" panose="020B0604020202020204" pitchFamily="34" charset="0"/>
              <a:buChar char="•"/>
            </a:pPr>
            <a:r>
              <a:rPr lang="en-US" dirty="0">
                <a:solidFill>
                  <a:schemeClr val="tx1"/>
                </a:solidFill>
                <a:latin typeface="Goudy Old Style" panose="02020502050305020303" pitchFamily="18" charset="0"/>
              </a:rPr>
              <a:t>Access cannot be restricted to the part of the record that is not confidential or exempt.</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i="1" u="sng" dirty="0">
                <a:latin typeface="Goudy Old Style" pitchFamily="18" charset="0"/>
              </a:rPr>
              <a:t>How are Confidential/Exempt Records Handled?</a:t>
            </a:r>
          </a:p>
        </p:txBody>
      </p:sp>
      <p:graphicFrame>
        <p:nvGraphicFramePr>
          <p:cNvPr id="2" name="Object 1">
            <a:extLst>
              <a:ext uri="{FF2B5EF4-FFF2-40B4-BE49-F238E27FC236}">
                <a16:creationId xmlns:a16="http://schemas.microsoft.com/office/drawing/2014/main" id="{64C8DCEF-A054-9D7A-E143-4A0B18DE99BA}"/>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2" name="Object 1">
                        <a:extLst>
                          <a:ext uri="{FF2B5EF4-FFF2-40B4-BE49-F238E27FC236}">
                            <a16:creationId xmlns:a16="http://schemas.microsoft.com/office/drawing/2014/main" id="{64C8DCEF-A054-9D7A-E143-4A0B18DE99BA}"/>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149621955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590800"/>
            <a:ext cx="8001000" cy="3048000"/>
          </a:xfrm>
        </p:spPr>
        <p:txBody>
          <a:bodyPr>
            <a:normAutofit fontScale="70000" lnSpcReduction="20000"/>
          </a:bodyPr>
          <a:lstStyle/>
          <a:p>
            <a:pPr algn="l"/>
            <a:r>
              <a:rPr lang="en-US" dirty="0">
                <a:solidFill>
                  <a:schemeClr val="tx1"/>
                </a:solidFill>
                <a:latin typeface="Goudy Old Style" panose="02020502050305020303" pitchFamily="18" charset="0"/>
              </a:rPr>
              <a:t>§119.07(4)(d), F.S. - An agency may charge a reasonable fee for the extensive use of agency resources personnel, information technology, or both in addition to the actual cost of duplication.</a:t>
            </a:r>
          </a:p>
          <a:p>
            <a:pPr algn="l"/>
            <a:endParaRPr lang="en-US" dirty="0">
              <a:solidFill>
                <a:schemeClr val="tx1"/>
              </a:solidFill>
              <a:latin typeface="Goudy Old Style" panose="02020502050305020303" pitchFamily="18" charset="0"/>
            </a:endParaRPr>
          </a:p>
          <a:p>
            <a:pPr marL="457200" indent="-457200" algn="l">
              <a:buFont typeface="Arial" panose="020B0604020202020204" pitchFamily="34" charset="0"/>
              <a:buChar char="•"/>
            </a:pPr>
            <a:r>
              <a:rPr lang="en-US" dirty="0">
                <a:solidFill>
                  <a:schemeClr val="tx1"/>
                </a:solidFill>
                <a:latin typeface="Goudy Old Style" panose="02020502050305020303" pitchFamily="18" charset="0"/>
              </a:rPr>
              <a:t>Such fees must be reasonable and based on actual costs incurred.</a:t>
            </a:r>
          </a:p>
          <a:p>
            <a:pPr algn="l"/>
            <a:endParaRPr lang="en-US" dirty="0">
              <a:solidFill>
                <a:schemeClr val="tx1"/>
              </a:solidFill>
              <a:latin typeface="Goudy Old Style" panose="02020502050305020303" pitchFamily="18" charset="0"/>
            </a:endParaRPr>
          </a:p>
          <a:p>
            <a:pPr marL="457200" indent="-457200" algn="l">
              <a:buFont typeface="Arial" panose="020B0604020202020204" pitchFamily="34" charset="0"/>
              <a:buChar char="•"/>
            </a:pPr>
            <a:r>
              <a:rPr lang="en-US" dirty="0">
                <a:solidFill>
                  <a:schemeClr val="tx1"/>
                </a:solidFill>
                <a:latin typeface="Goudy Old Style" panose="02020502050305020303" pitchFamily="18" charset="0"/>
              </a:rPr>
              <a:t>“Extensive” is not defined. Agencies should have policies in place to define what is extensive, i.e., more than 15 minutes, 30 minutes, 1 hour, etc.</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i="1" u="sng" dirty="0">
                <a:latin typeface="Goudy Old Style" pitchFamily="18" charset="0"/>
              </a:rPr>
              <a:t>Fees for Public Records – Special Service Charge</a:t>
            </a:r>
          </a:p>
        </p:txBody>
      </p:sp>
      <p:graphicFrame>
        <p:nvGraphicFramePr>
          <p:cNvPr id="2" name="Object 1">
            <a:extLst>
              <a:ext uri="{FF2B5EF4-FFF2-40B4-BE49-F238E27FC236}">
                <a16:creationId xmlns:a16="http://schemas.microsoft.com/office/drawing/2014/main" id="{64C8DCEF-A054-9D7A-E143-4A0B18DE99BA}"/>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2" name="Object 1">
                        <a:extLst>
                          <a:ext uri="{FF2B5EF4-FFF2-40B4-BE49-F238E27FC236}">
                            <a16:creationId xmlns:a16="http://schemas.microsoft.com/office/drawing/2014/main" id="{64C8DCEF-A054-9D7A-E143-4A0B18DE99BA}"/>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315348220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590800"/>
            <a:ext cx="8001000" cy="3048000"/>
          </a:xfrm>
        </p:spPr>
        <p:txBody>
          <a:bodyPr>
            <a:normAutofit fontScale="77500" lnSpcReduction="20000"/>
          </a:bodyPr>
          <a:lstStyle/>
          <a:p>
            <a:pPr algn="l"/>
            <a:r>
              <a:rPr lang="en-US" sz="3100" dirty="0">
                <a:solidFill>
                  <a:schemeClr val="tx1"/>
                </a:solidFill>
                <a:latin typeface="Goudy Old Style" panose="02020502050305020303" pitchFamily="18" charset="0"/>
              </a:rPr>
              <a:t>Section 119.07(4), F.S. -  The custodian of public records must furnish a copy or a certified copy of the [requested] record upon payment of the fee prescribed by law.</a:t>
            </a:r>
          </a:p>
          <a:p>
            <a:pPr algn="l"/>
            <a:endParaRPr lang="en-US" sz="3100" dirty="0">
              <a:solidFill>
                <a:schemeClr val="tx1"/>
              </a:solidFill>
              <a:latin typeface="Goudy Old Style" panose="02020502050305020303" pitchFamily="18" charset="0"/>
            </a:endParaRPr>
          </a:p>
          <a:p>
            <a:pPr algn="l"/>
            <a:r>
              <a:rPr lang="en-US" sz="3100" u="sng" dirty="0">
                <a:solidFill>
                  <a:schemeClr val="tx1"/>
                </a:solidFill>
                <a:latin typeface="Goudy Old Style" panose="02020502050305020303" pitchFamily="18" charset="0"/>
              </a:rPr>
              <a:t>NOTE</a:t>
            </a:r>
            <a:r>
              <a:rPr lang="en-US" sz="3100" dirty="0">
                <a:solidFill>
                  <a:schemeClr val="tx1"/>
                </a:solidFill>
                <a:latin typeface="Goudy Old Style" panose="02020502050305020303" pitchFamily="18" charset="0"/>
              </a:rPr>
              <a:t>: Custodial agencies are authorized to require the payment of an advance deposit before proceeding with the effort and cost of preparing copies of requested public records. </a:t>
            </a:r>
            <a:r>
              <a:rPr lang="en-US" sz="3100" i="1" dirty="0">
                <a:solidFill>
                  <a:schemeClr val="tx1"/>
                </a:solidFill>
                <a:latin typeface="Goudy Old Style" panose="02020502050305020303" pitchFamily="18" charset="0"/>
              </a:rPr>
              <a:t>Malone v. City of Satellite Beach</a:t>
            </a:r>
            <a:r>
              <a:rPr lang="en-US" sz="3100" dirty="0">
                <a:solidFill>
                  <a:schemeClr val="tx1"/>
                </a:solidFill>
                <a:latin typeface="Goudy Old Style" panose="02020502050305020303" pitchFamily="18" charset="0"/>
              </a:rPr>
              <a:t>, No. 94 10557 CA D (Fla. Cir. Ct. Brevard Co. December 15, 1995)</a:t>
            </a:r>
          </a:p>
          <a:p>
            <a:pPr algn="l"/>
            <a:endParaRPr lang="en-US" dirty="0">
              <a:solidFill>
                <a:schemeClr val="tx1"/>
              </a:solidFill>
              <a:latin typeface="Goudy Old Style" panose="02020502050305020303" pitchFamily="18" charset="0"/>
            </a:endParaRP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i="1" u="sng" dirty="0">
                <a:latin typeface="Goudy Old Style" pitchFamily="18" charset="0"/>
              </a:rPr>
              <a:t>Fees for Public Records – Advance Deposit</a:t>
            </a:r>
          </a:p>
        </p:txBody>
      </p:sp>
      <p:graphicFrame>
        <p:nvGraphicFramePr>
          <p:cNvPr id="2" name="Object 1">
            <a:extLst>
              <a:ext uri="{FF2B5EF4-FFF2-40B4-BE49-F238E27FC236}">
                <a16:creationId xmlns:a16="http://schemas.microsoft.com/office/drawing/2014/main" id="{64C8DCEF-A054-9D7A-E143-4A0B18DE99BA}"/>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2" name="Object 1">
                        <a:extLst>
                          <a:ext uri="{FF2B5EF4-FFF2-40B4-BE49-F238E27FC236}">
                            <a16:creationId xmlns:a16="http://schemas.microsoft.com/office/drawing/2014/main" id="{64C8DCEF-A054-9D7A-E143-4A0B18DE99BA}"/>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269447317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590800"/>
            <a:ext cx="8001000" cy="3048000"/>
          </a:xfrm>
        </p:spPr>
        <p:txBody>
          <a:bodyPr>
            <a:normAutofit fontScale="77500" lnSpcReduction="20000"/>
          </a:bodyPr>
          <a:lstStyle/>
          <a:p>
            <a:pPr algn="l"/>
            <a:r>
              <a:rPr lang="en-US" dirty="0">
                <a:solidFill>
                  <a:schemeClr val="tx1"/>
                </a:solidFill>
                <a:latin typeface="Goudy Old Style" panose="02020502050305020303" pitchFamily="18" charset="0"/>
              </a:rPr>
              <a:t>• Retention period of a record is the duration of time for which the information should be maintained by an agency.</a:t>
            </a:r>
          </a:p>
          <a:p>
            <a:pPr algn="l"/>
            <a:endParaRPr lang="en-US" dirty="0">
              <a:solidFill>
                <a:schemeClr val="tx1"/>
              </a:solidFill>
              <a:latin typeface="Goudy Old Style" panose="02020502050305020303" pitchFamily="18" charset="0"/>
            </a:endParaRPr>
          </a:p>
          <a:p>
            <a:pPr algn="l"/>
            <a:r>
              <a:rPr lang="en-US" dirty="0">
                <a:solidFill>
                  <a:schemeClr val="tx1"/>
                </a:solidFill>
                <a:latin typeface="Goudy Old Style" panose="02020502050305020303" pitchFamily="18" charset="0"/>
              </a:rPr>
              <a:t>• Based on federal and state laws and regulations, general administrative practices, and fiscal management principles.</a:t>
            </a:r>
          </a:p>
          <a:p>
            <a:pPr algn="l"/>
            <a:endParaRPr lang="en-US" dirty="0">
              <a:solidFill>
                <a:schemeClr val="tx1"/>
              </a:solidFill>
              <a:latin typeface="Goudy Old Style" panose="02020502050305020303" pitchFamily="18" charset="0"/>
            </a:endParaRPr>
          </a:p>
          <a:p>
            <a:pPr algn="l"/>
            <a:r>
              <a:rPr lang="en-US" dirty="0">
                <a:solidFill>
                  <a:schemeClr val="tx1"/>
                </a:solidFill>
                <a:latin typeface="Goudy Old Style" panose="02020502050305020303" pitchFamily="18" charset="0"/>
              </a:rPr>
              <a:t>• Generally there are </a:t>
            </a:r>
            <a:r>
              <a:rPr lang="en-US" i="1" dirty="0">
                <a:solidFill>
                  <a:schemeClr val="tx1"/>
                </a:solidFill>
                <a:latin typeface="Goudy Old Style" panose="02020502050305020303" pitchFamily="18" charset="0"/>
              </a:rPr>
              <a:t>minimum</a:t>
            </a:r>
            <a:r>
              <a:rPr lang="en-US" dirty="0">
                <a:solidFill>
                  <a:schemeClr val="tx1"/>
                </a:solidFill>
                <a:latin typeface="Goudy Old Style" panose="02020502050305020303" pitchFamily="18" charset="0"/>
              </a:rPr>
              <a:t> retention periods; public agencies may retain their records longer at their discretion.</a:t>
            </a:r>
          </a:p>
          <a:p>
            <a:pPr algn="l"/>
            <a:endParaRPr lang="en-US" dirty="0">
              <a:solidFill>
                <a:schemeClr val="tx1"/>
              </a:solidFill>
              <a:latin typeface="Goudy Old Style" panose="02020502050305020303" pitchFamily="18" charset="0"/>
            </a:endParaRPr>
          </a:p>
          <a:p>
            <a:pPr algn="l"/>
            <a:endParaRPr lang="en-US" dirty="0">
              <a:solidFill>
                <a:schemeClr val="tx1"/>
              </a:solidFill>
              <a:latin typeface="Goudy Old Style" panose="02020502050305020303" pitchFamily="18" charset="0"/>
            </a:endParaRP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i="1" u="sng" dirty="0">
                <a:latin typeface="Goudy Old Style" pitchFamily="18" charset="0"/>
              </a:rPr>
              <a:t>Record Retention Requirements</a:t>
            </a:r>
          </a:p>
        </p:txBody>
      </p:sp>
      <p:graphicFrame>
        <p:nvGraphicFramePr>
          <p:cNvPr id="2" name="Object 1">
            <a:extLst>
              <a:ext uri="{FF2B5EF4-FFF2-40B4-BE49-F238E27FC236}">
                <a16:creationId xmlns:a16="http://schemas.microsoft.com/office/drawing/2014/main" id="{64C8DCEF-A054-9D7A-E143-4A0B18DE99BA}"/>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2" name="Object 1">
                        <a:extLst>
                          <a:ext uri="{FF2B5EF4-FFF2-40B4-BE49-F238E27FC236}">
                            <a16:creationId xmlns:a16="http://schemas.microsoft.com/office/drawing/2014/main" id="{64C8DCEF-A054-9D7A-E143-4A0B18DE99BA}"/>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132472353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524000"/>
            <a:ext cx="8001000" cy="3048000"/>
          </a:xfrm>
        </p:spPr>
        <p:txBody>
          <a:bodyPr>
            <a:normAutofit/>
          </a:bodyPr>
          <a:lstStyle/>
          <a:p>
            <a:r>
              <a:rPr lang="en-US" sz="2800" dirty="0">
                <a:solidFill>
                  <a:schemeClr val="tx1"/>
                </a:solidFill>
                <a:latin typeface="Goudy Old Style" panose="02020502050305020303" pitchFamily="18" charset="0"/>
              </a:rPr>
              <a:t>If the agency has the record, it must be produced even if it could have been disposed of under a retention schedule.</a:t>
            </a:r>
          </a:p>
          <a:p>
            <a:pPr algn="l"/>
            <a:endParaRPr lang="en-US" dirty="0">
              <a:solidFill>
                <a:schemeClr val="tx1"/>
              </a:solidFill>
              <a:latin typeface="Goudy Old Style" panose="02020502050305020303" pitchFamily="18" charset="0"/>
            </a:endParaRPr>
          </a:p>
          <a:p>
            <a:pPr algn="l"/>
            <a:endParaRPr lang="en-US" dirty="0">
              <a:solidFill>
                <a:schemeClr val="tx1"/>
              </a:solidFill>
              <a:latin typeface="Goudy Old Style" panose="02020502050305020303" pitchFamily="18" charset="0"/>
            </a:endParaRP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Object 1">
            <a:extLst>
              <a:ext uri="{FF2B5EF4-FFF2-40B4-BE49-F238E27FC236}">
                <a16:creationId xmlns:a16="http://schemas.microsoft.com/office/drawing/2014/main" id="{64C8DCEF-A054-9D7A-E143-4A0B18DE99BA}"/>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2" name="Object 1">
                        <a:extLst>
                          <a:ext uri="{FF2B5EF4-FFF2-40B4-BE49-F238E27FC236}">
                            <a16:creationId xmlns:a16="http://schemas.microsoft.com/office/drawing/2014/main" id="{64C8DCEF-A054-9D7A-E143-4A0B18DE99BA}"/>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pic>
        <p:nvPicPr>
          <p:cNvPr id="10" name="Picture 9" descr="A stack of papers on a desk&#10;&#10;Description automatically generated with medium confidence">
            <a:extLst>
              <a:ext uri="{FF2B5EF4-FFF2-40B4-BE49-F238E27FC236}">
                <a16:creationId xmlns:a16="http://schemas.microsoft.com/office/drawing/2014/main" id="{89788EB1-5D04-AD6B-0117-D073B5CA0A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3113759"/>
            <a:ext cx="4064000" cy="2400300"/>
          </a:xfrm>
          <a:prstGeom prst="rect">
            <a:avLst/>
          </a:prstGeom>
        </p:spPr>
      </p:pic>
    </p:spTree>
    <p:extLst>
      <p:ext uri="{BB962C8B-B14F-4D97-AF65-F5344CB8AC3E}">
        <p14:creationId xmlns:p14="http://schemas.microsoft.com/office/powerpoint/2010/main" val="2228095367"/>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590800"/>
            <a:ext cx="8001000" cy="3048000"/>
          </a:xfrm>
        </p:spPr>
        <p:txBody>
          <a:bodyPr>
            <a:normAutofit fontScale="70000" lnSpcReduction="20000"/>
          </a:bodyPr>
          <a:lstStyle/>
          <a:p>
            <a:pPr marL="457200" indent="-457200" algn="l">
              <a:buFont typeface="Arial" charset="0"/>
              <a:buChar char="•"/>
            </a:pPr>
            <a:r>
              <a:rPr lang="en-US" sz="3200" dirty="0">
                <a:solidFill>
                  <a:schemeClr val="tx1"/>
                </a:solidFill>
                <a:latin typeface="Goudy Old Style" panose="02020502050305020303" pitchFamily="18" charset="0"/>
              </a:rPr>
              <a:t>A knowing violation constitutes a: 1st degree misdemeanor (up to 1 year in jail), and/or $1,000 fine, and/or potential suspension, removal or impeachment from office. </a:t>
            </a:r>
          </a:p>
          <a:p>
            <a:pPr marL="457200" indent="-457200" algn="l">
              <a:buFont typeface="Arial" charset="0"/>
              <a:buChar char="•"/>
            </a:pPr>
            <a:r>
              <a:rPr lang="en-US" sz="3200" dirty="0">
                <a:solidFill>
                  <a:schemeClr val="tx1"/>
                </a:solidFill>
                <a:latin typeface="Goudy Old Style" panose="02020502050305020303" pitchFamily="18" charset="0"/>
              </a:rPr>
              <a:t>Non-criminal infraction (committed without the requisite knowledge) is punishable by a not to exceed $500 fine.</a:t>
            </a:r>
          </a:p>
          <a:p>
            <a:pPr marL="457200" indent="-457200" algn="l">
              <a:buFont typeface="Arial" charset="0"/>
              <a:buChar char="•"/>
            </a:pPr>
            <a:r>
              <a:rPr lang="en-US" sz="3200" dirty="0">
                <a:solidFill>
                  <a:schemeClr val="tx1"/>
                </a:solidFill>
                <a:latin typeface="Goudy Old Style" panose="02020502050305020303" pitchFamily="18" charset="0"/>
              </a:rPr>
              <a:t>The above may be pursued by the State Attorney’s Office. </a:t>
            </a:r>
          </a:p>
          <a:p>
            <a:pPr marL="457200" indent="-457200" algn="l">
              <a:buFont typeface="Arial" charset="0"/>
              <a:buChar char="•"/>
            </a:pPr>
            <a:r>
              <a:rPr lang="en-US" sz="3200" dirty="0">
                <a:solidFill>
                  <a:schemeClr val="tx1"/>
                </a:solidFill>
                <a:latin typeface="Goudy Old Style" panose="02020502050305020303" pitchFamily="18" charset="0"/>
                <a:ea typeface="Times New Roman" panose="02020603050405020304" pitchFamily="18" charset="0"/>
              </a:rPr>
              <a:t>Also, there is a civil action provided by </a:t>
            </a:r>
            <a:r>
              <a:rPr lang="x-none" sz="3200">
                <a:solidFill>
                  <a:schemeClr val="tx1"/>
                </a:solidFill>
                <a:latin typeface="Goudy Old Style" panose="02020502050305020303" pitchFamily="18" charset="0"/>
                <a:ea typeface="Times New Roman" panose="02020603050405020304" pitchFamily="18" charset="0"/>
              </a:rPr>
              <a:t>statute </a:t>
            </a:r>
            <a:r>
              <a:rPr lang="en-US" sz="3200" dirty="0">
                <a:solidFill>
                  <a:schemeClr val="tx1"/>
                </a:solidFill>
                <a:latin typeface="Goudy Old Style" panose="02020502050305020303" pitchFamily="18" charset="0"/>
                <a:ea typeface="Times New Roman" panose="02020603050405020304" pitchFamily="18" charset="0"/>
              </a:rPr>
              <a:t>that allows </a:t>
            </a:r>
            <a:r>
              <a:rPr lang="x-none" sz="3200">
                <a:solidFill>
                  <a:schemeClr val="tx1"/>
                </a:solidFill>
                <a:latin typeface="Goudy Old Style" panose="02020502050305020303" pitchFamily="18" charset="0"/>
                <a:ea typeface="Times New Roman" panose="02020603050405020304" pitchFamily="18" charset="0"/>
              </a:rPr>
              <a:t>for the recovery of attorney’s fees </a:t>
            </a:r>
            <a:r>
              <a:rPr lang="en-US" sz="3200" dirty="0">
                <a:solidFill>
                  <a:schemeClr val="tx1"/>
                </a:solidFill>
                <a:latin typeface="Goudy Old Style" panose="02020502050305020303" pitchFamily="18" charset="0"/>
                <a:ea typeface="Times New Roman" panose="02020603050405020304" pitchFamily="18" charset="0"/>
              </a:rPr>
              <a:t>and costs </a:t>
            </a:r>
            <a:r>
              <a:rPr lang="x-none" sz="3200">
                <a:solidFill>
                  <a:schemeClr val="tx1"/>
                </a:solidFill>
                <a:latin typeface="Goudy Old Style" panose="02020502050305020303" pitchFamily="18" charset="0"/>
                <a:ea typeface="Times New Roman" panose="02020603050405020304" pitchFamily="18" charset="0"/>
              </a:rPr>
              <a:t>for violations of this </a:t>
            </a:r>
            <a:r>
              <a:rPr lang="en-US" sz="3200" dirty="0">
                <a:solidFill>
                  <a:schemeClr val="tx1"/>
                </a:solidFill>
                <a:latin typeface="Goudy Old Style" panose="02020502050305020303" pitchFamily="18" charset="0"/>
                <a:ea typeface="Times New Roman" panose="02020603050405020304" pitchFamily="18" charset="0"/>
              </a:rPr>
              <a:t>law</a:t>
            </a:r>
            <a:r>
              <a:rPr lang="x-none" sz="3200">
                <a:solidFill>
                  <a:schemeClr val="tx1"/>
                </a:solidFill>
                <a:latin typeface="Goudy Old Style" panose="02020502050305020303" pitchFamily="18" charset="0"/>
                <a:ea typeface="Times New Roman" panose="02020603050405020304" pitchFamily="18" charset="0"/>
              </a:rPr>
              <a:t>.</a:t>
            </a:r>
            <a:endParaRPr lang="en-US" sz="3200" dirty="0">
              <a:solidFill>
                <a:schemeClr val="tx1"/>
              </a:solidFill>
              <a:latin typeface="Times New Roman" panose="02020603050405020304" pitchFamily="18" charset="0"/>
              <a:ea typeface="Times New Roman" panose="02020603050405020304" pitchFamily="18" charset="0"/>
            </a:endParaRP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i="1" u="sng" dirty="0">
                <a:latin typeface="Goudy Old Style" pitchFamily="18" charset="0"/>
              </a:rPr>
              <a:t>Penalties for Violation of Public Records: </a:t>
            </a:r>
            <a:endParaRPr lang="en-US" sz="3200" dirty="0"/>
          </a:p>
        </p:txBody>
      </p:sp>
      <p:graphicFrame>
        <p:nvGraphicFramePr>
          <p:cNvPr id="2" name="Object 1">
            <a:extLst>
              <a:ext uri="{FF2B5EF4-FFF2-40B4-BE49-F238E27FC236}">
                <a16:creationId xmlns:a16="http://schemas.microsoft.com/office/drawing/2014/main" id="{5A75EA0D-7983-A9E4-F646-3886A2303579}"/>
              </a:ext>
            </a:extLst>
          </p:cNvPr>
          <p:cNvGraphicFramePr>
            <a:graphicFrameLocks noChangeAspect="1"/>
          </p:cNvGraphicFramePr>
          <p:nvPr>
            <p:extLst>
              <p:ext uri="{D42A27DB-BD31-4B8C-83A1-F6EECF244321}">
                <p14:modId xmlns:p14="http://schemas.microsoft.com/office/powerpoint/2010/main" val="250520605"/>
              </p:ext>
            </p:extLst>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2" name="Object 1">
                        <a:extLst>
                          <a:ext uri="{FF2B5EF4-FFF2-40B4-BE49-F238E27FC236}">
                            <a16:creationId xmlns:a16="http://schemas.microsoft.com/office/drawing/2014/main" id="{5A75EA0D-7983-A9E4-F646-3886A2303579}"/>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2858785290"/>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124200"/>
            <a:ext cx="8001000" cy="2514600"/>
          </a:xfrm>
        </p:spPr>
        <p:txBody>
          <a:bodyPr>
            <a:normAutofit/>
          </a:bodyPr>
          <a:lstStyle/>
          <a:p>
            <a:pPr algn="just"/>
            <a:r>
              <a:rPr lang="en-US" dirty="0">
                <a:solidFill>
                  <a:schemeClr val="tx1"/>
                </a:solidFill>
                <a:latin typeface="Goudy Old Style" panose="02020502050305020303" pitchFamily="18" charset="0"/>
              </a:rPr>
              <a:t> </a:t>
            </a:r>
          </a:p>
        </p:txBody>
      </p:sp>
      <p:pic>
        <p:nvPicPr>
          <p:cNvPr id="4" name="Picture 1" descr="Colo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3018" y="152399"/>
            <a:ext cx="2667000" cy="65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i="1" u="sng" dirty="0">
                <a:latin typeface="Goudy Old Style"/>
              </a:rPr>
              <a:t>Lessons to be learned...</a:t>
            </a:r>
            <a:endParaRPr lang="en-US" sz="3200" dirty="0">
              <a:latin typeface="Goudy Old Style"/>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590800"/>
            <a:ext cx="60960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bject 1">
            <a:extLst>
              <a:ext uri="{FF2B5EF4-FFF2-40B4-BE49-F238E27FC236}">
                <a16:creationId xmlns:a16="http://schemas.microsoft.com/office/drawing/2014/main" id="{D9309E7B-EF78-A5EC-9685-E327EB0FBEFA}"/>
              </a:ext>
            </a:extLst>
          </p:cNvPr>
          <p:cNvGraphicFramePr>
            <a:graphicFrameLocks noChangeAspect="1"/>
          </p:cNvGraphicFramePr>
          <p:nvPr>
            <p:extLst>
              <p:ext uri="{D42A27DB-BD31-4B8C-83A1-F6EECF244321}">
                <p14:modId xmlns:p14="http://schemas.microsoft.com/office/powerpoint/2010/main" val="2407371083"/>
              </p:ext>
            </p:extLst>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5" imgW="5829042" imgH="1343025" progId="Acrobat.Document.DC">
                  <p:embed/>
                </p:oleObj>
              </mc:Choice>
              <mc:Fallback>
                <p:oleObj name="Acrobat Document" r:id="rId5" imgW="5829042" imgH="1343025" progId="Acrobat.Document.DC">
                  <p:embed/>
                  <p:pic>
                    <p:nvPicPr>
                      <p:cNvPr id="2" name="Object 1">
                        <a:extLst>
                          <a:ext uri="{FF2B5EF4-FFF2-40B4-BE49-F238E27FC236}">
                            <a16:creationId xmlns:a16="http://schemas.microsoft.com/office/drawing/2014/main" id="{D9309E7B-EF78-A5EC-9685-E327EB0FBEFA}"/>
                          </a:ext>
                        </a:extLst>
                      </p:cNvPr>
                      <p:cNvPicPr/>
                      <p:nvPr/>
                    </p:nvPicPr>
                    <p:blipFill>
                      <a:blip r:embed="rId6"/>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115751141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209800"/>
            <a:ext cx="8001000" cy="3429000"/>
          </a:xfrm>
        </p:spPr>
        <p:txBody>
          <a:bodyPr>
            <a:normAutofit fontScale="92500"/>
          </a:bodyPr>
          <a:lstStyle/>
          <a:p>
            <a:pPr algn="just"/>
            <a:r>
              <a:rPr lang="en-US" dirty="0">
                <a:solidFill>
                  <a:schemeClr val="tx1"/>
                </a:solidFill>
                <a:latin typeface="Goudy Old Style" panose="02020502050305020303" pitchFamily="18" charset="0"/>
              </a:rPr>
              <a:t>All documents, papers, letters, maps, books, tapes, photographs, films, sound recordings, data processing software, or other material, regardless of the physical form, characteristics, or means of transmission, made or received pursuant to law or ordinance or in connection with the transaction of official business by an agency.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i="1" u="sng" dirty="0">
                <a:latin typeface="Goudy Old Style" pitchFamily="18" charset="0"/>
              </a:rPr>
              <a:t>A Public Record is… </a:t>
            </a:r>
            <a:endParaRPr lang="en-US" sz="3200" dirty="0"/>
          </a:p>
        </p:txBody>
      </p:sp>
      <p:graphicFrame>
        <p:nvGraphicFramePr>
          <p:cNvPr id="2" name="Object 1">
            <a:extLst>
              <a:ext uri="{FF2B5EF4-FFF2-40B4-BE49-F238E27FC236}">
                <a16:creationId xmlns:a16="http://schemas.microsoft.com/office/drawing/2014/main" id="{8A464A18-BDFE-5687-EC1F-3D9B39CC328E}"/>
              </a:ext>
            </a:extLst>
          </p:cNvPr>
          <p:cNvGraphicFramePr>
            <a:graphicFrameLocks noChangeAspect="1"/>
          </p:cNvGraphicFramePr>
          <p:nvPr>
            <p:extLst>
              <p:ext uri="{D42A27DB-BD31-4B8C-83A1-F6EECF244321}">
                <p14:modId xmlns:p14="http://schemas.microsoft.com/office/powerpoint/2010/main" val="250520605"/>
              </p:ext>
            </p:extLst>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2" name="Object 1">
                        <a:extLst>
                          <a:ext uri="{FF2B5EF4-FFF2-40B4-BE49-F238E27FC236}">
                            <a16:creationId xmlns:a16="http://schemas.microsoft.com/office/drawing/2014/main" id="{8A464A18-BDFE-5687-EC1F-3D9B39CC328E}"/>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2736601772"/>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 y="2490623"/>
            <a:ext cx="8001000" cy="3048000"/>
          </a:xfrm>
        </p:spPr>
        <p:txBody>
          <a:bodyPr vert="horz" lIns="91440" tIns="45720" rIns="91440" bIns="45720" rtlCol="0" anchor="t">
            <a:normAutofit fontScale="62500" lnSpcReduction="20000"/>
          </a:bodyPr>
          <a:lstStyle/>
          <a:p>
            <a:pPr marL="457200" indent="-457200" algn="just">
              <a:buFont typeface="Arial" charset="0"/>
              <a:buChar char="•"/>
            </a:pPr>
            <a:r>
              <a:rPr lang="en-US" sz="3800" dirty="0">
                <a:solidFill>
                  <a:schemeClr val="tx1"/>
                </a:solidFill>
                <a:latin typeface="Goudy Old Style"/>
              </a:rPr>
              <a:t>North Port ordered to produce social media posts from a former City Commissioner’s private campaign Facebook page.</a:t>
            </a:r>
          </a:p>
          <a:p>
            <a:pPr marL="457200" indent="-457200" algn="just">
              <a:buFont typeface="Arial" charset="0"/>
              <a:buChar char="•"/>
            </a:pPr>
            <a:r>
              <a:rPr lang="en-US" sz="3800" dirty="0">
                <a:solidFill>
                  <a:prstClr val="black"/>
                </a:solidFill>
                <a:latin typeface="Goudy Old Style" pitchFamily="18" charset="0"/>
              </a:rPr>
              <a:t>City had argued the posts were not made and received in connection with official City business.</a:t>
            </a:r>
          </a:p>
          <a:p>
            <a:pPr marL="457200" indent="-457200" algn="just">
              <a:buFont typeface="Arial" charset="0"/>
              <a:buChar char="•"/>
            </a:pPr>
            <a:r>
              <a:rPr lang="en-US" sz="3800" dirty="0">
                <a:solidFill>
                  <a:prstClr val="black"/>
                </a:solidFill>
                <a:latin typeface="Goudy Old Style" pitchFamily="18" charset="0"/>
              </a:rPr>
              <a:t>Judge Carroll found that “the city commissioners are persons acting on behalf of a city commission when they communicate with constituents on matters involving the city commission or to be voted on by the city commission.”</a:t>
            </a:r>
            <a:endParaRPr lang="en-US" dirty="0">
              <a:solidFill>
                <a:schemeClr val="tx1"/>
              </a:solidFill>
              <a:latin typeface="Goudy Old Style" panose="02020502050305020303" pitchFamily="18" charset="0"/>
            </a:endParaRPr>
          </a:p>
          <a:p>
            <a:pPr lvl="6" algn="just"/>
            <a:endParaRPr lang="en-US" dirty="0">
              <a:solidFill>
                <a:schemeClr val="tx1"/>
              </a:solidFill>
              <a:latin typeface="Goudy Old Style" panose="02020502050305020303" pitchFamily="18" charset="0"/>
            </a:endParaRPr>
          </a:p>
        </p:txBody>
      </p:sp>
      <p:pic>
        <p:nvPicPr>
          <p:cNvPr id="4" name="Picture 1" descr="Colo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3018" y="152399"/>
            <a:ext cx="2667000" cy="65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319377"/>
            <a:ext cx="7772400" cy="1203325"/>
          </a:xfrm>
        </p:spPr>
        <p:txBody>
          <a:bodyPr>
            <a:normAutofit/>
          </a:bodyPr>
          <a:lstStyle/>
          <a:p>
            <a:r>
              <a:rPr lang="en-US" sz="3200" i="1" u="sng" dirty="0">
                <a:latin typeface="Goudy Old Style"/>
              </a:rPr>
              <a:t>City of North Port (2024)</a:t>
            </a:r>
            <a:endParaRPr lang="en-US" sz="3200" i="1" u="sng" dirty="0">
              <a:latin typeface="Goudy Old Style" panose="02020502050305020303" pitchFamily="18" charset="0"/>
            </a:endParaRPr>
          </a:p>
        </p:txBody>
      </p:sp>
      <p:graphicFrame>
        <p:nvGraphicFramePr>
          <p:cNvPr id="2" name="Object 1">
            <a:extLst>
              <a:ext uri="{FF2B5EF4-FFF2-40B4-BE49-F238E27FC236}">
                <a16:creationId xmlns:a16="http://schemas.microsoft.com/office/drawing/2014/main" id="{0366FE1D-3361-6A48-6788-4F52E56CD443}"/>
              </a:ext>
            </a:extLst>
          </p:cNvPr>
          <p:cNvGraphicFramePr>
            <a:graphicFrameLocks noChangeAspect="1"/>
          </p:cNvGraphicFramePr>
          <p:nvPr>
            <p:extLst>
              <p:ext uri="{D42A27DB-BD31-4B8C-83A1-F6EECF244321}">
                <p14:modId xmlns:p14="http://schemas.microsoft.com/office/powerpoint/2010/main" val="2407371083"/>
              </p:ext>
            </p:extLst>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4" imgW="5829042" imgH="1343025" progId="Acrobat.Document.DC">
                  <p:embed/>
                </p:oleObj>
              </mc:Choice>
              <mc:Fallback>
                <p:oleObj name="Acrobat Document" r:id="rId4" imgW="5829042" imgH="1343025" progId="Acrobat.Document.DC">
                  <p:embed/>
                  <p:pic>
                    <p:nvPicPr>
                      <p:cNvPr id="2" name="Object 1">
                        <a:extLst>
                          <a:ext uri="{FF2B5EF4-FFF2-40B4-BE49-F238E27FC236}">
                            <a16:creationId xmlns:a16="http://schemas.microsoft.com/office/drawing/2014/main" id="{0366FE1D-3361-6A48-6788-4F52E56CD443}"/>
                          </a:ext>
                        </a:extLst>
                      </p:cNvPr>
                      <p:cNvPicPr/>
                      <p:nvPr/>
                    </p:nvPicPr>
                    <p:blipFill>
                      <a:blip r:embed="rId5"/>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397916454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 y="2782614"/>
            <a:ext cx="8001000" cy="3048000"/>
          </a:xfrm>
        </p:spPr>
        <p:txBody>
          <a:bodyPr vert="horz" lIns="91440" tIns="45720" rIns="91440" bIns="45720" rtlCol="0" anchor="t">
            <a:normAutofit fontScale="55000" lnSpcReduction="20000"/>
          </a:bodyPr>
          <a:lstStyle/>
          <a:p>
            <a:pPr marL="457200" indent="-457200" algn="just">
              <a:buFont typeface="Arial" charset="0"/>
              <a:buChar char="•"/>
            </a:pPr>
            <a:r>
              <a:rPr lang="en-US" sz="3800" dirty="0">
                <a:solidFill>
                  <a:schemeClr val="tx1"/>
                </a:solidFill>
                <a:latin typeface="Goudy Old Style"/>
              </a:rPr>
              <a:t>Each case involved a lawsuit under the Public Records Act for failure to timely respond to a public records request for text messages.</a:t>
            </a:r>
          </a:p>
          <a:p>
            <a:pPr marL="457200" indent="-457200" algn="just">
              <a:buFont typeface="Arial" charset="0"/>
              <a:buChar char="•"/>
            </a:pPr>
            <a:r>
              <a:rPr lang="en-US" sz="3800" dirty="0">
                <a:solidFill>
                  <a:prstClr val="black"/>
                </a:solidFill>
                <a:latin typeface="Goudy Old Style" pitchFamily="18" charset="0"/>
              </a:rPr>
              <a:t>In each case the public entity either didn’t adequately maintain/capture text messages sent or received on public-issued cell phones OR the text messages were sent or received on private devices and were deleted or not turned over. </a:t>
            </a:r>
          </a:p>
          <a:p>
            <a:pPr marL="457200" indent="-457200" algn="just">
              <a:buFont typeface="Arial" charset="0"/>
              <a:buChar char="•"/>
            </a:pPr>
            <a:r>
              <a:rPr lang="en-US" sz="3800" dirty="0">
                <a:solidFill>
                  <a:prstClr val="black"/>
                </a:solidFill>
                <a:latin typeface="Goudy Old Style" pitchFamily="18" charset="0"/>
              </a:rPr>
              <a:t>Best practice is for public entities to provide smart phones to elected officials and agency personnel that have software that automatically capture all text messages sent or received AND prohibit private devices from being used for text messaging public business.</a:t>
            </a:r>
          </a:p>
          <a:p>
            <a:pPr marL="457200" indent="-457200" algn="just">
              <a:buFont typeface="Arial" charset="0"/>
              <a:buChar char="•"/>
            </a:pPr>
            <a:endParaRPr lang="en-US" dirty="0">
              <a:solidFill>
                <a:schemeClr val="tx1"/>
              </a:solidFill>
              <a:latin typeface="Goudy Old Style" panose="02020502050305020303" pitchFamily="18" charset="0"/>
            </a:endParaRPr>
          </a:p>
          <a:p>
            <a:pPr lvl="6" algn="just"/>
            <a:endParaRPr lang="en-US" dirty="0">
              <a:solidFill>
                <a:schemeClr val="tx1"/>
              </a:solidFill>
              <a:latin typeface="Goudy Old Style" panose="02020502050305020303" pitchFamily="18" charset="0"/>
            </a:endParaRPr>
          </a:p>
        </p:txBody>
      </p:sp>
      <p:pic>
        <p:nvPicPr>
          <p:cNvPr id="4" name="Picture 1" descr="Colo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3018" y="152399"/>
            <a:ext cx="2667000" cy="65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319377"/>
            <a:ext cx="7772400" cy="1203325"/>
          </a:xfrm>
        </p:spPr>
        <p:txBody>
          <a:bodyPr>
            <a:normAutofit fontScale="90000"/>
          </a:bodyPr>
          <a:lstStyle/>
          <a:p>
            <a:r>
              <a:rPr lang="en-US" sz="3200" i="1" u="sng" dirty="0">
                <a:latin typeface="Goudy Old Style"/>
              </a:rPr>
              <a:t>Manatee County (2020&amp;2022)</a:t>
            </a:r>
            <a:br>
              <a:rPr lang="en-US" sz="3200" i="1" u="sng" dirty="0">
                <a:latin typeface="Goudy Old Style"/>
              </a:rPr>
            </a:br>
            <a:r>
              <a:rPr lang="en-US" sz="3200" i="1" u="sng" dirty="0">
                <a:latin typeface="Goudy Old Style"/>
              </a:rPr>
              <a:t>City of Venice (2018)</a:t>
            </a:r>
            <a:br>
              <a:rPr lang="en-US" sz="3200" i="1" u="sng" dirty="0">
                <a:latin typeface="Goudy Old Style"/>
              </a:rPr>
            </a:br>
            <a:r>
              <a:rPr lang="en-US" sz="3200" i="1" u="sng" dirty="0">
                <a:latin typeface="Goudy Old Style"/>
              </a:rPr>
              <a:t>City of Tallahassee (2017)</a:t>
            </a:r>
            <a:endParaRPr lang="en-US" sz="3200" i="1" u="sng" dirty="0">
              <a:latin typeface="Goudy Old Style" panose="02020502050305020303" pitchFamily="18" charset="0"/>
            </a:endParaRPr>
          </a:p>
        </p:txBody>
      </p:sp>
      <p:graphicFrame>
        <p:nvGraphicFramePr>
          <p:cNvPr id="2" name="Object 1">
            <a:extLst>
              <a:ext uri="{FF2B5EF4-FFF2-40B4-BE49-F238E27FC236}">
                <a16:creationId xmlns:a16="http://schemas.microsoft.com/office/drawing/2014/main" id="{0366FE1D-3361-6A48-6788-4F52E56CD443}"/>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4" imgW="5829042" imgH="1343025" progId="Acrobat.Document.DC">
                  <p:embed/>
                </p:oleObj>
              </mc:Choice>
              <mc:Fallback>
                <p:oleObj name="Acrobat Document" r:id="rId4" imgW="5829042" imgH="1343025" progId="Acrobat.Document.DC">
                  <p:embed/>
                  <p:pic>
                    <p:nvPicPr>
                      <p:cNvPr id="2" name="Object 1">
                        <a:extLst>
                          <a:ext uri="{FF2B5EF4-FFF2-40B4-BE49-F238E27FC236}">
                            <a16:creationId xmlns:a16="http://schemas.microsoft.com/office/drawing/2014/main" id="{0366FE1D-3361-6A48-6788-4F52E56CD443}"/>
                          </a:ext>
                        </a:extLst>
                      </p:cNvPr>
                      <p:cNvPicPr/>
                      <p:nvPr/>
                    </p:nvPicPr>
                    <p:blipFill>
                      <a:blip r:embed="rId5"/>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3189356998"/>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153400" cy="1295400"/>
          </a:xfrm>
        </p:spPr>
        <p:txBody>
          <a:bodyPr>
            <a:noAutofit/>
          </a:bodyPr>
          <a:lstStyle/>
          <a:p>
            <a:endParaRPr lang="en-US" sz="3200" i="1" u="sng" dirty="0">
              <a:latin typeface="Goudy Old Style" panose="02020502050305020303" pitchFamily="18" charset="0"/>
            </a:endParaRP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609600" y="1997839"/>
            <a:ext cx="7917247" cy="2862322"/>
          </a:xfrm>
          <a:prstGeom prst="rect">
            <a:avLst/>
          </a:prstGeom>
          <a:noFill/>
        </p:spPr>
        <p:txBody>
          <a:bodyPr wrap="square" rtlCol="0">
            <a:spAutoFit/>
          </a:bodyPr>
          <a:lstStyle/>
          <a:p>
            <a:r>
              <a:rPr lang="en-US" sz="2000" dirty="0">
                <a:solidFill>
                  <a:prstClr val="black"/>
                </a:solidFill>
                <a:latin typeface="Goudy Old Style" pitchFamily="18" charset="0"/>
              </a:rPr>
              <a:t>Michael Barfield:</a:t>
            </a:r>
          </a:p>
          <a:p>
            <a:endParaRPr lang="en-US" sz="2000" dirty="0">
              <a:solidFill>
                <a:prstClr val="black"/>
              </a:solidFill>
              <a:latin typeface="Goudy Old Style" pitchFamily="18" charset="0"/>
            </a:endParaRPr>
          </a:p>
          <a:p>
            <a:r>
              <a:rPr lang="en-US" sz="2000" dirty="0">
                <a:solidFill>
                  <a:prstClr val="black"/>
                </a:solidFill>
                <a:latin typeface="Goudy Old Style" pitchFamily="18" charset="0"/>
              </a:rPr>
              <a:t>“A phenomenal amount of public business is being carried out by text message by county commissioners, county administrators, and lobbyists behind the scenes that give a completely different explanation than the county's official meetings do, and we're not sure if we have all of them yet," FCGA Director for Public Access Michael Barfield said. "You look at these messages, and you then understand that the public meetings are merely perfunctory. That's a big problem that needs to be exposed."</a:t>
            </a:r>
          </a:p>
        </p:txBody>
      </p:sp>
      <p:graphicFrame>
        <p:nvGraphicFramePr>
          <p:cNvPr id="3" name="Object 2">
            <a:extLst>
              <a:ext uri="{FF2B5EF4-FFF2-40B4-BE49-F238E27FC236}">
                <a16:creationId xmlns:a16="http://schemas.microsoft.com/office/drawing/2014/main" id="{BA277E81-5ADF-9A6E-37E0-ED956CE9CEAF}"/>
              </a:ext>
            </a:extLst>
          </p:cNvPr>
          <p:cNvGraphicFramePr>
            <a:graphicFrameLocks noChangeAspect="1"/>
          </p:cNvGraphicFramePr>
          <p:nvPr>
            <p:extLst>
              <p:ext uri="{D42A27DB-BD31-4B8C-83A1-F6EECF244321}">
                <p14:modId xmlns:p14="http://schemas.microsoft.com/office/powerpoint/2010/main" val="250520605"/>
              </p:ext>
            </p:extLst>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3" name="Object 2">
                        <a:extLst>
                          <a:ext uri="{FF2B5EF4-FFF2-40B4-BE49-F238E27FC236}">
                            <a16:creationId xmlns:a16="http://schemas.microsoft.com/office/drawing/2014/main" id="{BA277E81-5ADF-9A6E-37E0-ED956CE9CEAF}"/>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1631553321"/>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153400" cy="1295400"/>
          </a:xfrm>
        </p:spPr>
        <p:txBody>
          <a:bodyPr>
            <a:noAutofit/>
          </a:bodyPr>
          <a:lstStyle/>
          <a:p>
            <a:r>
              <a:rPr lang="en-US" sz="3200" i="1" u="sng" dirty="0">
                <a:latin typeface="Goudy Old Style" panose="02020502050305020303" pitchFamily="18" charset="0"/>
              </a:rPr>
              <a:t>City of Sarasota (2018)</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3" name="Object 2">
            <a:extLst>
              <a:ext uri="{FF2B5EF4-FFF2-40B4-BE49-F238E27FC236}">
                <a16:creationId xmlns:a16="http://schemas.microsoft.com/office/drawing/2014/main" id="{BA277E81-5ADF-9A6E-37E0-ED956CE9CEAF}"/>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3" name="Object 2">
                        <a:extLst>
                          <a:ext uri="{FF2B5EF4-FFF2-40B4-BE49-F238E27FC236}">
                            <a16:creationId xmlns:a16="http://schemas.microsoft.com/office/drawing/2014/main" id="{BA277E81-5ADF-9A6E-37E0-ED956CE9CEAF}"/>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068D9E67-AB2B-95FF-573E-18A2B9671EB0}"/>
              </a:ext>
            </a:extLst>
          </p:cNvPr>
          <p:cNvSpPr txBox="1"/>
          <p:nvPr/>
        </p:nvSpPr>
        <p:spPr>
          <a:xfrm>
            <a:off x="609600" y="2133600"/>
            <a:ext cx="8213725" cy="3016210"/>
          </a:xfrm>
          <a:prstGeom prst="rect">
            <a:avLst/>
          </a:prstGeom>
          <a:noFill/>
        </p:spPr>
        <p:txBody>
          <a:bodyPr wrap="square" rtlCol="0">
            <a:spAutoFit/>
          </a:bodyPr>
          <a:lstStyle/>
          <a:p>
            <a:pPr marL="285750" indent="-285750">
              <a:buFont typeface="Arial" panose="020B0604020202020204" pitchFamily="34" charset="0"/>
              <a:buChar char="•"/>
            </a:pPr>
            <a:r>
              <a:rPr lang="en-US" sz="1900" dirty="0">
                <a:latin typeface="Goudy Old Style" panose="02020502050305020303" pitchFamily="18" charset="77"/>
              </a:rPr>
              <a:t>Michael Barfield sued then City Manager Tom Barwin alleging a failure to produce city-related discussions from his private Gmail account.</a:t>
            </a:r>
          </a:p>
          <a:p>
            <a:pPr marL="285750" indent="-285750">
              <a:buFont typeface="Arial" panose="020B0604020202020204" pitchFamily="34" charset="0"/>
              <a:buChar char="•"/>
            </a:pPr>
            <a:r>
              <a:rPr lang="en-US" sz="1900" dirty="0">
                <a:latin typeface="Goudy Old Style" panose="02020502050305020303" pitchFamily="18" charset="77"/>
              </a:rPr>
              <a:t>Hundreds of emails were subsequently released from Barwin’s personal email account.</a:t>
            </a:r>
          </a:p>
          <a:p>
            <a:pPr marL="285750" indent="-285750">
              <a:buFont typeface="Arial" panose="020B0604020202020204" pitchFamily="34" charset="0"/>
              <a:buChar char="•"/>
            </a:pPr>
            <a:r>
              <a:rPr lang="en-US" sz="1900" dirty="0">
                <a:latin typeface="Goudy Old Style" panose="02020502050305020303" pitchFamily="18" charset="77"/>
              </a:rPr>
              <a:t>Case settled for $30,000 with no admission of guilt. Barwin also agreed to never again respond to emails pertaining to city business from his personal Gmail account, and if he received any, to forward them to the city server for preservation. Barwin also agreed to set up an automatic response on his Gmail account alerting senders to correspond with him on his official city email account if the message is about city matters. </a:t>
            </a:r>
          </a:p>
        </p:txBody>
      </p:sp>
    </p:spTree>
    <p:extLst>
      <p:ext uri="{BB962C8B-B14F-4D97-AF65-F5344CB8AC3E}">
        <p14:creationId xmlns:p14="http://schemas.microsoft.com/office/powerpoint/2010/main" val="711261343"/>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1608417"/>
            <a:ext cx="8153400" cy="1295400"/>
          </a:xfrm>
        </p:spPr>
        <p:txBody>
          <a:bodyPr>
            <a:noAutofit/>
          </a:bodyPr>
          <a:lstStyle/>
          <a:p>
            <a:r>
              <a:rPr lang="en-US" sz="3200" i="1" u="sng" dirty="0">
                <a:latin typeface="Goudy Old Style" panose="02020502050305020303" pitchFamily="18" charset="0"/>
              </a:rPr>
              <a:t>Lorenzo v. City of Venice </a:t>
            </a:r>
            <a:r>
              <a:rPr lang="en-US" sz="3200" u="sng" dirty="0">
                <a:latin typeface="Goudy Old Style" panose="02020502050305020303" pitchFamily="18" charset="0"/>
              </a:rPr>
              <a:t>(2009)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711495" y="3033770"/>
            <a:ext cx="7721009" cy="1200329"/>
          </a:xfrm>
          <a:prstGeom prst="rect">
            <a:avLst/>
          </a:prstGeom>
          <a:noFill/>
        </p:spPr>
        <p:txBody>
          <a:bodyPr wrap="square" rtlCol="0">
            <a:spAutoFit/>
          </a:bodyPr>
          <a:lstStyle/>
          <a:p>
            <a:r>
              <a:rPr lang="x-none">
                <a:latin typeface="Goudy Old Style" panose="02020502050305020303" pitchFamily="18" charset="0"/>
              </a:rPr>
              <a:t>Judge </a:t>
            </a:r>
            <a:r>
              <a:rPr lang="en-US" dirty="0">
                <a:latin typeface="Goudy Old Style" panose="02020502050305020303" pitchFamily="18" charset="0"/>
              </a:rPr>
              <a:t>B</a:t>
            </a:r>
            <a:r>
              <a:rPr lang="x-none">
                <a:latin typeface="Goudy Old Style" panose="02020502050305020303" pitchFamily="18" charset="0"/>
              </a:rPr>
              <a:t>ennett ordered the City of Venice to pay $777,114.42 in attorney’s fees and costs to the Plaintiff’s attorney.  This judgment (for just the Plaintiff’s attorneys’ fees and costs) is one of the highest and most costly judgment</a:t>
            </a:r>
            <a:r>
              <a:rPr lang="en-US" dirty="0">
                <a:latin typeface="Goudy Old Style" panose="02020502050305020303" pitchFamily="18" charset="0"/>
              </a:rPr>
              <a:t>s</a:t>
            </a:r>
            <a:r>
              <a:rPr lang="x-none">
                <a:latin typeface="Goudy Old Style" panose="02020502050305020303" pitchFamily="18" charset="0"/>
              </a:rPr>
              <a:t> entered against a local government for violations of the Public Records and Sunshine </a:t>
            </a:r>
            <a:r>
              <a:rPr lang="en-US" dirty="0">
                <a:latin typeface="Goudy Old Style" panose="02020502050305020303" pitchFamily="18" charset="0"/>
              </a:rPr>
              <a:t>l</a:t>
            </a:r>
            <a:r>
              <a:rPr lang="x-none">
                <a:latin typeface="Goudy Old Style" panose="02020502050305020303" pitchFamily="18" charset="0"/>
              </a:rPr>
              <a:t>aws.</a:t>
            </a:r>
            <a:endParaRPr lang="en-US" dirty="0">
              <a:latin typeface="Goudy Old Style" panose="02020502050305020303" pitchFamily="18" charset="0"/>
            </a:endParaRPr>
          </a:p>
        </p:txBody>
      </p:sp>
      <p:graphicFrame>
        <p:nvGraphicFramePr>
          <p:cNvPr id="3" name="Object 2">
            <a:extLst>
              <a:ext uri="{FF2B5EF4-FFF2-40B4-BE49-F238E27FC236}">
                <a16:creationId xmlns:a16="http://schemas.microsoft.com/office/drawing/2014/main" id="{8406C9D9-FFC1-AB8A-1C86-33BCE92D99B6}"/>
              </a:ext>
            </a:extLst>
          </p:cNvPr>
          <p:cNvGraphicFramePr>
            <a:graphicFrameLocks noChangeAspect="1"/>
          </p:cNvGraphicFramePr>
          <p:nvPr>
            <p:extLst>
              <p:ext uri="{D42A27DB-BD31-4B8C-83A1-F6EECF244321}">
                <p14:modId xmlns:p14="http://schemas.microsoft.com/office/powerpoint/2010/main" val="250520605"/>
              </p:ext>
            </p:extLst>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3" name="Object 2">
                        <a:extLst>
                          <a:ext uri="{FF2B5EF4-FFF2-40B4-BE49-F238E27FC236}">
                            <a16:creationId xmlns:a16="http://schemas.microsoft.com/office/drawing/2014/main" id="{8406C9D9-FFC1-AB8A-1C86-33BCE92D99B6}"/>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954852855"/>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1608417"/>
            <a:ext cx="8153400" cy="1295400"/>
          </a:xfrm>
        </p:spPr>
        <p:txBody>
          <a:bodyPr>
            <a:noAutofit/>
          </a:bodyPr>
          <a:lstStyle/>
          <a:p>
            <a:r>
              <a:rPr lang="en-US" sz="3200" i="1" u="sng" dirty="0">
                <a:latin typeface="Goudy Old Style" panose="02020502050305020303" pitchFamily="18" charset="0"/>
              </a:rPr>
              <a:t>Question #1</a:t>
            </a:r>
            <a:endParaRPr lang="en-US" sz="3200" u="sng" dirty="0">
              <a:latin typeface="Goudy Old Style" panose="02020502050305020303" pitchFamily="18" charset="0"/>
            </a:endParaRP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711494" y="2590800"/>
            <a:ext cx="7721009" cy="2585323"/>
          </a:xfrm>
          <a:prstGeom prst="rect">
            <a:avLst/>
          </a:prstGeom>
          <a:noFill/>
        </p:spPr>
        <p:txBody>
          <a:bodyPr wrap="square" rtlCol="0">
            <a:spAutoFit/>
          </a:bodyPr>
          <a:lstStyle/>
          <a:p>
            <a:endParaRPr lang="en-US" dirty="0">
              <a:latin typeface="Goudy Old Style" panose="02020502050305020303" pitchFamily="18" charset="0"/>
            </a:endParaRPr>
          </a:p>
          <a:p>
            <a:r>
              <a:rPr lang="en-US" dirty="0">
                <a:latin typeface="Goudy Old Style" panose="02020502050305020303" pitchFamily="18" charset="0"/>
              </a:rPr>
              <a:t>If a friend posts a comment on your private Facebook page containing inaccurate information about your position on an upcoming meeting agenda item, what should you do?   </a:t>
            </a:r>
          </a:p>
          <a:p>
            <a:r>
              <a:rPr lang="en-US" dirty="0">
                <a:latin typeface="Goudy Old Style" panose="02020502050305020303" pitchFamily="18" charset="0"/>
              </a:rPr>
              <a:t> </a:t>
            </a:r>
          </a:p>
          <a:p>
            <a:pPr marL="342900" indent="-342900">
              <a:buFont typeface="+mj-lt"/>
              <a:buAutoNum type="arabicPeriod"/>
            </a:pPr>
            <a:r>
              <a:rPr lang="en-US" dirty="0">
                <a:latin typeface="Goudy Old Style" panose="02020502050305020303" pitchFamily="18" charset="0"/>
              </a:rPr>
              <a:t>Nothing. </a:t>
            </a:r>
          </a:p>
          <a:p>
            <a:pPr marL="342900" indent="-342900">
              <a:buFont typeface="+mj-lt"/>
              <a:buAutoNum type="arabicPeriod"/>
            </a:pPr>
            <a:r>
              <a:rPr lang="en-US" dirty="0">
                <a:latin typeface="Goudy Old Style" panose="02020502050305020303" pitchFamily="18" charset="0"/>
              </a:rPr>
              <a:t>Post a responsive comment. </a:t>
            </a:r>
          </a:p>
          <a:p>
            <a:pPr marL="342900" indent="-342900">
              <a:buFont typeface="+mj-lt"/>
              <a:buAutoNum type="arabicPeriod"/>
            </a:pPr>
            <a:r>
              <a:rPr lang="en-US" dirty="0">
                <a:latin typeface="Goudy Old Style" panose="02020502050305020303" pitchFamily="18" charset="0"/>
              </a:rPr>
              <a:t>Delete it. </a:t>
            </a:r>
          </a:p>
          <a:p>
            <a:pPr marL="342900" indent="-342900">
              <a:buFont typeface="+mj-lt"/>
              <a:buAutoNum type="arabicPeriod"/>
            </a:pPr>
            <a:r>
              <a:rPr lang="en-US" dirty="0">
                <a:latin typeface="Goudy Old Style" panose="02020502050305020303" pitchFamily="18" charset="0"/>
              </a:rPr>
              <a:t>Take a screenshot and send it to your records custodian for retention. </a:t>
            </a:r>
          </a:p>
        </p:txBody>
      </p:sp>
      <p:graphicFrame>
        <p:nvGraphicFramePr>
          <p:cNvPr id="3" name="Object 2">
            <a:extLst>
              <a:ext uri="{FF2B5EF4-FFF2-40B4-BE49-F238E27FC236}">
                <a16:creationId xmlns:a16="http://schemas.microsoft.com/office/drawing/2014/main" id="{8406C9D9-FFC1-AB8A-1C86-33BCE92D99B6}"/>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3" name="Object 2">
                        <a:extLst>
                          <a:ext uri="{FF2B5EF4-FFF2-40B4-BE49-F238E27FC236}">
                            <a16:creationId xmlns:a16="http://schemas.microsoft.com/office/drawing/2014/main" id="{8406C9D9-FFC1-AB8A-1C86-33BCE92D99B6}"/>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30388672"/>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1608417"/>
            <a:ext cx="8153400" cy="1295400"/>
          </a:xfrm>
        </p:spPr>
        <p:txBody>
          <a:bodyPr>
            <a:noAutofit/>
          </a:bodyPr>
          <a:lstStyle/>
          <a:p>
            <a:r>
              <a:rPr lang="en-US" sz="3200" i="1" u="sng" dirty="0">
                <a:latin typeface="Goudy Old Style" panose="02020502050305020303" pitchFamily="18" charset="0"/>
              </a:rPr>
              <a:t>Question #2</a:t>
            </a:r>
            <a:endParaRPr lang="en-US" sz="3200" u="sng" dirty="0">
              <a:latin typeface="Goudy Old Style" panose="02020502050305020303" pitchFamily="18" charset="0"/>
            </a:endParaRP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711494" y="2590800"/>
            <a:ext cx="7721009" cy="2031325"/>
          </a:xfrm>
          <a:prstGeom prst="rect">
            <a:avLst/>
          </a:prstGeom>
          <a:noFill/>
        </p:spPr>
        <p:txBody>
          <a:bodyPr wrap="square" rtlCol="0">
            <a:spAutoFit/>
          </a:bodyPr>
          <a:lstStyle/>
          <a:p>
            <a:endParaRPr lang="en-US" dirty="0">
              <a:latin typeface="Goudy Old Style" panose="02020502050305020303" pitchFamily="18" charset="0"/>
            </a:endParaRPr>
          </a:p>
          <a:p>
            <a:r>
              <a:rPr lang="en-US" dirty="0">
                <a:latin typeface="Goudy Old Style" panose="02020502050305020303" pitchFamily="18" charset="0"/>
              </a:rPr>
              <a:t>Should you assume every text or email you send from a private device related to the jurisdiction you represent will be requested and read one day by someone other than who you sent it to? </a:t>
            </a:r>
          </a:p>
          <a:p>
            <a:r>
              <a:rPr lang="en-US" dirty="0">
                <a:latin typeface="Goudy Old Style" panose="02020502050305020303" pitchFamily="18" charset="0"/>
              </a:rPr>
              <a:t> </a:t>
            </a:r>
          </a:p>
          <a:p>
            <a:r>
              <a:rPr lang="en-US" dirty="0">
                <a:latin typeface="Goudy Old Style" panose="02020502050305020303" pitchFamily="18" charset="0"/>
              </a:rPr>
              <a:t>a.   Yes </a:t>
            </a:r>
          </a:p>
          <a:p>
            <a:r>
              <a:rPr lang="en-US" dirty="0">
                <a:latin typeface="Goudy Old Style" panose="02020502050305020303" pitchFamily="18" charset="0"/>
              </a:rPr>
              <a:t>b.   No </a:t>
            </a:r>
          </a:p>
        </p:txBody>
      </p:sp>
      <p:graphicFrame>
        <p:nvGraphicFramePr>
          <p:cNvPr id="3" name="Object 2">
            <a:extLst>
              <a:ext uri="{FF2B5EF4-FFF2-40B4-BE49-F238E27FC236}">
                <a16:creationId xmlns:a16="http://schemas.microsoft.com/office/drawing/2014/main" id="{8406C9D9-FFC1-AB8A-1C86-33BCE92D99B6}"/>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3" name="Object 2">
                        <a:extLst>
                          <a:ext uri="{FF2B5EF4-FFF2-40B4-BE49-F238E27FC236}">
                            <a16:creationId xmlns:a16="http://schemas.microsoft.com/office/drawing/2014/main" id="{8406C9D9-FFC1-AB8A-1C86-33BCE92D99B6}"/>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2675266208"/>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1371600"/>
            <a:ext cx="7772400" cy="4419600"/>
          </a:xfrm>
          <a:ln>
            <a:solidFill>
              <a:srgbClr val="0070C0"/>
            </a:solidFill>
          </a:ln>
        </p:spPr>
        <p:txBody>
          <a:bodyPr>
            <a:normAutofit/>
          </a:bodyPr>
          <a:lstStyle/>
          <a:p>
            <a:r>
              <a:rPr lang="en-US" sz="3600" b="1" dirty="0">
                <a:latin typeface="Goudy Old Style" panose="02020502050305020303" pitchFamily="18" charset="0"/>
              </a:rPr>
              <a:t>CONTACT INFORMATION</a:t>
            </a:r>
            <a:br>
              <a:rPr lang="en-US" sz="2400" dirty="0">
                <a:latin typeface="Goudy Old Style" panose="02020502050305020303" pitchFamily="18" charset="0"/>
              </a:rPr>
            </a:br>
            <a:br>
              <a:rPr lang="en-US" sz="2400" dirty="0">
                <a:latin typeface="Goudy Old Style" panose="02020502050305020303" pitchFamily="18" charset="0"/>
              </a:rPr>
            </a:br>
            <a:r>
              <a:rPr lang="en-US" sz="2400" b="1" dirty="0">
                <a:latin typeface="Goudy Old Style" panose="02020502050305020303" pitchFamily="18" charset="0"/>
              </a:rPr>
              <a:t>Kelly M. Fernandez</a:t>
            </a:r>
            <a:br>
              <a:rPr lang="en-US" sz="2400" b="1" dirty="0">
                <a:latin typeface="Goudy Old Style" panose="02020502050305020303" pitchFamily="18" charset="0"/>
              </a:rPr>
            </a:br>
            <a:r>
              <a:rPr lang="en-US" sz="2400" b="1" dirty="0">
                <a:latin typeface="Goudy Old Style" panose="02020502050305020303" pitchFamily="18" charset="0"/>
                <a:hlinkClick r:id="rId3"/>
              </a:rPr>
              <a:t>kfernandez@flgovlaw.com</a:t>
            </a:r>
            <a:r>
              <a:rPr lang="en-US" sz="2400" b="1" dirty="0">
                <a:latin typeface="Goudy Old Style" panose="02020502050305020303" pitchFamily="18" charset="0"/>
              </a:rPr>
              <a:t> </a:t>
            </a:r>
            <a:br>
              <a:rPr lang="en-US" sz="2400" b="1" dirty="0">
                <a:latin typeface="Goudy Old Style" panose="02020502050305020303" pitchFamily="18" charset="0"/>
              </a:rPr>
            </a:br>
            <a:r>
              <a:rPr lang="en-US" sz="2400" b="1" dirty="0">
                <a:latin typeface="Goudy Old Style" panose="02020502050305020303" pitchFamily="18" charset="0"/>
              </a:rPr>
              <a:t>(941) 306-4730</a:t>
            </a:r>
            <a:br>
              <a:rPr lang="en-US" sz="2400" b="1" dirty="0">
                <a:latin typeface="Goudy Old Style" panose="02020502050305020303" pitchFamily="18" charset="0"/>
              </a:rPr>
            </a:br>
            <a:br>
              <a:rPr lang="en-US" sz="2400" b="1" dirty="0">
                <a:latin typeface="Goudy Old Style" panose="02020502050305020303" pitchFamily="18" charset="0"/>
              </a:rPr>
            </a:br>
            <a:r>
              <a:rPr lang="en-US" sz="2400" b="1" dirty="0">
                <a:latin typeface="Goudy Old Style" panose="02020502050305020303" pitchFamily="18" charset="0"/>
              </a:rPr>
              <a:t>Persson, Cohen, Mooney, Fernandez &amp; Jackson, P.A.</a:t>
            </a:r>
            <a:br>
              <a:rPr lang="en-US" sz="2400" b="1" dirty="0">
                <a:latin typeface="Goudy Old Style" panose="02020502050305020303" pitchFamily="18" charset="0"/>
              </a:rPr>
            </a:br>
            <a:r>
              <a:rPr lang="en-US" sz="2400" b="1" dirty="0">
                <a:latin typeface="Goudy Old Style" panose="02020502050305020303" pitchFamily="18" charset="0"/>
              </a:rPr>
              <a:t>Offices Located in:</a:t>
            </a:r>
            <a:br>
              <a:rPr lang="en-US" sz="2400" b="1" dirty="0">
                <a:latin typeface="Goudy Old Style" panose="02020502050305020303" pitchFamily="18" charset="0"/>
              </a:rPr>
            </a:br>
            <a:r>
              <a:rPr lang="en-US" sz="2400" b="1" dirty="0">
                <a:latin typeface="Goudy Old Style" panose="02020502050305020303" pitchFamily="18" charset="0"/>
              </a:rPr>
              <a:t>Lakewood Ranch &amp; Venice</a:t>
            </a:r>
            <a:br>
              <a:rPr lang="en-US" sz="2400" b="1" dirty="0">
                <a:latin typeface="Goudy Old Style" panose="02020502050305020303" pitchFamily="18" charset="0"/>
              </a:rPr>
            </a:br>
            <a:r>
              <a:rPr lang="en-US" sz="2400" b="1" u="sng" dirty="0">
                <a:latin typeface="Goudy Old Style" panose="02020502050305020303" pitchFamily="18" charset="0"/>
              </a:rPr>
              <a:t>www.flgovlaw.com</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nip Single Corner Rectangle 6"/>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Object 2">
            <a:extLst>
              <a:ext uri="{FF2B5EF4-FFF2-40B4-BE49-F238E27FC236}">
                <a16:creationId xmlns:a16="http://schemas.microsoft.com/office/drawing/2014/main" id="{18222B72-4196-A8C0-47E3-69E1589EA126}"/>
              </a:ext>
            </a:extLst>
          </p:cNvPr>
          <p:cNvGraphicFramePr>
            <a:graphicFrameLocks noChangeAspect="1"/>
          </p:cNvGraphicFramePr>
          <p:nvPr>
            <p:extLst>
              <p:ext uri="{D42A27DB-BD31-4B8C-83A1-F6EECF244321}">
                <p14:modId xmlns:p14="http://schemas.microsoft.com/office/powerpoint/2010/main" val="250520605"/>
              </p:ext>
            </p:extLst>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4" imgW="5829042" imgH="1343025" progId="Acrobat.Document.DC">
                  <p:embed/>
                </p:oleObj>
              </mc:Choice>
              <mc:Fallback>
                <p:oleObj name="Acrobat Document" r:id="rId4" imgW="5829042" imgH="1343025" progId="Acrobat.Document.DC">
                  <p:embed/>
                  <p:pic>
                    <p:nvPicPr>
                      <p:cNvPr id="3" name="Object 2">
                        <a:extLst>
                          <a:ext uri="{FF2B5EF4-FFF2-40B4-BE49-F238E27FC236}">
                            <a16:creationId xmlns:a16="http://schemas.microsoft.com/office/drawing/2014/main" id="{18222B72-4196-A8C0-47E3-69E1589EA126}"/>
                          </a:ext>
                        </a:extLst>
                      </p:cNvPr>
                      <p:cNvPicPr/>
                      <p:nvPr/>
                    </p:nvPicPr>
                    <p:blipFill>
                      <a:blip r:embed="rId5"/>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327972972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209800"/>
            <a:ext cx="8001000" cy="3429000"/>
          </a:xfrm>
        </p:spPr>
        <p:txBody>
          <a:bodyPr>
            <a:normAutofit/>
          </a:bodyPr>
          <a:lstStyle/>
          <a:p>
            <a:pPr marL="514350" indent="-514350" algn="just">
              <a:buFont typeface="+mj-lt"/>
              <a:buAutoNum type="arabicPeriod"/>
            </a:pPr>
            <a:r>
              <a:rPr lang="en-US" dirty="0">
                <a:solidFill>
                  <a:schemeClr val="tx1"/>
                </a:solidFill>
                <a:latin typeface="Goudy Old Style" panose="02020502050305020303" pitchFamily="18" charset="0"/>
              </a:rPr>
              <a:t>Any material</a:t>
            </a:r>
          </a:p>
          <a:p>
            <a:pPr marL="514350" indent="-514350" algn="just">
              <a:buFont typeface="+mj-lt"/>
              <a:buAutoNum type="arabicPeriod"/>
            </a:pPr>
            <a:r>
              <a:rPr lang="en-US" dirty="0">
                <a:solidFill>
                  <a:schemeClr val="tx1"/>
                </a:solidFill>
                <a:latin typeface="Goudy Old Style" panose="02020502050305020303" pitchFamily="18" charset="0"/>
              </a:rPr>
              <a:t>Made or received in connection with official business</a:t>
            </a:r>
          </a:p>
          <a:p>
            <a:pPr marL="514350" indent="-514350" algn="just">
              <a:buFont typeface="+mj-lt"/>
              <a:buAutoNum type="arabicPeriod"/>
            </a:pPr>
            <a:r>
              <a:rPr lang="en-US" dirty="0">
                <a:solidFill>
                  <a:schemeClr val="tx1"/>
                </a:solidFill>
                <a:latin typeface="Goudy Old Style" panose="02020502050305020303" pitchFamily="18" charset="0"/>
              </a:rPr>
              <a:t>Intended to </a:t>
            </a:r>
            <a:r>
              <a:rPr lang="en-US" i="1" u="sng" dirty="0">
                <a:solidFill>
                  <a:schemeClr val="tx1"/>
                </a:solidFill>
                <a:latin typeface="Goudy Old Style" panose="02020502050305020303" pitchFamily="18" charset="0"/>
              </a:rPr>
              <a:t>perpetuate, communicate, or formalize</a:t>
            </a:r>
            <a:r>
              <a:rPr lang="en-US" dirty="0">
                <a:solidFill>
                  <a:schemeClr val="tx1"/>
                </a:solidFill>
                <a:latin typeface="Goudy Old Style" panose="02020502050305020303" pitchFamily="18" charset="0"/>
              </a:rPr>
              <a:t> knowledge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i="1" u="sng" dirty="0">
                <a:latin typeface="Goudy Old Style" pitchFamily="18" charset="0"/>
              </a:rPr>
              <a:t>A Public Record is… </a:t>
            </a:r>
            <a:endParaRPr lang="en-US" sz="3200" dirty="0"/>
          </a:p>
        </p:txBody>
      </p:sp>
      <p:graphicFrame>
        <p:nvGraphicFramePr>
          <p:cNvPr id="2" name="Object 1">
            <a:extLst>
              <a:ext uri="{FF2B5EF4-FFF2-40B4-BE49-F238E27FC236}">
                <a16:creationId xmlns:a16="http://schemas.microsoft.com/office/drawing/2014/main" id="{64C8DCEF-A054-9D7A-E143-4A0B18DE99BA}"/>
              </a:ext>
            </a:extLst>
          </p:cNvPr>
          <p:cNvGraphicFramePr>
            <a:graphicFrameLocks noChangeAspect="1"/>
          </p:cNvGraphicFramePr>
          <p:nvPr>
            <p:extLst>
              <p:ext uri="{D42A27DB-BD31-4B8C-83A1-F6EECF244321}">
                <p14:modId xmlns:p14="http://schemas.microsoft.com/office/powerpoint/2010/main" val="250520605"/>
              </p:ext>
            </p:extLst>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2" name="Object 1">
                        <a:extLst>
                          <a:ext uri="{FF2B5EF4-FFF2-40B4-BE49-F238E27FC236}">
                            <a16:creationId xmlns:a16="http://schemas.microsoft.com/office/drawing/2014/main" id="{64C8DCEF-A054-9D7A-E143-4A0B18DE99BA}"/>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305377953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4193" y="2234296"/>
            <a:ext cx="8001000" cy="3352799"/>
          </a:xfrm>
        </p:spPr>
        <p:txBody>
          <a:bodyPr>
            <a:normAutofit lnSpcReduction="10000"/>
          </a:bodyPr>
          <a:lstStyle/>
          <a:p>
            <a:pPr marL="457200" indent="-457200" algn="just">
              <a:buFont typeface="Arial" panose="020B0604020202020204" pitchFamily="34" charset="0"/>
              <a:buChar char="•"/>
            </a:pPr>
            <a:r>
              <a:rPr lang="en-US" sz="2800" dirty="0">
                <a:solidFill>
                  <a:schemeClr val="tx1"/>
                </a:solidFill>
                <a:latin typeface="Goudy Old Style" panose="02020502050305020303" pitchFamily="18" charset="0"/>
              </a:rPr>
              <a:t>A “draft,” “working copy,” or “preliminary version”</a:t>
            </a:r>
          </a:p>
          <a:p>
            <a:pPr marL="457200" indent="-457200" algn="just">
              <a:buFont typeface="Arial" panose="020B0604020202020204" pitchFamily="34" charset="0"/>
              <a:buChar char="•"/>
            </a:pPr>
            <a:r>
              <a:rPr lang="en-US" sz="2800" dirty="0">
                <a:solidFill>
                  <a:schemeClr val="tx1"/>
                </a:solidFill>
                <a:latin typeface="Goudy Old Style" panose="02020502050305020303" pitchFamily="18" charset="0"/>
              </a:rPr>
              <a:t>A record circulated for review or shared for comment or information  </a:t>
            </a:r>
          </a:p>
          <a:p>
            <a:pPr marL="457200" indent="-457200" algn="just">
              <a:buFont typeface="Arial" panose="020B0604020202020204" pitchFamily="34" charset="0"/>
              <a:buChar char="•"/>
            </a:pPr>
            <a:r>
              <a:rPr lang="en-US" sz="2800" dirty="0">
                <a:solidFill>
                  <a:schemeClr val="tx1"/>
                </a:solidFill>
                <a:latin typeface="Goudy Old Style" panose="02020502050305020303" pitchFamily="18" charset="0"/>
              </a:rPr>
              <a:t>Notes prepared for personal use</a:t>
            </a:r>
          </a:p>
          <a:p>
            <a:pPr marL="457200" indent="-457200" algn="just">
              <a:buFont typeface="Arial" panose="020B0604020202020204" pitchFamily="34" charset="0"/>
              <a:buChar char="•"/>
            </a:pPr>
            <a:r>
              <a:rPr lang="en-US" sz="2800" dirty="0">
                <a:solidFill>
                  <a:schemeClr val="tx1"/>
                </a:solidFill>
                <a:latin typeface="Goudy Old Style" panose="02020502050305020303" pitchFamily="18" charset="0"/>
              </a:rPr>
              <a:t>Documents possessed by private entities working for the government</a:t>
            </a:r>
          </a:p>
          <a:p>
            <a:pPr marL="457200" indent="-457200" algn="just">
              <a:buFont typeface="Arial" panose="020B0604020202020204" pitchFamily="34" charset="0"/>
              <a:buChar char="•"/>
            </a:pPr>
            <a:r>
              <a:rPr lang="en-US" sz="2800" dirty="0">
                <a:solidFill>
                  <a:schemeClr val="tx1"/>
                </a:solidFill>
                <a:latin typeface="Goudy Old Style" panose="02020502050305020303" pitchFamily="18" charset="0"/>
              </a:rPr>
              <a:t>A document promised to be kept private</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i="1" u="sng" dirty="0">
                <a:latin typeface="Goudy Old Style" pitchFamily="18" charset="0"/>
              </a:rPr>
              <a:t>Is it or Isn’t it??</a:t>
            </a:r>
          </a:p>
        </p:txBody>
      </p:sp>
      <p:graphicFrame>
        <p:nvGraphicFramePr>
          <p:cNvPr id="2" name="Object 1">
            <a:extLst>
              <a:ext uri="{FF2B5EF4-FFF2-40B4-BE49-F238E27FC236}">
                <a16:creationId xmlns:a16="http://schemas.microsoft.com/office/drawing/2014/main" id="{64C8DCEF-A054-9D7A-E143-4A0B18DE99BA}"/>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2" name="Object 1">
                        <a:extLst>
                          <a:ext uri="{FF2B5EF4-FFF2-40B4-BE49-F238E27FC236}">
                            <a16:creationId xmlns:a16="http://schemas.microsoft.com/office/drawing/2014/main" id="{64C8DCEF-A054-9D7A-E143-4A0B18DE99BA}"/>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9872119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101" y="2286000"/>
            <a:ext cx="8001000" cy="3048000"/>
          </a:xfrm>
        </p:spPr>
        <p:txBody>
          <a:bodyPr>
            <a:normAutofit/>
          </a:bodyPr>
          <a:lstStyle/>
          <a:p>
            <a:pPr algn="just"/>
            <a:r>
              <a:rPr lang="en-US" sz="2800" dirty="0">
                <a:solidFill>
                  <a:schemeClr val="tx1"/>
                </a:solidFill>
                <a:latin typeface="Goudy Old Style" panose="02020502050305020303" pitchFamily="18" charset="0"/>
              </a:rPr>
              <a:t>Records not made in connection with official business are not public records. Determining factor is not where records are housed, but the nature of the record. </a:t>
            </a:r>
            <a:r>
              <a:rPr lang="en-US" sz="2800" i="1" dirty="0">
                <a:solidFill>
                  <a:schemeClr val="tx1"/>
                </a:solidFill>
                <a:latin typeface="Goudy Old Style" panose="02020502050305020303" pitchFamily="18" charset="0"/>
              </a:rPr>
              <a:t>State v. City of Clearwater</a:t>
            </a:r>
            <a:r>
              <a:rPr lang="en-US" sz="2800" dirty="0">
                <a:solidFill>
                  <a:schemeClr val="tx1"/>
                </a:solidFill>
                <a:latin typeface="Goudy Old Style" panose="02020502050305020303" pitchFamily="18" charset="0"/>
              </a:rPr>
              <a:t>, 863 So. 2d 149 (Fla. 2003)</a:t>
            </a:r>
          </a:p>
          <a:p>
            <a:pPr algn="just"/>
            <a:endParaRPr lang="en-US" dirty="0">
              <a:solidFill>
                <a:schemeClr val="tx1"/>
              </a:solidFill>
              <a:latin typeface="Goudy Old Style" panose="02020502050305020303" pitchFamily="18" charset="0"/>
            </a:endParaRPr>
          </a:p>
          <a:p>
            <a:pPr algn="just"/>
            <a:endParaRPr lang="en-US" dirty="0">
              <a:solidFill>
                <a:schemeClr val="tx1"/>
              </a:solidFill>
              <a:latin typeface="Goudy Old Style" panose="02020502050305020303" pitchFamily="18" charset="0"/>
            </a:endParaRPr>
          </a:p>
          <a:p>
            <a:pPr algn="just"/>
            <a:endParaRPr lang="en-US" dirty="0">
              <a:solidFill>
                <a:schemeClr val="tx1"/>
              </a:solidFill>
              <a:latin typeface="Goudy Old Style" panose="02020502050305020303" pitchFamily="18" charset="0"/>
            </a:endParaRPr>
          </a:p>
          <a:p>
            <a:pPr algn="just"/>
            <a:endParaRPr lang="en-US" dirty="0">
              <a:solidFill>
                <a:schemeClr val="tx1"/>
              </a:solidFill>
              <a:latin typeface="Goudy Old Style" panose="02020502050305020303" pitchFamily="18" charset="0"/>
            </a:endParaRPr>
          </a:p>
          <a:p>
            <a:pPr algn="just"/>
            <a:endParaRPr lang="en-US" dirty="0">
              <a:solidFill>
                <a:schemeClr val="tx1"/>
              </a:solidFill>
              <a:latin typeface="Goudy Old Style" panose="02020502050305020303" pitchFamily="18" charset="0"/>
            </a:endParaRP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i="1" u="sng" dirty="0">
                <a:latin typeface="Goudy Old Style" pitchFamily="18" charset="0"/>
              </a:rPr>
              <a:t>Location, Location</a:t>
            </a:r>
          </a:p>
        </p:txBody>
      </p:sp>
      <p:graphicFrame>
        <p:nvGraphicFramePr>
          <p:cNvPr id="2" name="Object 1">
            <a:extLst>
              <a:ext uri="{FF2B5EF4-FFF2-40B4-BE49-F238E27FC236}">
                <a16:creationId xmlns:a16="http://schemas.microsoft.com/office/drawing/2014/main" id="{64C8DCEF-A054-9D7A-E143-4A0B18DE99BA}"/>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2" name="Object 1">
                        <a:extLst>
                          <a:ext uri="{FF2B5EF4-FFF2-40B4-BE49-F238E27FC236}">
                            <a16:creationId xmlns:a16="http://schemas.microsoft.com/office/drawing/2014/main" id="{64C8DCEF-A054-9D7A-E143-4A0B18DE99BA}"/>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270806001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590800"/>
            <a:ext cx="8001000" cy="3048000"/>
          </a:xfrm>
        </p:spPr>
        <p:txBody>
          <a:bodyPr>
            <a:normAutofit/>
          </a:bodyPr>
          <a:lstStyle/>
          <a:p>
            <a:pPr algn="just"/>
            <a:r>
              <a:rPr lang="en-US" dirty="0">
                <a:solidFill>
                  <a:schemeClr val="tx1"/>
                </a:solidFill>
                <a:latin typeface="Goudy Old Style" panose="02020502050305020303" pitchFamily="18" charset="0"/>
              </a:rPr>
              <a:t>Art. I, Section 24, Florida Constitution ––“Every person has the right to inspect or copy any public record…”</a:t>
            </a:r>
          </a:p>
          <a:p>
            <a:pPr algn="just"/>
            <a:endParaRPr lang="en-US" dirty="0">
              <a:solidFill>
                <a:schemeClr val="tx1"/>
              </a:solidFill>
              <a:latin typeface="Goudy Old Style" panose="02020502050305020303" pitchFamily="18" charset="0"/>
            </a:endParaRPr>
          </a:p>
          <a:p>
            <a:pPr algn="just"/>
            <a:r>
              <a:rPr lang="en-US" b="1" dirty="0">
                <a:solidFill>
                  <a:schemeClr val="tx1"/>
                </a:solidFill>
                <a:latin typeface="Goudy Old Style" panose="02020502050305020303" pitchFamily="18" charset="0"/>
              </a:rPr>
              <a:t>ANYONE! </a:t>
            </a:r>
            <a:r>
              <a:rPr lang="en-US" dirty="0">
                <a:solidFill>
                  <a:schemeClr val="tx1"/>
                </a:solidFill>
                <a:latin typeface="Goudy Old Style" panose="02020502050305020303" pitchFamily="18" charset="0"/>
              </a:rPr>
              <a:t>And they can remain anonymous.</a:t>
            </a:r>
            <a:endParaRPr lang="en-US" b="1" dirty="0">
              <a:solidFill>
                <a:schemeClr val="tx1"/>
              </a:solidFill>
              <a:latin typeface="Goudy Old Style" panose="02020502050305020303" pitchFamily="18" charset="0"/>
            </a:endParaRPr>
          </a:p>
          <a:p>
            <a:pPr algn="just"/>
            <a:endParaRPr lang="en-US" dirty="0">
              <a:solidFill>
                <a:schemeClr val="tx1"/>
              </a:solidFill>
              <a:latin typeface="Goudy Old Style" panose="02020502050305020303" pitchFamily="18" charset="0"/>
            </a:endParaRPr>
          </a:p>
          <a:p>
            <a:pPr algn="just"/>
            <a:endParaRPr lang="en-US" dirty="0">
              <a:solidFill>
                <a:schemeClr val="tx1"/>
              </a:solidFill>
              <a:latin typeface="Goudy Old Style" panose="02020502050305020303" pitchFamily="18" charset="0"/>
            </a:endParaRP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i="1" u="sng" dirty="0">
                <a:latin typeface="Goudy Old Style" pitchFamily="18" charset="0"/>
              </a:rPr>
              <a:t>Who Can Request Public Records?</a:t>
            </a:r>
          </a:p>
        </p:txBody>
      </p:sp>
      <p:graphicFrame>
        <p:nvGraphicFramePr>
          <p:cNvPr id="2" name="Object 1">
            <a:extLst>
              <a:ext uri="{FF2B5EF4-FFF2-40B4-BE49-F238E27FC236}">
                <a16:creationId xmlns:a16="http://schemas.microsoft.com/office/drawing/2014/main" id="{64C8DCEF-A054-9D7A-E143-4A0B18DE99BA}"/>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2" name="Object 1">
                        <a:extLst>
                          <a:ext uri="{FF2B5EF4-FFF2-40B4-BE49-F238E27FC236}">
                            <a16:creationId xmlns:a16="http://schemas.microsoft.com/office/drawing/2014/main" id="{64C8DCEF-A054-9D7A-E143-4A0B18DE99BA}"/>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Tree>
    <p:extLst>
      <p:ext uri="{BB962C8B-B14F-4D97-AF65-F5344CB8AC3E}">
        <p14:creationId xmlns:p14="http://schemas.microsoft.com/office/powerpoint/2010/main" val="3009957392"/>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14:presetBounceEnd="50000">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14:bounceEnd="50000">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362200"/>
            <a:ext cx="8001000" cy="3276600"/>
          </a:xfrm>
        </p:spPr>
        <p:txBody>
          <a:bodyPr>
            <a:noAutofit/>
          </a:bodyPr>
          <a:lstStyle/>
          <a:p>
            <a:pPr marL="514350" indent="-514350" algn="just">
              <a:buFont typeface="+mj-lt"/>
              <a:buAutoNum type="arabicPeriod"/>
            </a:pPr>
            <a:r>
              <a:rPr lang="en-US" sz="2000" dirty="0">
                <a:solidFill>
                  <a:schemeClr val="tx1"/>
                </a:solidFill>
                <a:latin typeface="Goudy Old Style" panose="02020502050305020303" pitchFamily="18" charset="0"/>
              </a:rPr>
              <a:t>Legitimately need the records.</a:t>
            </a:r>
          </a:p>
          <a:p>
            <a:pPr marL="514350" indent="-514350" algn="just">
              <a:buFont typeface="+mj-lt"/>
              <a:buAutoNum type="arabicPeriod"/>
            </a:pPr>
            <a:endParaRPr lang="en-US" sz="2000" dirty="0">
              <a:solidFill>
                <a:schemeClr val="tx1"/>
              </a:solidFill>
              <a:latin typeface="Goudy Old Style" panose="02020502050305020303" pitchFamily="18" charset="0"/>
            </a:endParaRPr>
          </a:p>
          <a:p>
            <a:pPr marL="514350" indent="-514350" algn="just">
              <a:buFont typeface="+mj-lt"/>
              <a:buAutoNum type="arabicPeriod"/>
            </a:pPr>
            <a:r>
              <a:rPr lang="en-US" sz="2000" dirty="0">
                <a:solidFill>
                  <a:schemeClr val="tx1"/>
                </a:solidFill>
                <a:latin typeface="Goudy Old Style" panose="02020502050305020303" pitchFamily="18" charset="0"/>
              </a:rPr>
              <a:t>Conducting “audit” either personally or on behalf of some open government association/group.</a:t>
            </a:r>
          </a:p>
          <a:p>
            <a:pPr marL="514350" indent="-514350" algn="just">
              <a:buFont typeface="+mj-lt"/>
              <a:buAutoNum type="arabicPeriod"/>
            </a:pPr>
            <a:endParaRPr lang="en-US" sz="2000" dirty="0">
              <a:solidFill>
                <a:schemeClr val="tx1"/>
              </a:solidFill>
              <a:latin typeface="Goudy Old Style" panose="02020502050305020303" pitchFamily="18" charset="0"/>
            </a:endParaRPr>
          </a:p>
          <a:p>
            <a:pPr marL="514350" indent="-514350" algn="just">
              <a:buFont typeface="+mj-lt"/>
              <a:buAutoNum type="arabicPeriod"/>
            </a:pPr>
            <a:r>
              <a:rPr lang="en-US" sz="2000" dirty="0">
                <a:solidFill>
                  <a:schemeClr val="tx1"/>
                </a:solidFill>
                <a:latin typeface="Goudy Old Style" panose="02020502050305020303" pitchFamily="18" charset="0"/>
              </a:rPr>
              <a:t>Seeking information due to a personal animosity or for a frivolous purpose.</a:t>
            </a:r>
          </a:p>
          <a:p>
            <a:pPr marL="514350" indent="-514350" algn="just">
              <a:buFont typeface="+mj-lt"/>
              <a:buAutoNum type="arabicPeriod"/>
            </a:pPr>
            <a:endParaRPr lang="en-US" sz="2000" dirty="0">
              <a:solidFill>
                <a:schemeClr val="tx1"/>
              </a:solidFill>
              <a:latin typeface="Goudy Old Style" panose="02020502050305020303" pitchFamily="18" charset="0"/>
            </a:endParaRPr>
          </a:p>
          <a:p>
            <a:pPr algn="just"/>
            <a:r>
              <a:rPr lang="en-US" sz="2000" dirty="0">
                <a:solidFill>
                  <a:schemeClr val="tx1"/>
                </a:solidFill>
                <a:latin typeface="Goudy Old Style" panose="02020502050305020303" pitchFamily="18" charset="0"/>
              </a:rPr>
              <a:t>A requester’s motive for wanting the records is irrelevant!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i="1" u="sng" dirty="0">
                <a:latin typeface="Goudy Old Style" pitchFamily="18" charset="0"/>
              </a:rPr>
              <a:t>Why Do People Make Public Records Requests? </a:t>
            </a:r>
            <a:endParaRPr lang="en-US" sz="3200" dirty="0"/>
          </a:p>
        </p:txBody>
      </p:sp>
      <p:graphicFrame>
        <p:nvGraphicFramePr>
          <p:cNvPr id="2" name="Object 1">
            <a:extLst>
              <a:ext uri="{FF2B5EF4-FFF2-40B4-BE49-F238E27FC236}">
                <a16:creationId xmlns:a16="http://schemas.microsoft.com/office/drawing/2014/main" id="{64C8DCEF-A054-9D7A-E143-4A0B18DE99BA}"/>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2" name="Object 1">
                        <a:extLst>
                          <a:ext uri="{FF2B5EF4-FFF2-40B4-BE49-F238E27FC236}">
                            <a16:creationId xmlns:a16="http://schemas.microsoft.com/office/drawing/2014/main" id="{64C8DCEF-A054-9D7A-E143-4A0B18DE99BA}"/>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pic>
        <p:nvPicPr>
          <p:cNvPr id="8" name="Picture 7" descr="A cartoon of a person thinking&#10;&#10;Description automatically generated with medium confidence">
            <a:extLst>
              <a:ext uri="{FF2B5EF4-FFF2-40B4-BE49-F238E27FC236}">
                <a16:creationId xmlns:a16="http://schemas.microsoft.com/office/drawing/2014/main" id="{A47BD888-F3B3-B1A8-3DFD-0522A732DD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0" y="4547107"/>
            <a:ext cx="1905000" cy="1288762"/>
          </a:xfrm>
          <a:prstGeom prst="rect">
            <a:avLst/>
          </a:prstGeom>
        </p:spPr>
      </p:pic>
    </p:spTree>
    <p:extLst>
      <p:ext uri="{BB962C8B-B14F-4D97-AF65-F5344CB8AC3E}">
        <p14:creationId xmlns:p14="http://schemas.microsoft.com/office/powerpoint/2010/main" val="31946798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133600"/>
            <a:ext cx="8001000" cy="3482398"/>
          </a:xfrm>
        </p:spPr>
        <p:txBody>
          <a:bodyPr>
            <a:normAutofit fontScale="55000" lnSpcReduction="20000"/>
          </a:bodyPr>
          <a:lstStyle/>
          <a:p>
            <a:pPr marL="457200" indent="-457200" algn="just">
              <a:buFont typeface="Arial" panose="020B0604020202020204" pitchFamily="34" charset="0"/>
              <a:buChar char="•"/>
            </a:pPr>
            <a:endParaRPr lang="en-US" dirty="0">
              <a:solidFill>
                <a:schemeClr val="tx1"/>
              </a:solidFill>
              <a:latin typeface="Goudy Old Style" panose="02020502050305020303" pitchFamily="18" charset="0"/>
            </a:endParaRPr>
          </a:p>
          <a:p>
            <a:pPr marL="457200" indent="-457200" algn="just">
              <a:buFont typeface="Arial" panose="020B0604020202020204" pitchFamily="34" charset="0"/>
              <a:buChar char="•"/>
            </a:pPr>
            <a:r>
              <a:rPr lang="en-US" sz="3500" dirty="0">
                <a:solidFill>
                  <a:schemeClr val="tx1"/>
                </a:solidFill>
                <a:latin typeface="Goudy Old Style" panose="02020502050305020303" pitchFamily="18" charset="0"/>
              </a:rPr>
              <a:t>It is ok to make multiple public records request at the same time or to make one request after another.</a:t>
            </a:r>
          </a:p>
          <a:p>
            <a:pPr marL="457200" indent="-457200" algn="just">
              <a:buFont typeface="Arial" panose="020B0604020202020204" pitchFamily="34" charset="0"/>
              <a:buChar char="•"/>
            </a:pPr>
            <a:r>
              <a:rPr lang="en-US" sz="3500" dirty="0">
                <a:solidFill>
                  <a:schemeClr val="tx1"/>
                </a:solidFill>
                <a:latin typeface="Goudy Old Style" panose="02020502050305020303" pitchFamily="18" charset="0"/>
              </a:rPr>
              <a:t>It is ok to request public records for a commercial purpose.</a:t>
            </a:r>
          </a:p>
          <a:p>
            <a:pPr marL="457200" indent="-457200" algn="just">
              <a:buFont typeface="Arial" panose="020B0604020202020204" pitchFamily="34" charset="0"/>
              <a:buChar char="•"/>
            </a:pPr>
            <a:r>
              <a:rPr lang="en-US" sz="3500" dirty="0">
                <a:solidFill>
                  <a:schemeClr val="tx1"/>
                </a:solidFill>
                <a:latin typeface="Goudy Old Style" panose="02020502050305020303" pitchFamily="18" charset="0"/>
              </a:rPr>
              <a:t>It is ok to request so many records that it is an inconvenience to the agency.</a:t>
            </a:r>
          </a:p>
          <a:p>
            <a:pPr marL="457200" indent="-457200" algn="just">
              <a:buFont typeface="Arial" panose="020B0604020202020204" pitchFamily="34" charset="0"/>
              <a:buChar char="•"/>
            </a:pPr>
            <a:r>
              <a:rPr lang="en-US" sz="3500" dirty="0">
                <a:solidFill>
                  <a:schemeClr val="tx1"/>
                </a:solidFill>
                <a:latin typeface="Goudy Old Style" panose="02020502050305020303" pitchFamily="18" charset="0"/>
              </a:rPr>
              <a:t>It is </a:t>
            </a:r>
            <a:r>
              <a:rPr lang="en-US" sz="3500" u="sng" dirty="0">
                <a:solidFill>
                  <a:schemeClr val="tx1"/>
                </a:solidFill>
                <a:latin typeface="Goudy Old Style" panose="02020502050305020303" pitchFamily="18" charset="0"/>
              </a:rPr>
              <a:t>not</a:t>
            </a:r>
            <a:r>
              <a:rPr lang="en-US" sz="3500" dirty="0">
                <a:solidFill>
                  <a:schemeClr val="tx1"/>
                </a:solidFill>
                <a:latin typeface="Goudy Old Style" panose="02020502050305020303" pitchFamily="18" charset="0"/>
              </a:rPr>
              <a:t> ok to make a standing request for future records.</a:t>
            </a:r>
          </a:p>
          <a:p>
            <a:pPr algn="just"/>
            <a:endParaRPr lang="en-US" sz="3500" dirty="0">
              <a:solidFill>
                <a:schemeClr val="tx1"/>
              </a:solidFill>
              <a:latin typeface="Goudy Old Style" panose="02020502050305020303" pitchFamily="18" charset="0"/>
            </a:endParaRPr>
          </a:p>
          <a:p>
            <a:pPr algn="just"/>
            <a:r>
              <a:rPr lang="en-US" sz="3500" dirty="0">
                <a:solidFill>
                  <a:schemeClr val="tx1"/>
                </a:solidFill>
                <a:latin typeface="Goudy Old Style" panose="02020502050305020303" pitchFamily="18" charset="0"/>
              </a:rPr>
              <a:t>*The fact that requests were made for a frivolous purpose or to unduly harass an agency might be relevant in any lawsuit filed by the requester alleging the agency hasn’t adequately complied with the Public Records Act. Government entities can seek reimbursement for legal costs if they can prove a request or lawsuit was made for an “improper purpose.”</a:t>
            </a:r>
          </a:p>
          <a:p>
            <a:pPr algn="just"/>
            <a:endParaRPr lang="en-US" dirty="0">
              <a:solidFill>
                <a:schemeClr val="tx1"/>
              </a:solidFill>
              <a:latin typeface="Goudy Old Style" panose="02020502050305020303" pitchFamily="18" charset="0"/>
            </a:endParaRPr>
          </a:p>
          <a:p>
            <a:pPr algn="just"/>
            <a:endParaRPr lang="en-US" dirty="0">
              <a:solidFill>
                <a:schemeClr val="tx1"/>
              </a:solidFill>
              <a:latin typeface="Goudy Old Style" panose="02020502050305020303" pitchFamily="18" charset="0"/>
            </a:endParaRPr>
          </a:p>
          <a:p>
            <a:pPr algn="just"/>
            <a:endParaRPr lang="en-US" dirty="0">
              <a:solidFill>
                <a:schemeClr val="tx1"/>
              </a:solidFill>
              <a:latin typeface="Goudy Old Style" panose="02020502050305020303" pitchFamily="18" charset="0"/>
            </a:endParaRPr>
          </a:p>
          <a:p>
            <a:pPr algn="just"/>
            <a:endParaRPr lang="en-US" dirty="0">
              <a:solidFill>
                <a:schemeClr val="tx1"/>
              </a:solidFill>
              <a:latin typeface="Goudy Old Style" panose="02020502050305020303" pitchFamily="18" charset="0"/>
            </a:endParaRP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Object 1">
            <a:extLst>
              <a:ext uri="{FF2B5EF4-FFF2-40B4-BE49-F238E27FC236}">
                <a16:creationId xmlns:a16="http://schemas.microsoft.com/office/drawing/2014/main" id="{64C8DCEF-A054-9D7A-E143-4A0B18DE99BA}"/>
              </a:ext>
            </a:extLst>
          </p:cNvPr>
          <p:cNvGraphicFramePr>
            <a:graphicFrameLocks noChangeAspect="1"/>
          </p:cNvGraphicFramePr>
          <p:nvPr/>
        </p:nvGraphicFramePr>
        <p:xfrm>
          <a:off x="5334000" y="155035"/>
          <a:ext cx="3489325" cy="711740"/>
        </p:xfrm>
        <a:graphic>
          <a:graphicData uri="http://schemas.openxmlformats.org/presentationml/2006/ole">
            <mc:AlternateContent xmlns:mc="http://schemas.openxmlformats.org/markup-compatibility/2006">
              <mc:Choice xmlns:v="urn:schemas-microsoft-com:vml" Requires="v">
                <p:oleObj name="Acrobat Document" r:id="rId3" imgW="5829042" imgH="1343025" progId="Acrobat.Document.DC">
                  <p:embed/>
                </p:oleObj>
              </mc:Choice>
              <mc:Fallback>
                <p:oleObj name="Acrobat Document" r:id="rId3" imgW="5829042" imgH="1343025" progId="Acrobat.Document.DC">
                  <p:embed/>
                  <p:pic>
                    <p:nvPicPr>
                      <p:cNvPr id="2" name="Object 1">
                        <a:extLst>
                          <a:ext uri="{FF2B5EF4-FFF2-40B4-BE49-F238E27FC236}">
                            <a16:creationId xmlns:a16="http://schemas.microsoft.com/office/drawing/2014/main" id="{64C8DCEF-A054-9D7A-E143-4A0B18DE99BA}"/>
                          </a:ext>
                        </a:extLst>
                      </p:cNvPr>
                      <p:cNvPicPr/>
                      <p:nvPr/>
                    </p:nvPicPr>
                    <p:blipFill>
                      <a:blip r:embed="rId4"/>
                      <a:stretch>
                        <a:fillRect/>
                      </a:stretch>
                    </p:blipFill>
                    <p:spPr>
                      <a:xfrm>
                        <a:off x="5334000" y="155035"/>
                        <a:ext cx="3489325" cy="711740"/>
                      </a:xfrm>
                      <a:prstGeom prst="rect">
                        <a:avLst/>
                      </a:prstGeom>
                    </p:spPr>
                  </p:pic>
                </p:oleObj>
              </mc:Fallback>
            </mc:AlternateContent>
          </a:graphicData>
        </a:graphic>
      </p:graphicFrame>
      <p:sp>
        <p:nvSpPr>
          <p:cNvPr id="4" name="Title 6">
            <a:extLst>
              <a:ext uri="{FF2B5EF4-FFF2-40B4-BE49-F238E27FC236}">
                <a16:creationId xmlns:a16="http://schemas.microsoft.com/office/drawing/2014/main" id="{EC4FA545-EBA1-FEF9-A89F-AD4AF5B986AD}"/>
              </a:ext>
            </a:extLst>
          </p:cNvPr>
          <p:cNvSpPr>
            <a:spLocks noGrp="1"/>
          </p:cNvSpPr>
          <p:nvPr>
            <p:ph type="ctrTitle"/>
          </p:nvPr>
        </p:nvSpPr>
        <p:spPr>
          <a:xfrm>
            <a:off x="685800" y="1181100"/>
            <a:ext cx="7772400" cy="1203325"/>
          </a:xfrm>
        </p:spPr>
        <p:txBody>
          <a:bodyPr>
            <a:normAutofit/>
          </a:bodyPr>
          <a:lstStyle/>
          <a:p>
            <a:r>
              <a:rPr lang="en-US" sz="3200" i="1" u="sng" dirty="0">
                <a:latin typeface="Goudy Old Style" pitchFamily="18" charset="0"/>
              </a:rPr>
              <a:t>Power to the People! </a:t>
            </a:r>
            <a:endParaRPr lang="en-US" sz="3200" dirty="0"/>
          </a:p>
        </p:txBody>
      </p:sp>
    </p:spTree>
    <p:extLst>
      <p:ext uri="{BB962C8B-B14F-4D97-AF65-F5344CB8AC3E}">
        <p14:creationId xmlns:p14="http://schemas.microsoft.com/office/powerpoint/2010/main" val="478431414"/>
      </p:ext>
    </p:extLst>
  </p:cSld>
  <p:clrMapOvr>
    <a:masterClrMapping/>
  </p:clrMapOvr>
  <p:transition spd="slow">
    <p:wip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477A07854633489EE3A190543F6CE5" ma:contentTypeVersion="18" ma:contentTypeDescription="Create a new document." ma:contentTypeScope="" ma:versionID="df5d04c3b61aec59b30c80b5689af048">
  <xsd:schema xmlns:xsd="http://www.w3.org/2001/XMLSchema" xmlns:xs="http://www.w3.org/2001/XMLSchema" xmlns:p="http://schemas.microsoft.com/office/2006/metadata/properties" xmlns:ns2="6d850ad5-c428-4137-bc64-4d248b080b3d" xmlns:ns3="b470c8ac-edca-4cf5-a967-95d53433d676" targetNamespace="http://schemas.microsoft.com/office/2006/metadata/properties" ma:root="true" ma:fieldsID="3087c69e5f939c5be175bb94b27f7a76" ns2:_="" ns3:_="">
    <xsd:import namespace="6d850ad5-c428-4137-bc64-4d248b080b3d"/>
    <xsd:import namespace="b470c8ac-edca-4cf5-a967-95d53433d6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850ad5-c428-4137-bc64-4d248b080b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9946d39-3500-4ce9-8b72-6aeff2bdd88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70c8ac-edca-4cf5-a967-95d53433d67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754d4de-5e92-4f07-8cb1-416871fa5cb0}" ma:internalName="TaxCatchAll" ma:showField="CatchAllData" ma:web="b470c8ac-edca-4cf5-a967-95d53433d6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d850ad5-c428-4137-bc64-4d248b080b3d">
      <Terms xmlns="http://schemas.microsoft.com/office/infopath/2007/PartnerControls"/>
    </lcf76f155ced4ddcb4097134ff3c332f>
    <TaxCatchAll xmlns="b470c8ac-edca-4cf5-a967-95d53433d67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A9A1C9-98CA-4E30-B22D-48DA9EBDF5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850ad5-c428-4137-bc64-4d248b080b3d"/>
    <ds:schemaRef ds:uri="b470c8ac-edca-4cf5-a967-95d53433d6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AAEC14-ADE7-4DC0-9C15-E90657B7D5B2}">
  <ds:schemaRefs>
    <ds:schemaRef ds:uri="http://purl.org/dc/dcmitype/"/>
    <ds:schemaRef ds:uri="http://schemas.microsoft.com/office/infopath/2007/PartnerControls"/>
    <ds:schemaRef ds:uri="6d850ad5-c428-4137-bc64-4d248b080b3d"/>
    <ds:schemaRef ds:uri="http://purl.org/dc/terms/"/>
    <ds:schemaRef ds:uri="http://schemas.microsoft.com/office/2006/documentManagement/types"/>
    <ds:schemaRef ds:uri="http://www.w3.org/XML/1998/namespace"/>
    <ds:schemaRef ds:uri="http://schemas.openxmlformats.org/package/2006/metadata/core-properties"/>
    <ds:schemaRef ds:uri="b470c8ac-edca-4cf5-a967-95d53433d676"/>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88610C76-50A0-4734-9CEE-3EA9BF3FD6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3766</TotalTime>
  <Words>2742</Words>
  <Application>Microsoft Office PowerPoint</Application>
  <PresentationFormat>On-screen Show (4:3)</PresentationFormat>
  <Paragraphs>212</Paragraphs>
  <Slides>37</Slides>
  <Notes>37</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1_Office Theme</vt:lpstr>
      <vt:lpstr>2_Office Theme</vt:lpstr>
      <vt:lpstr>Public Records Law for Elected and Appointed Officials</vt:lpstr>
      <vt:lpstr>Public Records Law  </vt:lpstr>
      <vt:lpstr>A Public Record is… </vt:lpstr>
      <vt:lpstr>A Public Record is… </vt:lpstr>
      <vt:lpstr>Is it or Isn’t it??</vt:lpstr>
      <vt:lpstr>Location, Location</vt:lpstr>
      <vt:lpstr>Who Can Request Public Records?</vt:lpstr>
      <vt:lpstr>Why Do People Make Public Records Requests? </vt:lpstr>
      <vt:lpstr>Power to the People! </vt:lpstr>
      <vt:lpstr>Electronic Records</vt:lpstr>
      <vt:lpstr>Requests for Information</vt:lpstr>
      <vt:lpstr>Text Messages and Personal Email Accounts </vt:lpstr>
      <vt:lpstr>Social Media</vt:lpstr>
      <vt:lpstr>Bear v. Escambia County Board of County Commissioners</vt:lpstr>
      <vt:lpstr>Bear v. Escambia County Board of County Commissioners</vt:lpstr>
      <vt:lpstr>How soon must the agency respond to a request?</vt:lpstr>
      <vt:lpstr>Written Notice Before Filing Lawsuit</vt:lpstr>
      <vt:lpstr>Does the public get access to all records that meet the public records definition?</vt:lpstr>
      <vt:lpstr>Confidential Records</vt:lpstr>
      <vt:lpstr>Confidential Record Example</vt:lpstr>
      <vt:lpstr>Exempt Records</vt:lpstr>
      <vt:lpstr>Exemption Example</vt:lpstr>
      <vt:lpstr>How are Confidential/Exempt Records Handled?</vt:lpstr>
      <vt:lpstr>Fees for Public Records – Special Service Charge</vt:lpstr>
      <vt:lpstr>Fees for Public Records – Advance Deposit</vt:lpstr>
      <vt:lpstr>Record Retention Requirements</vt:lpstr>
      <vt:lpstr>PowerPoint Presentation</vt:lpstr>
      <vt:lpstr>Penalties for Violation of Public Records: </vt:lpstr>
      <vt:lpstr>Lessons to be learned...</vt:lpstr>
      <vt:lpstr>City of North Port (2024)</vt:lpstr>
      <vt:lpstr>Manatee County (2020&amp;2022) City of Venice (2018) City of Tallahassee (2017)</vt:lpstr>
      <vt:lpstr>PowerPoint Presentation</vt:lpstr>
      <vt:lpstr>City of Sarasota (2018)</vt:lpstr>
      <vt:lpstr>Lorenzo v. City of Venice (2009) </vt:lpstr>
      <vt:lpstr>Question #1</vt:lpstr>
      <vt:lpstr>Question #2</vt:lpstr>
      <vt:lpstr>CONTACT INFORMATION  Kelly M. Fernandez kfernandez@flgovlaw.com  (941) 306-4730  Persson, Cohen, Mooney, Fernandez &amp; Jackson, P.A. Offices Located in: Lakewood Ranch &amp; Venice www.flgovlaw.com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 of a Beach: My Airbnb was Shut Down by the City!</dc:title>
  <dc:creator>Regina Kardash - Persson, Cohen &amp; Mooney, P.A.</dc:creator>
  <cp:lastModifiedBy>Kelly Fernandez</cp:lastModifiedBy>
  <cp:revision>132</cp:revision>
  <cp:lastPrinted>2019-01-31T20:15:51Z</cp:lastPrinted>
  <dcterms:created xsi:type="dcterms:W3CDTF">2019-01-29T15:10:13Z</dcterms:created>
  <dcterms:modified xsi:type="dcterms:W3CDTF">2025-04-30T14:06:20Z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0x0101005D477A07854633489EE3A190543F6CE5</vt:lpwstr>
  </property>
  <property fmtid="{D5CDD505-2E9C-101B-9397-08002B2CF9AE}" pid="3" name="MediaServiceImageTags">
    <vt:lpwstr/>
  </property>
</Properties>
</file>