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3" r:id="rId4"/>
  </p:sldMasterIdLst>
  <p:sldIdLst>
    <p:sldId id="256" r:id="rId5"/>
    <p:sldId id="257" r:id="rId6"/>
    <p:sldId id="319" r:id="rId7"/>
    <p:sldId id="276" r:id="rId8"/>
    <p:sldId id="258" r:id="rId9"/>
    <p:sldId id="270" r:id="rId10"/>
    <p:sldId id="294" r:id="rId11"/>
    <p:sldId id="316" r:id="rId12"/>
    <p:sldId id="284" r:id="rId13"/>
    <p:sldId id="263" r:id="rId14"/>
    <p:sldId id="327" r:id="rId15"/>
    <p:sldId id="312" r:id="rId16"/>
    <p:sldId id="260" r:id="rId17"/>
    <p:sldId id="287" r:id="rId18"/>
    <p:sldId id="262" r:id="rId19"/>
    <p:sldId id="305" r:id="rId20"/>
    <p:sldId id="281" r:id="rId21"/>
    <p:sldId id="271" r:id="rId22"/>
    <p:sldId id="310" r:id="rId23"/>
    <p:sldId id="311" r:id="rId24"/>
    <p:sldId id="282" r:id="rId25"/>
    <p:sldId id="308" r:id="rId26"/>
    <p:sldId id="285" r:id="rId27"/>
    <p:sldId id="322" r:id="rId28"/>
    <p:sldId id="317" r:id="rId29"/>
    <p:sldId id="292" r:id="rId30"/>
    <p:sldId id="323" r:id="rId31"/>
    <p:sldId id="324" r:id="rId32"/>
    <p:sldId id="318" r:id="rId33"/>
    <p:sldId id="274" r:id="rId34"/>
    <p:sldId id="320" r:id="rId35"/>
    <p:sldId id="298" r:id="rId36"/>
    <p:sldId id="300" r:id="rId37"/>
    <p:sldId id="326" r:id="rId38"/>
    <p:sldId id="302" r:id="rId39"/>
    <p:sldId id="321" r:id="rId40"/>
    <p:sldId id="301" r:id="rId41"/>
    <p:sldId id="304" r:id="rId42"/>
    <p:sldId id="278" r:id="rId43"/>
    <p:sldId id="296" r:id="rId4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aiza Bedford" initials="RB" lastIdx="16" clrIdx="0">
    <p:extLst>
      <p:ext uri="{19B8F6BF-5375-455C-9EA6-DF929625EA0E}">
        <p15:presenceInfo xmlns:p15="http://schemas.microsoft.com/office/powerpoint/2012/main" userId="S::rbedford@northportfl.gov::dc4ea608-f831-40ee-abf7-89a60cb2e1f5" providerId="AD"/>
      </p:ext>
    </p:extLst>
  </p:cmAuthor>
  <p:cmAuthor id="2" name="Amber Slayton" initials="AS" lastIdx="17" clrIdx="1">
    <p:extLst>
      <p:ext uri="{19B8F6BF-5375-455C-9EA6-DF929625EA0E}">
        <p15:presenceInfo xmlns:p15="http://schemas.microsoft.com/office/powerpoint/2012/main" userId="S::aslayton@northportfl.gov::c78aa457-a4f4-443f-8db0-2cee5dee774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9CDE"/>
    <a:srgbClr val="00386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655" autoAdjust="0"/>
    <p:restoredTop sz="94660"/>
  </p:normalViewPr>
  <p:slideViewPr>
    <p:cSldViewPr snapToGrid="0">
      <p:cViewPr varScale="1">
        <p:scale>
          <a:sx n="66" d="100"/>
          <a:sy n="66" d="100"/>
        </p:scale>
        <p:origin x="1468"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elly Fernandez" userId="70d556fb-7a6b-48d5-9067-ef041913b875" providerId="ADAL" clId="{98BBE66B-C91B-43AB-A710-8F8B416F99CB}"/>
    <pc:docChg chg="modSld">
      <pc:chgData name="Kelly Fernandez" userId="70d556fb-7a6b-48d5-9067-ef041913b875" providerId="ADAL" clId="{98BBE66B-C91B-43AB-A710-8F8B416F99CB}" dt="2024-12-03T15:38:46.791" v="2" actId="1037"/>
      <pc:docMkLst>
        <pc:docMk/>
      </pc:docMkLst>
      <pc:sldChg chg="modSp mod">
        <pc:chgData name="Kelly Fernandez" userId="70d556fb-7a6b-48d5-9067-ef041913b875" providerId="ADAL" clId="{98BBE66B-C91B-43AB-A710-8F8B416F99CB}" dt="2024-12-03T15:38:46.791" v="2" actId="1037"/>
        <pc:sldMkLst>
          <pc:docMk/>
          <pc:sldMk cId="1145032212" sldId="294"/>
        </pc:sldMkLst>
        <pc:graphicFrameChg chg="mod">
          <ac:chgData name="Kelly Fernandez" userId="70d556fb-7a6b-48d5-9067-ef041913b875" providerId="ADAL" clId="{98BBE66B-C91B-43AB-A710-8F8B416F99CB}" dt="2024-12-03T15:38:46.791" v="2" actId="1037"/>
          <ac:graphicFrameMkLst>
            <pc:docMk/>
            <pc:sldMk cId="1145032212" sldId="294"/>
            <ac:graphicFrameMk id="5" creationId="{78E7510A-949F-D863-076B-5AD7CB65D6DA}"/>
          </ac:graphicFrameMkLst>
        </pc:graphicFrameChg>
      </pc:sldChg>
    </pc:docChg>
  </pc:docChgLst>
  <pc:docChgLst>
    <pc:chgData name="Michael Golen" userId="570b04ba-cee3-46c4-9c66-18bb7aa9f7d3" providerId="ADAL" clId="{6896636F-CC3F-4F55-8DC6-9111D10DEE32}"/>
    <pc:docChg chg="custSel modSld">
      <pc:chgData name="Michael Golen" userId="570b04ba-cee3-46c4-9c66-18bb7aa9f7d3" providerId="ADAL" clId="{6896636F-CC3F-4F55-8DC6-9111D10DEE32}" dt="2025-04-11T18:56:52.772" v="94" actId="20577"/>
      <pc:docMkLst>
        <pc:docMk/>
      </pc:docMkLst>
      <pc:sldChg chg="modSp mod">
        <pc:chgData name="Michael Golen" userId="570b04ba-cee3-46c4-9c66-18bb7aa9f7d3" providerId="ADAL" clId="{6896636F-CC3F-4F55-8DC6-9111D10DEE32}" dt="2025-04-11T18:54:16.531" v="26" actId="20577"/>
        <pc:sldMkLst>
          <pc:docMk/>
          <pc:sldMk cId="1255044384" sldId="257"/>
        </pc:sldMkLst>
        <pc:spChg chg="mod">
          <ac:chgData name="Michael Golen" userId="570b04ba-cee3-46c4-9c66-18bb7aa9f7d3" providerId="ADAL" clId="{6896636F-CC3F-4F55-8DC6-9111D10DEE32}" dt="2025-04-11T18:54:16.531" v="26" actId="20577"/>
          <ac:spMkLst>
            <pc:docMk/>
            <pc:sldMk cId="1255044384" sldId="257"/>
            <ac:spMk id="3" creationId="{F650A4AB-F6B8-494F-80FD-B82CD04D9B06}"/>
          </ac:spMkLst>
        </pc:spChg>
      </pc:sldChg>
      <pc:sldChg chg="modSp mod">
        <pc:chgData name="Michael Golen" userId="570b04ba-cee3-46c4-9c66-18bb7aa9f7d3" providerId="ADAL" clId="{6896636F-CC3F-4F55-8DC6-9111D10DEE32}" dt="2025-04-11T18:56:52.772" v="94" actId="20577"/>
        <pc:sldMkLst>
          <pc:docMk/>
          <pc:sldMk cId="509592708" sldId="296"/>
        </pc:sldMkLst>
        <pc:spChg chg="mod">
          <ac:chgData name="Michael Golen" userId="570b04ba-cee3-46c4-9c66-18bb7aa9f7d3" providerId="ADAL" clId="{6896636F-CC3F-4F55-8DC6-9111D10DEE32}" dt="2025-04-11T18:56:52.772" v="94" actId="20577"/>
          <ac:spMkLst>
            <pc:docMk/>
            <pc:sldMk cId="509592708" sldId="296"/>
            <ac:spMk id="3" creationId="{F650A4AB-F6B8-494F-80FD-B82CD04D9B06}"/>
          </ac:spMkLst>
        </pc:spChg>
        <pc:spChg chg="mod">
          <ac:chgData name="Michael Golen" userId="570b04ba-cee3-46c4-9c66-18bb7aa9f7d3" providerId="ADAL" clId="{6896636F-CC3F-4F55-8DC6-9111D10DEE32}" dt="2025-04-11T18:56:33.819" v="64" actId="20577"/>
          <ac:spMkLst>
            <pc:docMk/>
            <pc:sldMk cId="509592708" sldId="296"/>
            <ac:spMk id="5" creationId="{8DD8BAE8-8E75-41E9-91B5-003063CE6413}"/>
          </ac:spMkLst>
        </pc:sp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svg"/><Relationship Id="rId1" Type="http://schemas.openxmlformats.org/officeDocument/2006/relationships/image" Target="../media/image25.png"/><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diagrams/_rels/data2.xml.rels><?xml version="1.0" encoding="UTF-8" standalone="yes"?>
<Relationships xmlns="http://schemas.openxmlformats.org/package/2006/relationships"><Relationship Id="rId2" Type="http://schemas.openxmlformats.org/officeDocument/2006/relationships/image" Target="../media/image26.svg"/><Relationship Id="rId1" Type="http://schemas.openxmlformats.org/officeDocument/2006/relationships/image" Target="../media/image25.png"/></Relationships>
</file>

<file path=ppt/diagrams/_rels/data4.xml.rels><?xml version="1.0" encoding="UTF-8" standalone="yes"?>
<Relationships xmlns="http://schemas.openxmlformats.org/package/2006/relationships"><Relationship Id="rId2" Type="http://schemas.openxmlformats.org/officeDocument/2006/relationships/image" Target="../media/image28.svg"/><Relationship Id="rId1" Type="http://schemas.openxmlformats.org/officeDocument/2006/relationships/image" Target="../media/image27.png"/></Relationships>
</file>

<file path=ppt/diagrams/_rels/data5.xml.rels><?xml version="1.0" encoding="UTF-8" standalone="yes"?>
<Relationships xmlns="http://schemas.openxmlformats.org/package/2006/relationships"><Relationship Id="rId2" Type="http://schemas.openxmlformats.org/officeDocument/2006/relationships/image" Target="../media/image30.svg"/><Relationship Id="rId1" Type="http://schemas.openxmlformats.org/officeDocument/2006/relationships/image" Target="../media/image29.png"/></Relationships>
</file>

<file path=ppt/diagrams/_rels/drawing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svg"/><Relationship Id="rId1" Type="http://schemas.openxmlformats.org/officeDocument/2006/relationships/image" Target="../media/image25.png"/><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diagrams/_rels/drawing2.xml.rels><?xml version="1.0" encoding="UTF-8" standalone="yes"?>
<Relationships xmlns="http://schemas.openxmlformats.org/package/2006/relationships"><Relationship Id="rId2" Type="http://schemas.openxmlformats.org/officeDocument/2006/relationships/image" Target="../media/image26.svg"/><Relationship Id="rId1" Type="http://schemas.openxmlformats.org/officeDocument/2006/relationships/image" Target="../media/image25.png"/></Relationships>
</file>

<file path=ppt/diagrams/_rels/drawing4.xml.rels><?xml version="1.0" encoding="UTF-8" standalone="yes"?>
<Relationships xmlns="http://schemas.openxmlformats.org/package/2006/relationships"><Relationship Id="rId2" Type="http://schemas.openxmlformats.org/officeDocument/2006/relationships/image" Target="../media/image28.svg"/><Relationship Id="rId1" Type="http://schemas.openxmlformats.org/officeDocument/2006/relationships/image" Target="../media/image27.png"/></Relationships>
</file>

<file path=ppt/diagrams/_rels/drawing5.xml.rels><?xml version="1.0" encoding="UTF-8" standalone="yes"?>
<Relationships xmlns="http://schemas.openxmlformats.org/package/2006/relationships"><Relationship Id="rId2" Type="http://schemas.openxmlformats.org/officeDocument/2006/relationships/image" Target="../media/image30.svg"/><Relationship Id="rId1" Type="http://schemas.openxmlformats.org/officeDocument/2006/relationships/image" Target="../media/image29.png"/></Relationships>
</file>

<file path=ppt/diagrams/colors1.xml><?xml version="1.0" encoding="utf-8"?>
<dgm:colorsDef xmlns:dgm="http://schemas.openxmlformats.org/drawingml/2006/diagram" xmlns:a="http://schemas.openxmlformats.org/drawingml/2006/main" uniqueId="urn:microsoft.com/office/officeart/2018/5/colors/Iconchunking_neutralbg_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a:alpha val="0"/>
      </a:schemeClr>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a:alpha val="0"/>
      </a:schemeClr>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bg_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a:alpha val="0"/>
      </a:schemeClr>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bg_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a:alpha val="0"/>
      </a:schemeClr>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9E0B052-345E-4A22-BE91-92A655DAC413}" type="doc">
      <dgm:prSet loTypeId="urn:microsoft.com/office/officeart/2018/2/layout/IconLabelList" loCatId="icon" qsTypeId="urn:microsoft.com/office/officeart/2005/8/quickstyle/simple1" qsCatId="simple" csTypeId="urn:microsoft.com/office/officeart/2018/5/colors/Iconchunking_neutralbg_colorful2" csCatId="colorful" phldr="1"/>
      <dgm:spPr/>
      <dgm:t>
        <a:bodyPr/>
        <a:lstStyle/>
        <a:p>
          <a:endParaRPr lang="en-US"/>
        </a:p>
      </dgm:t>
    </dgm:pt>
    <dgm:pt modelId="{7F21E0A0-AAFD-48D5-8291-4FEAF920CE69}">
      <dgm:prSet custT="1"/>
      <dgm:spPr/>
      <dgm:t>
        <a:bodyPr/>
        <a:lstStyle/>
        <a:p>
          <a:pPr>
            <a:lnSpc>
              <a:spcPct val="100000"/>
            </a:lnSpc>
          </a:pPr>
          <a:r>
            <a:rPr lang="en-US" sz="1800" dirty="0">
              <a:latin typeface="Lato" panose="020F0502020204030203" pitchFamily="34" charset="0"/>
              <a:ea typeface="Lato" panose="020F0502020204030203" pitchFamily="34" charset="0"/>
              <a:cs typeface="Lato" panose="020F0502020204030203" pitchFamily="34" charset="0"/>
            </a:rPr>
            <a:t>Meetings must be open to the public</a:t>
          </a:r>
        </a:p>
      </dgm:t>
    </dgm:pt>
    <dgm:pt modelId="{434A3C7E-6E05-49B0-8E7B-21A1A4496E3F}" type="parTrans" cxnId="{8E70866B-2A20-445D-9B6C-123DE074A4D9}">
      <dgm:prSet/>
      <dgm:spPr/>
      <dgm:t>
        <a:bodyPr/>
        <a:lstStyle/>
        <a:p>
          <a:endParaRPr lang="en-US"/>
        </a:p>
      </dgm:t>
    </dgm:pt>
    <dgm:pt modelId="{7B203E2C-DB5A-436C-9291-194E664B721E}" type="sibTrans" cxnId="{8E70866B-2A20-445D-9B6C-123DE074A4D9}">
      <dgm:prSet/>
      <dgm:spPr/>
      <dgm:t>
        <a:bodyPr/>
        <a:lstStyle/>
        <a:p>
          <a:endParaRPr lang="en-US"/>
        </a:p>
      </dgm:t>
    </dgm:pt>
    <dgm:pt modelId="{910EB397-5D8C-4E43-847F-914C7353EF20}">
      <dgm:prSet custT="1"/>
      <dgm:spPr/>
      <dgm:t>
        <a:bodyPr/>
        <a:lstStyle/>
        <a:p>
          <a:pPr>
            <a:lnSpc>
              <a:spcPct val="100000"/>
            </a:lnSpc>
          </a:pPr>
          <a:r>
            <a:rPr lang="en-US" sz="1800" dirty="0">
              <a:latin typeface="Lato" panose="020F0502020204030203" pitchFamily="34" charset="0"/>
              <a:ea typeface="Lato" panose="020F0502020204030203" pitchFamily="34" charset="0"/>
              <a:cs typeface="Lato" panose="020F0502020204030203" pitchFamily="34" charset="0"/>
            </a:rPr>
            <a:t>Reasonable notice of the meetings must be provided</a:t>
          </a:r>
        </a:p>
      </dgm:t>
    </dgm:pt>
    <dgm:pt modelId="{AC5E8E31-1698-4DF0-B246-444493D78181}" type="parTrans" cxnId="{66D557CD-B60D-49FC-9FF1-0D65792CDA5B}">
      <dgm:prSet/>
      <dgm:spPr/>
      <dgm:t>
        <a:bodyPr/>
        <a:lstStyle/>
        <a:p>
          <a:endParaRPr lang="en-US"/>
        </a:p>
      </dgm:t>
    </dgm:pt>
    <dgm:pt modelId="{2267EFA0-9BC0-4CCE-8B0F-1D8791B8CD94}" type="sibTrans" cxnId="{66D557CD-B60D-49FC-9FF1-0D65792CDA5B}">
      <dgm:prSet/>
      <dgm:spPr/>
      <dgm:t>
        <a:bodyPr/>
        <a:lstStyle/>
        <a:p>
          <a:endParaRPr lang="en-US"/>
        </a:p>
      </dgm:t>
    </dgm:pt>
    <dgm:pt modelId="{91D7E8EE-D50D-420B-B138-17FE6A073259}">
      <dgm:prSet custT="1"/>
      <dgm:spPr/>
      <dgm:t>
        <a:bodyPr/>
        <a:lstStyle/>
        <a:p>
          <a:pPr>
            <a:lnSpc>
              <a:spcPct val="100000"/>
            </a:lnSpc>
          </a:pPr>
          <a:r>
            <a:rPr lang="en-US" sz="1800" dirty="0">
              <a:latin typeface="Lato" panose="020F0502020204030203" pitchFamily="34" charset="0"/>
              <a:ea typeface="Lato" panose="020F0502020204030203" pitchFamily="34" charset="0"/>
              <a:cs typeface="Lato" panose="020F0502020204030203" pitchFamily="34" charset="0"/>
            </a:rPr>
            <a:t>Minutes of the meetings must be taken and recorded</a:t>
          </a:r>
        </a:p>
      </dgm:t>
    </dgm:pt>
    <dgm:pt modelId="{3CFBA4D8-A8F4-4313-A8E6-027436C49DFA}" type="parTrans" cxnId="{79E8F9B3-4A71-4D64-BD86-1E6D8BD5D5B4}">
      <dgm:prSet/>
      <dgm:spPr/>
      <dgm:t>
        <a:bodyPr/>
        <a:lstStyle/>
        <a:p>
          <a:endParaRPr lang="en-US"/>
        </a:p>
      </dgm:t>
    </dgm:pt>
    <dgm:pt modelId="{2DF2B380-35A3-4A9A-892B-2EE43B018BD3}" type="sibTrans" cxnId="{79E8F9B3-4A71-4D64-BD86-1E6D8BD5D5B4}">
      <dgm:prSet/>
      <dgm:spPr/>
      <dgm:t>
        <a:bodyPr/>
        <a:lstStyle/>
        <a:p>
          <a:endParaRPr lang="en-US"/>
        </a:p>
      </dgm:t>
    </dgm:pt>
    <dgm:pt modelId="{05208CFB-8622-4731-95D7-8B1DD42FF854}" type="pres">
      <dgm:prSet presAssocID="{39E0B052-345E-4A22-BE91-92A655DAC413}" presName="root" presStyleCnt="0">
        <dgm:presLayoutVars>
          <dgm:dir/>
          <dgm:resizeHandles val="exact"/>
        </dgm:presLayoutVars>
      </dgm:prSet>
      <dgm:spPr/>
    </dgm:pt>
    <dgm:pt modelId="{8009887B-940B-400F-B398-4760C5E2843B}" type="pres">
      <dgm:prSet presAssocID="{7F21E0A0-AAFD-48D5-8291-4FEAF920CE69}" presName="compNode" presStyleCnt="0"/>
      <dgm:spPr/>
    </dgm:pt>
    <dgm:pt modelId="{F1FD11E0-120C-4215-83E7-1FCE93A5D356}" type="pres">
      <dgm:prSet presAssocID="{7F21E0A0-AAFD-48D5-8291-4FEAF920CE69}"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eeting"/>
        </a:ext>
      </dgm:extLst>
    </dgm:pt>
    <dgm:pt modelId="{3A27AED0-3A87-4BB9-95C6-B59FA0F0C4FB}" type="pres">
      <dgm:prSet presAssocID="{7F21E0A0-AAFD-48D5-8291-4FEAF920CE69}" presName="spaceRect" presStyleCnt="0"/>
      <dgm:spPr/>
    </dgm:pt>
    <dgm:pt modelId="{C3597468-FCC1-4BD3-A63C-6846EA81A708}" type="pres">
      <dgm:prSet presAssocID="{7F21E0A0-AAFD-48D5-8291-4FEAF920CE69}" presName="textRect" presStyleLbl="revTx" presStyleIdx="0" presStyleCnt="3">
        <dgm:presLayoutVars>
          <dgm:chMax val="1"/>
          <dgm:chPref val="1"/>
        </dgm:presLayoutVars>
      </dgm:prSet>
      <dgm:spPr/>
    </dgm:pt>
    <dgm:pt modelId="{E328DB42-F92C-483A-A239-C7FB4FF14C4C}" type="pres">
      <dgm:prSet presAssocID="{7B203E2C-DB5A-436C-9291-194E664B721E}" presName="sibTrans" presStyleCnt="0"/>
      <dgm:spPr/>
    </dgm:pt>
    <dgm:pt modelId="{F962C33B-DF4F-4004-82CF-941026318223}" type="pres">
      <dgm:prSet presAssocID="{910EB397-5D8C-4E43-847F-914C7353EF20}" presName="compNode" presStyleCnt="0"/>
      <dgm:spPr/>
    </dgm:pt>
    <dgm:pt modelId="{B62A5221-2A56-4F83-8D5E-5FBAAAAEECBD}" type="pres">
      <dgm:prSet presAssocID="{910EB397-5D8C-4E43-847F-914C7353EF20}"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Gavel"/>
        </a:ext>
      </dgm:extLst>
    </dgm:pt>
    <dgm:pt modelId="{58B9DDB6-AB89-46C8-A27E-FC2D502C49FD}" type="pres">
      <dgm:prSet presAssocID="{910EB397-5D8C-4E43-847F-914C7353EF20}" presName="spaceRect" presStyleCnt="0"/>
      <dgm:spPr/>
    </dgm:pt>
    <dgm:pt modelId="{C3ECD8F1-D23E-48B0-B09F-048A47B930FB}" type="pres">
      <dgm:prSet presAssocID="{910EB397-5D8C-4E43-847F-914C7353EF20}" presName="textRect" presStyleLbl="revTx" presStyleIdx="1" presStyleCnt="3">
        <dgm:presLayoutVars>
          <dgm:chMax val="1"/>
          <dgm:chPref val="1"/>
        </dgm:presLayoutVars>
      </dgm:prSet>
      <dgm:spPr/>
    </dgm:pt>
    <dgm:pt modelId="{9902475A-54C9-4A7A-9E13-064525845B85}" type="pres">
      <dgm:prSet presAssocID="{2267EFA0-9BC0-4CCE-8B0F-1D8791B8CD94}" presName="sibTrans" presStyleCnt="0"/>
      <dgm:spPr/>
    </dgm:pt>
    <dgm:pt modelId="{FB5AD115-FA64-4B20-91E7-BE2D55AFF248}" type="pres">
      <dgm:prSet presAssocID="{91D7E8EE-D50D-420B-B138-17FE6A073259}" presName="compNode" presStyleCnt="0"/>
      <dgm:spPr/>
    </dgm:pt>
    <dgm:pt modelId="{CE3E134E-6403-4D7C-92C7-2F475BB19673}" type="pres">
      <dgm:prSet presAssocID="{91D7E8EE-D50D-420B-B138-17FE6A073259}"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topwatch"/>
        </a:ext>
      </dgm:extLst>
    </dgm:pt>
    <dgm:pt modelId="{E465324E-16BE-415D-AEFF-8A9A377AA554}" type="pres">
      <dgm:prSet presAssocID="{91D7E8EE-D50D-420B-B138-17FE6A073259}" presName="spaceRect" presStyleCnt="0"/>
      <dgm:spPr/>
    </dgm:pt>
    <dgm:pt modelId="{D14906C8-4C87-4147-B316-13EBAD53542F}" type="pres">
      <dgm:prSet presAssocID="{91D7E8EE-D50D-420B-B138-17FE6A073259}" presName="textRect" presStyleLbl="revTx" presStyleIdx="2" presStyleCnt="3">
        <dgm:presLayoutVars>
          <dgm:chMax val="1"/>
          <dgm:chPref val="1"/>
        </dgm:presLayoutVars>
      </dgm:prSet>
      <dgm:spPr/>
    </dgm:pt>
  </dgm:ptLst>
  <dgm:cxnLst>
    <dgm:cxn modelId="{5F11B911-DAC0-4FD3-898F-B00D1DFBF5B4}" type="presOf" srcId="{910EB397-5D8C-4E43-847F-914C7353EF20}" destId="{C3ECD8F1-D23E-48B0-B09F-048A47B930FB}" srcOrd="0" destOrd="0" presId="urn:microsoft.com/office/officeart/2018/2/layout/IconLabelList"/>
    <dgm:cxn modelId="{02C6BF39-1DB5-4F12-9000-0E03387D3952}" type="presOf" srcId="{7F21E0A0-AAFD-48D5-8291-4FEAF920CE69}" destId="{C3597468-FCC1-4BD3-A63C-6846EA81A708}" srcOrd="0" destOrd="0" presId="urn:microsoft.com/office/officeart/2018/2/layout/IconLabelList"/>
    <dgm:cxn modelId="{8E70866B-2A20-445D-9B6C-123DE074A4D9}" srcId="{39E0B052-345E-4A22-BE91-92A655DAC413}" destId="{7F21E0A0-AAFD-48D5-8291-4FEAF920CE69}" srcOrd="0" destOrd="0" parTransId="{434A3C7E-6E05-49B0-8E7B-21A1A4496E3F}" sibTransId="{7B203E2C-DB5A-436C-9291-194E664B721E}"/>
    <dgm:cxn modelId="{1FCB078C-4AF2-407F-9144-F40255A3C7A2}" type="presOf" srcId="{39E0B052-345E-4A22-BE91-92A655DAC413}" destId="{05208CFB-8622-4731-95D7-8B1DD42FF854}" srcOrd="0" destOrd="0" presId="urn:microsoft.com/office/officeart/2018/2/layout/IconLabelList"/>
    <dgm:cxn modelId="{79E8F9B3-4A71-4D64-BD86-1E6D8BD5D5B4}" srcId="{39E0B052-345E-4A22-BE91-92A655DAC413}" destId="{91D7E8EE-D50D-420B-B138-17FE6A073259}" srcOrd="2" destOrd="0" parTransId="{3CFBA4D8-A8F4-4313-A8E6-027436C49DFA}" sibTransId="{2DF2B380-35A3-4A9A-892B-2EE43B018BD3}"/>
    <dgm:cxn modelId="{4AC175CA-F14B-47A0-946F-D547FCB036D7}" type="presOf" srcId="{91D7E8EE-D50D-420B-B138-17FE6A073259}" destId="{D14906C8-4C87-4147-B316-13EBAD53542F}" srcOrd="0" destOrd="0" presId="urn:microsoft.com/office/officeart/2018/2/layout/IconLabelList"/>
    <dgm:cxn modelId="{66D557CD-B60D-49FC-9FF1-0D65792CDA5B}" srcId="{39E0B052-345E-4A22-BE91-92A655DAC413}" destId="{910EB397-5D8C-4E43-847F-914C7353EF20}" srcOrd="1" destOrd="0" parTransId="{AC5E8E31-1698-4DF0-B246-444493D78181}" sibTransId="{2267EFA0-9BC0-4CCE-8B0F-1D8791B8CD94}"/>
    <dgm:cxn modelId="{4A35305D-2E85-4D65-8741-010E83266E25}" type="presParOf" srcId="{05208CFB-8622-4731-95D7-8B1DD42FF854}" destId="{8009887B-940B-400F-B398-4760C5E2843B}" srcOrd="0" destOrd="0" presId="urn:microsoft.com/office/officeart/2018/2/layout/IconLabelList"/>
    <dgm:cxn modelId="{6BFDCC32-38EF-4464-ACD2-9F345AD6C4CA}" type="presParOf" srcId="{8009887B-940B-400F-B398-4760C5E2843B}" destId="{F1FD11E0-120C-4215-83E7-1FCE93A5D356}" srcOrd="0" destOrd="0" presId="urn:microsoft.com/office/officeart/2018/2/layout/IconLabelList"/>
    <dgm:cxn modelId="{702A7097-527C-44EE-825A-458B467DAB3C}" type="presParOf" srcId="{8009887B-940B-400F-B398-4760C5E2843B}" destId="{3A27AED0-3A87-4BB9-95C6-B59FA0F0C4FB}" srcOrd="1" destOrd="0" presId="urn:microsoft.com/office/officeart/2018/2/layout/IconLabelList"/>
    <dgm:cxn modelId="{DF8A87FE-B793-4220-B4BF-518C2A2456AE}" type="presParOf" srcId="{8009887B-940B-400F-B398-4760C5E2843B}" destId="{C3597468-FCC1-4BD3-A63C-6846EA81A708}" srcOrd="2" destOrd="0" presId="urn:microsoft.com/office/officeart/2018/2/layout/IconLabelList"/>
    <dgm:cxn modelId="{0A16F9B2-2EC6-49DB-96E4-378E2B5BD6F1}" type="presParOf" srcId="{05208CFB-8622-4731-95D7-8B1DD42FF854}" destId="{E328DB42-F92C-483A-A239-C7FB4FF14C4C}" srcOrd="1" destOrd="0" presId="urn:microsoft.com/office/officeart/2018/2/layout/IconLabelList"/>
    <dgm:cxn modelId="{EF1A3937-1D9F-4BDF-8C37-648A8B329569}" type="presParOf" srcId="{05208CFB-8622-4731-95D7-8B1DD42FF854}" destId="{F962C33B-DF4F-4004-82CF-941026318223}" srcOrd="2" destOrd="0" presId="urn:microsoft.com/office/officeart/2018/2/layout/IconLabelList"/>
    <dgm:cxn modelId="{F6BC17BC-C12A-473D-8DC4-9054775E7DBF}" type="presParOf" srcId="{F962C33B-DF4F-4004-82CF-941026318223}" destId="{B62A5221-2A56-4F83-8D5E-5FBAAAAEECBD}" srcOrd="0" destOrd="0" presId="urn:microsoft.com/office/officeart/2018/2/layout/IconLabelList"/>
    <dgm:cxn modelId="{B55ABDDE-CD07-4C2B-A23F-279BC366DDDC}" type="presParOf" srcId="{F962C33B-DF4F-4004-82CF-941026318223}" destId="{58B9DDB6-AB89-46C8-A27E-FC2D502C49FD}" srcOrd="1" destOrd="0" presId="urn:microsoft.com/office/officeart/2018/2/layout/IconLabelList"/>
    <dgm:cxn modelId="{8AF1C2F0-2146-4703-A9BF-838172E3357D}" type="presParOf" srcId="{F962C33B-DF4F-4004-82CF-941026318223}" destId="{C3ECD8F1-D23E-48B0-B09F-048A47B930FB}" srcOrd="2" destOrd="0" presId="urn:microsoft.com/office/officeart/2018/2/layout/IconLabelList"/>
    <dgm:cxn modelId="{22A4EE4F-C90F-45E7-A99A-C142591232C8}" type="presParOf" srcId="{05208CFB-8622-4731-95D7-8B1DD42FF854}" destId="{9902475A-54C9-4A7A-9E13-064525845B85}" srcOrd="3" destOrd="0" presId="urn:microsoft.com/office/officeart/2018/2/layout/IconLabelList"/>
    <dgm:cxn modelId="{70054414-CC4C-425C-BEFA-548B9771C4D4}" type="presParOf" srcId="{05208CFB-8622-4731-95D7-8B1DD42FF854}" destId="{FB5AD115-FA64-4B20-91E7-BE2D55AFF248}" srcOrd="4" destOrd="0" presId="urn:microsoft.com/office/officeart/2018/2/layout/IconLabelList"/>
    <dgm:cxn modelId="{E573D9EE-ABF5-4021-981E-A3F7F3ECDD8B}" type="presParOf" srcId="{FB5AD115-FA64-4B20-91E7-BE2D55AFF248}" destId="{CE3E134E-6403-4D7C-92C7-2F475BB19673}" srcOrd="0" destOrd="0" presId="urn:microsoft.com/office/officeart/2018/2/layout/IconLabelList"/>
    <dgm:cxn modelId="{51859EE3-6DC6-47B1-A7E4-520C3B67337F}" type="presParOf" srcId="{FB5AD115-FA64-4B20-91E7-BE2D55AFF248}" destId="{E465324E-16BE-415D-AEFF-8A9A377AA554}" srcOrd="1" destOrd="0" presId="urn:microsoft.com/office/officeart/2018/2/layout/IconLabelList"/>
    <dgm:cxn modelId="{FC86D244-F578-4033-B580-9D97209CC57B}" type="presParOf" srcId="{FB5AD115-FA64-4B20-91E7-BE2D55AFF248}" destId="{D14906C8-4C87-4147-B316-13EBAD53542F}"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9E0B052-345E-4A22-BE91-92A655DAC413}" type="doc">
      <dgm:prSet loTypeId="urn:microsoft.com/office/officeart/2018/2/layout/IconLabelList" loCatId="icon" qsTypeId="urn:microsoft.com/office/officeart/2005/8/quickstyle/simple1" qsCatId="simple" csTypeId="urn:microsoft.com/office/officeart/2018/5/colors/Iconchunking_neutralbg_colorful2" csCatId="colorful" phldr="1"/>
      <dgm:spPr/>
      <dgm:t>
        <a:bodyPr/>
        <a:lstStyle/>
        <a:p>
          <a:endParaRPr lang="en-US"/>
        </a:p>
      </dgm:t>
    </dgm:pt>
    <dgm:pt modelId="{7F21E0A0-AAFD-48D5-8291-4FEAF920CE69}">
      <dgm:prSet custT="1"/>
      <dgm:spPr/>
      <dgm:t>
        <a:bodyPr/>
        <a:lstStyle/>
        <a:p>
          <a:pPr>
            <a:lnSpc>
              <a:spcPct val="100000"/>
            </a:lnSpc>
          </a:pPr>
          <a:r>
            <a:rPr lang="en-US" sz="3600" b="1" dirty="0">
              <a:solidFill>
                <a:srgbClr val="002060"/>
              </a:solidFill>
              <a:latin typeface="Lato" panose="020F0502020204030203" pitchFamily="34" charset="0"/>
              <a:ea typeface="Lato" panose="020F0502020204030203" pitchFamily="34" charset="0"/>
              <a:cs typeface="Lato" panose="020F0502020204030203" pitchFamily="34" charset="0"/>
            </a:rPr>
            <a:t>Meetings must be open to the public</a:t>
          </a:r>
        </a:p>
      </dgm:t>
    </dgm:pt>
    <dgm:pt modelId="{434A3C7E-6E05-49B0-8E7B-21A1A4496E3F}" type="parTrans" cxnId="{8E70866B-2A20-445D-9B6C-123DE074A4D9}">
      <dgm:prSet/>
      <dgm:spPr/>
      <dgm:t>
        <a:bodyPr/>
        <a:lstStyle/>
        <a:p>
          <a:endParaRPr lang="en-US"/>
        </a:p>
      </dgm:t>
    </dgm:pt>
    <dgm:pt modelId="{7B203E2C-DB5A-436C-9291-194E664B721E}" type="sibTrans" cxnId="{8E70866B-2A20-445D-9B6C-123DE074A4D9}">
      <dgm:prSet/>
      <dgm:spPr/>
      <dgm:t>
        <a:bodyPr/>
        <a:lstStyle/>
        <a:p>
          <a:endParaRPr lang="en-US"/>
        </a:p>
      </dgm:t>
    </dgm:pt>
    <dgm:pt modelId="{05208CFB-8622-4731-95D7-8B1DD42FF854}" type="pres">
      <dgm:prSet presAssocID="{39E0B052-345E-4A22-BE91-92A655DAC413}" presName="root" presStyleCnt="0">
        <dgm:presLayoutVars>
          <dgm:dir/>
          <dgm:resizeHandles val="exact"/>
        </dgm:presLayoutVars>
      </dgm:prSet>
      <dgm:spPr/>
    </dgm:pt>
    <dgm:pt modelId="{8009887B-940B-400F-B398-4760C5E2843B}" type="pres">
      <dgm:prSet presAssocID="{7F21E0A0-AAFD-48D5-8291-4FEAF920CE69}" presName="compNode" presStyleCnt="0"/>
      <dgm:spPr/>
    </dgm:pt>
    <dgm:pt modelId="{F1FD11E0-120C-4215-83E7-1FCE93A5D356}" type="pres">
      <dgm:prSet presAssocID="{7F21E0A0-AAFD-48D5-8291-4FEAF920CE69}" presName="iconRect" presStyleLbl="node1" presStyleIdx="0" presStyleCnt="1" custScaleX="119512" custScaleY="11951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eeting"/>
        </a:ext>
      </dgm:extLst>
    </dgm:pt>
    <dgm:pt modelId="{3A27AED0-3A87-4BB9-95C6-B59FA0F0C4FB}" type="pres">
      <dgm:prSet presAssocID="{7F21E0A0-AAFD-48D5-8291-4FEAF920CE69}" presName="spaceRect" presStyleCnt="0"/>
      <dgm:spPr/>
    </dgm:pt>
    <dgm:pt modelId="{C3597468-FCC1-4BD3-A63C-6846EA81A708}" type="pres">
      <dgm:prSet presAssocID="{7F21E0A0-AAFD-48D5-8291-4FEAF920CE69}" presName="textRect" presStyleLbl="revTx" presStyleIdx="0" presStyleCnt="1">
        <dgm:presLayoutVars>
          <dgm:chMax val="1"/>
          <dgm:chPref val="1"/>
        </dgm:presLayoutVars>
      </dgm:prSet>
      <dgm:spPr/>
    </dgm:pt>
  </dgm:ptLst>
  <dgm:cxnLst>
    <dgm:cxn modelId="{02C6BF39-1DB5-4F12-9000-0E03387D3952}" type="presOf" srcId="{7F21E0A0-AAFD-48D5-8291-4FEAF920CE69}" destId="{C3597468-FCC1-4BD3-A63C-6846EA81A708}" srcOrd="0" destOrd="0" presId="urn:microsoft.com/office/officeart/2018/2/layout/IconLabelList"/>
    <dgm:cxn modelId="{8E70866B-2A20-445D-9B6C-123DE074A4D9}" srcId="{39E0B052-345E-4A22-BE91-92A655DAC413}" destId="{7F21E0A0-AAFD-48D5-8291-4FEAF920CE69}" srcOrd="0" destOrd="0" parTransId="{434A3C7E-6E05-49B0-8E7B-21A1A4496E3F}" sibTransId="{7B203E2C-DB5A-436C-9291-194E664B721E}"/>
    <dgm:cxn modelId="{1FCB078C-4AF2-407F-9144-F40255A3C7A2}" type="presOf" srcId="{39E0B052-345E-4A22-BE91-92A655DAC413}" destId="{05208CFB-8622-4731-95D7-8B1DD42FF854}" srcOrd="0" destOrd="0" presId="urn:microsoft.com/office/officeart/2018/2/layout/IconLabelList"/>
    <dgm:cxn modelId="{4A35305D-2E85-4D65-8741-010E83266E25}" type="presParOf" srcId="{05208CFB-8622-4731-95D7-8B1DD42FF854}" destId="{8009887B-940B-400F-B398-4760C5E2843B}" srcOrd="0" destOrd="0" presId="urn:microsoft.com/office/officeart/2018/2/layout/IconLabelList"/>
    <dgm:cxn modelId="{6BFDCC32-38EF-4464-ACD2-9F345AD6C4CA}" type="presParOf" srcId="{8009887B-940B-400F-B398-4760C5E2843B}" destId="{F1FD11E0-120C-4215-83E7-1FCE93A5D356}" srcOrd="0" destOrd="0" presId="urn:microsoft.com/office/officeart/2018/2/layout/IconLabelList"/>
    <dgm:cxn modelId="{702A7097-527C-44EE-825A-458B467DAB3C}" type="presParOf" srcId="{8009887B-940B-400F-B398-4760C5E2843B}" destId="{3A27AED0-3A87-4BB9-95C6-B59FA0F0C4FB}" srcOrd="1" destOrd="0" presId="urn:microsoft.com/office/officeart/2018/2/layout/IconLabelList"/>
    <dgm:cxn modelId="{DF8A87FE-B793-4220-B4BF-518C2A2456AE}" type="presParOf" srcId="{8009887B-940B-400F-B398-4760C5E2843B}" destId="{C3597468-FCC1-4BD3-A63C-6846EA81A708}"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12F4612-819D-44FE-ACDD-9F8EF2A814D5}" type="doc">
      <dgm:prSet loTypeId="urn:microsoft.com/office/officeart/2005/8/layout/vList2" loCatId="list" qsTypeId="urn:microsoft.com/office/officeart/2005/8/quickstyle/simple4" qsCatId="simple" csTypeId="urn:microsoft.com/office/officeart/2005/8/colors/colorful5" csCatId="colorful" phldr="1"/>
      <dgm:spPr/>
      <dgm:t>
        <a:bodyPr/>
        <a:lstStyle/>
        <a:p>
          <a:endParaRPr lang="en-US"/>
        </a:p>
      </dgm:t>
    </dgm:pt>
    <dgm:pt modelId="{D51EEE9A-D138-46E0-B3D6-096F240C588A}">
      <dgm:prSet/>
      <dgm:spPr>
        <a:noFill/>
      </dgm:spPr>
      <dgm:t>
        <a:bodyPr/>
        <a:lstStyle/>
        <a:p>
          <a:pPr>
            <a:lnSpc>
              <a:spcPct val="100000"/>
            </a:lnSpc>
            <a:spcAft>
              <a:spcPts val="1200"/>
            </a:spcAft>
          </a:pPr>
          <a:r>
            <a:rPr lang="en-US" dirty="0">
              <a:solidFill>
                <a:srgbClr val="002060"/>
              </a:solidFill>
              <a:latin typeface="Lato" panose="020F0502020204030203" pitchFamily="34" charset="0"/>
              <a:ea typeface="Lato" panose="020F0502020204030203" pitchFamily="34" charset="0"/>
              <a:cs typeface="Lato" panose="020F0502020204030203" pitchFamily="34" charset="0"/>
            </a:rPr>
            <a:t>1:1 board member meetings with agency staff are not subject to the Sunshine Law</a:t>
          </a:r>
        </a:p>
        <a:p>
          <a:pPr>
            <a:lnSpc>
              <a:spcPct val="100000"/>
            </a:lnSpc>
            <a:spcAft>
              <a:spcPts val="1200"/>
            </a:spcAft>
          </a:pPr>
          <a:endParaRPr lang="en-US" dirty="0">
            <a:solidFill>
              <a:srgbClr val="002060"/>
            </a:solidFill>
            <a:latin typeface="Lato" panose="020F0502020204030203" pitchFamily="34" charset="0"/>
            <a:ea typeface="Lato" panose="020F0502020204030203" pitchFamily="34" charset="0"/>
            <a:cs typeface="Lato" panose="020F0502020204030203" pitchFamily="34" charset="0"/>
          </a:endParaRPr>
        </a:p>
        <a:p>
          <a:pPr>
            <a:lnSpc>
              <a:spcPct val="100000"/>
            </a:lnSpc>
            <a:spcAft>
              <a:spcPts val="1200"/>
            </a:spcAft>
          </a:pPr>
          <a:r>
            <a:rPr lang="en-US" dirty="0">
              <a:solidFill>
                <a:srgbClr val="002060"/>
              </a:solidFill>
              <a:latin typeface="Lato" panose="020F0502020204030203" pitchFamily="34" charset="0"/>
              <a:ea typeface="Lato" panose="020F0502020204030203" pitchFamily="34" charset="0"/>
              <a:cs typeface="Lato" panose="020F0502020204030203" pitchFamily="34" charset="0"/>
            </a:rPr>
            <a:t>Internal meetings among staff are generally not subject to the Sunshine Law. However, when staff ceases to function in a staff capacity and is delegated authority from a board to act and make selections on the Board’s behalf</a:t>
          </a:r>
        </a:p>
        <a:p>
          <a:pPr>
            <a:lnSpc>
              <a:spcPct val="100000"/>
            </a:lnSpc>
            <a:spcAft>
              <a:spcPts val="1200"/>
            </a:spcAft>
          </a:pPr>
          <a:r>
            <a:rPr lang="en-US" u="sng" dirty="0">
              <a:solidFill>
                <a:srgbClr val="C00000"/>
              </a:solidFill>
            </a:rPr>
            <a:t>Examples</a:t>
          </a:r>
          <a:r>
            <a:rPr lang="en-US" dirty="0">
              <a:solidFill>
                <a:srgbClr val="C00000"/>
              </a:solidFill>
            </a:rPr>
            <a:t>: </a:t>
          </a:r>
          <a:r>
            <a:rPr lang="en-US" dirty="0">
              <a:solidFill>
                <a:srgbClr val="002060"/>
              </a:solidFill>
            </a:rPr>
            <a:t>Staff performing bid review function, audit committee, or selection function</a:t>
          </a:r>
          <a:endParaRPr lang="en-US" dirty="0">
            <a:solidFill>
              <a:srgbClr val="002060"/>
            </a:solidFill>
            <a:latin typeface="Lato" panose="020F0502020204030203" pitchFamily="34" charset="0"/>
            <a:ea typeface="Lato" panose="020F0502020204030203" pitchFamily="34" charset="0"/>
            <a:cs typeface="Lato" panose="020F0502020204030203" pitchFamily="34" charset="0"/>
          </a:endParaRPr>
        </a:p>
      </dgm:t>
    </dgm:pt>
    <dgm:pt modelId="{F8D8DC84-ED84-414E-8D6C-B2540BDCB9BF}" type="parTrans" cxnId="{45121A07-A62B-455A-949B-5ECDB5735708}">
      <dgm:prSet/>
      <dgm:spPr/>
      <dgm:t>
        <a:bodyPr/>
        <a:lstStyle/>
        <a:p>
          <a:endParaRPr lang="en-US"/>
        </a:p>
      </dgm:t>
    </dgm:pt>
    <dgm:pt modelId="{1BD35690-1BAB-4D8E-914A-A69D28C417A6}" type="sibTrans" cxnId="{45121A07-A62B-455A-949B-5ECDB5735708}">
      <dgm:prSet/>
      <dgm:spPr/>
      <dgm:t>
        <a:bodyPr/>
        <a:lstStyle/>
        <a:p>
          <a:endParaRPr lang="en-US"/>
        </a:p>
      </dgm:t>
    </dgm:pt>
    <dgm:pt modelId="{18BA6674-C997-4878-B9E7-FB6F25267754}" type="pres">
      <dgm:prSet presAssocID="{D12F4612-819D-44FE-ACDD-9F8EF2A814D5}" presName="linear" presStyleCnt="0">
        <dgm:presLayoutVars>
          <dgm:animLvl val="lvl"/>
          <dgm:resizeHandles val="exact"/>
        </dgm:presLayoutVars>
      </dgm:prSet>
      <dgm:spPr/>
    </dgm:pt>
    <dgm:pt modelId="{668ED02C-FC71-4034-9AE4-AA47AB3ADDEA}" type="pres">
      <dgm:prSet presAssocID="{D51EEE9A-D138-46E0-B3D6-096F240C588A}" presName="parentText" presStyleLbl="node1" presStyleIdx="0" presStyleCnt="1">
        <dgm:presLayoutVars>
          <dgm:chMax val="0"/>
          <dgm:bulletEnabled val="1"/>
        </dgm:presLayoutVars>
      </dgm:prSet>
      <dgm:spPr/>
    </dgm:pt>
  </dgm:ptLst>
  <dgm:cxnLst>
    <dgm:cxn modelId="{45121A07-A62B-455A-949B-5ECDB5735708}" srcId="{D12F4612-819D-44FE-ACDD-9F8EF2A814D5}" destId="{D51EEE9A-D138-46E0-B3D6-096F240C588A}" srcOrd="0" destOrd="0" parTransId="{F8D8DC84-ED84-414E-8D6C-B2540BDCB9BF}" sibTransId="{1BD35690-1BAB-4D8E-914A-A69D28C417A6}"/>
    <dgm:cxn modelId="{6D10A584-4EA8-4FA7-B38F-78D6DE90D56D}" type="presOf" srcId="{D51EEE9A-D138-46E0-B3D6-096F240C588A}" destId="{668ED02C-FC71-4034-9AE4-AA47AB3ADDEA}" srcOrd="0" destOrd="0" presId="urn:microsoft.com/office/officeart/2005/8/layout/vList2"/>
    <dgm:cxn modelId="{1F0F00B7-CBBF-46F3-9042-CF0ED9ECA7CC}" type="presOf" srcId="{D12F4612-819D-44FE-ACDD-9F8EF2A814D5}" destId="{18BA6674-C997-4878-B9E7-FB6F25267754}" srcOrd="0" destOrd="0" presId="urn:microsoft.com/office/officeart/2005/8/layout/vList2"/>
    <dgm:cxn modelId="{24C4D5B3-7180-45E4-A2A2-8EAA16034915}" type="presParOf" srcId="{18BA6674-C997-4878-B9E7-FB6F25267754}" destId="{668ED02C-FC71-4034-9AE4-AA47AB3ADDEA}"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9E0B052-345E-4A22-BE91-92A655DAC413}" type="doc">
      <dgm:prSet loTypeId="urn:microsoft.com/office/officeart/2018/2/layout/IconLabelList" loCatId="icon" qsTypeId="urn:microsoft.com/office/officeart/2005/8/quickstyle/simple1" qsCatId="simple" csTypeId="urn:microsoft.com/office/officeart/2018/5/colors/Iconchunking_neutralbg_colorful2" csCatId="colorful" phldr="1"/>
      <dgm:spPr/>
      <dgm:t>
        <a:bodyPr/>
        <a:lstStyle/>
        <a:p>
          <a:endParaRPr lang="en-US"/>
        </a:p>
      </dgm:t>
    </dgm:pt>
    <dgm:pt modelId="{910EB397-5D8C-4E43-847F-914C7353EF20}">
      <dgm:prSet custT="1"/>
      <dgm:spPr/>
      <dgm:t>
        <a:bodyPr/>
        <a:lstStyle/>
        <a:p>
          <a:pPr>
            <a:lnSpc>
              <a:spcPct val="100000"/>
            </a:lnSpc>
          </a:pPr>
          <a:r>
            <a:rPr lang="en-US" sz="3600" b="1" dirty="0">
              <a:solidFill>
                <a:srgbClr val="002060"/>
              </a:solidFill>
            </a:rPr>
            <a:t>Reasonable notice of the meetings must be provided</a:t>
          </a:r>
        </a:p>
      </dgm:t>
    </dgm:pt>
    <dgm:pt modelId="{AC5E8E31-1698-4DF0-B246-444493D78181}" type="parTrans" cxnId="{66D557CD-B60D-49FC-9FF1-0D65792CDA5B}">
      <dgm:prSet/>
      <dgm:spPr/>
      <dgm:t>
        <a:bodyPr/>
        <a:lstStyle/>
        <a:p>
          <a:endParaRPr lang="en-US"/>
        </a:p>
      </dgm:t>
    </dgm:pt>
    <dgm:pt modelId="{2267EFA0-9BC0-4CCE-8B0F-1D8791B8CD94}" type="sibTrans" cxnId="{66D557CD-B60D-49FC-9FF1-0D65792CDA5B}">
      <dgm:prSet/>
      <dgm:spPr/>
      <dgm:t>
        <a:bodyPr/>
        <a:lstStyle/>
        <a:p>
          <a:endParaRPr lang="en-US"/>
        </a:p>
      </dgm:t>
    </dgm:pt>
    <dgm:pt modelId="{05208CFB-8622-4731-95D7-8B1DD42FF854}" type="pres">
      <dgm:prSet presAssocID="{39E0B052-345E-4A22-BE91-92A655DAC413}" presName="root" presStyleCnt="0">
        <dgm:presLayoutVars>
          <dgm:dir/>
          <dgm:resizeHandles val="exact"/>
        </dgm:presLayoutVars>
      </dgm:prSet>
      <dgm:spPr/>
    </dgm:pt>
    <dgm:pt modelId="{F962C33B-DF4F-4004-82CF-941026318223}" type="pres">
      <dgm:prSet presAssocID="{910EB397-5D8C-4E43-847F-914C7353EF20}" presName="compNode" presStyleCnt="0"/>
      <dgm:spPr/>
    </dgm:pt>
    <dgm:pt modelId="{B62A5221-2A56-4F83-8D5E-5FBAAAAEECBD}" type="pres">
      <dgm:prSet presAssocID="{910EB397-5D8C-4E43-847F-914C7353EF20}" presName="iconRect" presStyleLbl="node1" presStyleIdx="0" presStyleCnt="1"/>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pt>
    <dgm:pt modelId="{58B9DDB6-AB89-46C8-A27E-FC2D502C49FD}" type="pres">
      <dgm:prSet presAssocID="{910EB397-5D8C-4E43-847F-914C7353EF20}" presName="spaceRect" presStyleCnt="0"/>
      <dgm:spPr/>
    </dgm:pt>
    <dgm:pt modelId="{C3ECD8F1-D23E-48B0-B09F-048A47B930FB}" type="pres">
      <dgm:prSet presAssocID="{910EB397-5D8C-4E43-847F-914C7353EF20}" presName="textRect" presStyleLbl="revTx" presStyleIdx="0" presStyleCnt="1" custScaleX="122577" custScaleY="122578">
        <dgm:presLayoutVars>
          <dgm:chMax val="1"/>
          <dgm:chPref val="1"/>
        </dgm:presLayoutVars>
      </dgm:prSet>
      <dgm:spPr/>
    </dgm:pt>
  </dgm:ptLst>
  <dgm:cxnLst>
    <dgm:cxn modelId="{5F11B911-DAC0-4FD3-898F-B00D1DFBF5B4}" type="presOf" srcId="{910EB397-5D8C-4E43-847F-914C7353EF20}" destId="{C3ECD8F1-D23E-48B0-B09F-048A47B930FB}" srcOrd="0" destOrd="0" presId="urn:microsoft.com/office/officeart/2018/2/layout/IconLabelList"/>
    <dgm:cxn modelId="{1FCB078C-4AF2-407F-9144-F40255A3C7A2}" type="presOf" srcId="{39E0B052-345E-4A22-BE91-92A655DAC413}" destId="{05208CFB-8622-4731-95D7-8B1DD42FF854}" srcOrd="0" destOrd="0" presId="urn:microsoft.com/office/officeart/2018/2/layout/IconLabelList"/>
    <dgm:cxn modelId="{66D557CD-B60D-49FC-9FF1-0D65792CDA5B}" srcId="{39E0B052-345E-4A22-BE91-92A655DAC413}" destId="{910EB397-5D8C-4E43-847F-914C7353EF20}" srcOrd="0" destOrd="0" parTransId="{AC5E8E31-1698-4DF0-B246-444493D78181}" sibTransId="{2267EFA0-9BC0-4CCE-8B0F-1D8791B8CD94}"/>
    <dgm:cxn modelId="{EF1A3937-1D9F-4BDF-8C37-648A8B329569}" type="presParOf" srcId="{05208CFB-8622-4731-95D7-8B1DD42FF854}" destId="{F962C33B-DF4F-4004-82CF-941026318223}" srcOrd="0" destOrd="0" presId="urn:microsoft.com/office/officeart/2018/2/layout/IconLabelList"/>
    <dgm:cxn modelId="{F6BC17BC-C12A-473D-8DC4-9054775E7DBF}" type="presParOf" srcId="{F962C33B-DF4F-4004-82CF-941026318223}" destId="{B62A5221-2A56-4F83-8D5E-5FBAAAAEECBD}" srcOrd="0" destOrd="0" presId="urn:microsoft.com/office/officeart/2018/2/layout/IconLabelList"/>
    <dgm:cxn modelId="{B55ABDDE-CD07-4C2B-A23F-279BC366DDDC}" type="presParOf" srcId="{F962C33B-DF4F-4004-82CF-941026318223}" destId="{58B9DDB6-AB89-46C8-A27E-FC2D502C49FD}" srcOrd="1" destOrd="0" presId="urn:microsoft.com/office/officeart/2018/2/layout/IconLabelList"/>
    <dgm:cxn modelId="{8AF1C2F0-2146-4703-A9BF-838172E3357D}" type="presParOf" srcId="{F962C33B-DF4F-4004-82CF-941026318223}" destId="{C3ECD8F1-D23E-48B0-B09F-048A47B930FB}"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9E0B052-345E-4A22-BE91-92A655DAC413}" type="doc">
      <dgm:prSet loTypeId="urn:microsoft.com/office/officeart/2018/2/layout/IconLabelList" loCatId="icon" qsTypeId="urn:microsoft.com/office/officeart/2005/8/quickstyle/simple1" qsCatId="simple" csTypeId="urn:microsoft.com/office/officeart/2018/5/colors/Iconchunking_neutralbg_colorful2" csCatId="colorful" phldr="1"/>
      <dgm:spPr/>
      <dgm:t>
        <a:bodyPr/>
        <a:lstStyle/>
        <a:p>
          <a:endParaRPr lang="en-US"/>
        </a:p>
      </dgm:t>
    </dgm:pt>
    <dgm:pt modelId="{91D7E8EE-D50D-420B-B138-17FE6A073259}">
      <dgm:prSet custT="1"/>
      <dgm:spPr/>
      <dgm:t>
        <a:bodyPr/>
        <a:lstStyle/>
        <a:p>
          <a:pPr>
            <a:lnSpc>
              <a:spcPct val="100000"/>
            </a:lnSpc>
          </a:pPr>
          <a:r>
            <a:rPr lang="en-US" sz="3600" b="1" dirty="0">
              <a:solidFill>
                <a:srgbClr val="002060"/>
              </a:solidFill>
              <a:latin typeface="Lato" panose="020F0502020204030203" pitchFamily="34" charset="0"/>
              <a:ea typeface="Lato" panose="020F0502020204030203" pitchFamily="34" charset="0"/>
              <a:cs typeface="Lato" panose="020F0502020204030203" pitchFamily="34" charset="0"/>
            </a:rPr>
            <a:t>Minutes of the meetings must be taken and recorded</a:t>
          </a:r>
        </a:p>
      </dgm:t>
    </dgm:pt>
    <dgm:pt modelId="{3CFBA4D8-A8F4-4313-A8E6-027436C49DFA}" type="parTrans" cxnId="{79E8F9B3-4A71-4D64-BD86-1E6D8BD5D5B4}">
      <dgm:prSet/>
      <dgm:spPr/>
      <dgm:t>
        <a:bodyPr/>
        <a:lstStyle/>
        <a:p>
          <a:endParaRPr lang="en-US"/>
        </a:p>
      </dgm:t>
    </dgm:pt>
    <dgm:pt modelId="{2DF2B380-35A3-4A9A-892B-2EE43B018BD3}" type="sibTrans" cxnId="{79E8F9B3-4A71-4D64-BD86-1E6D8BD5D5B4}">
      <dgm:prSet/>
      <dgm:spPr/>
      <dgm:t>
        <a:bodyPr/>
        <a:lstStyle/>
        <a:p>
          <a:endParaRPr lang="en-US"/>
        </a:p>
      </dgm:t>
    </dgm:pt>
    <dgm:pt modelId="{05208CFB-8622-4731-95D7-8B1DD42FF854}" type="pres">
      <dgm:prSet presAssocID="{39E0B052-345E-4A22-BE91-92A655DAC413}" presName="root" presStyleCnt="0">
        <dgm:presLayoutVars>
          <dgm:dir/>
          <dgm:resizeHandles val="exact"/>
        </dgm:presLayoutVars>
      </dgm:prSet>
      <dgm:spPr/>
    </dgm:pt>
    <dgm:pt modelId="{FB5AD115-FA64-4B20-91E7-BE2D55AFF248}" type="pres">
      <dgm:prSet presAssocID="{91D7E8EE-D50D-420B-B138-17FE6A073259}" presName="compNode" presStyleCnt="0"/>
      <dgm:spPr/>
    </dgm:pt>
    <dgm:pt modelId="{CE3E134E-6403-4D7C-92C7-2F475BB19673}" type="pres">
      <dgm:prSet presAssocID="{91D7E8EE-D50D-420B-B138-17FE6A073259}" presName="iconRect" presStyleLbl="node1" presStyleIdx="0" presStyleCnt="1"/>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topwatch"/>
        </a:ext>
      </dgm:extLst>
    </dgm:pt>
    <dgm:pt modelId="{E465324E-16BE-415D-AEFF-8A9A377AA554}" type="pres">
      <dgm:prSet presAssocID="{91D7E8EE-D50D-420B-B138-17FE6A073259}" presName="spaceRect" presStyleCnt="0"/>
      <dgm:spPr/>
    </dgm:pt>
    <dgm:pt modelId="{D14906C8-4C87-4147-B316-13EBAD53542F}" type="pres">
      <dgm:prSet presAssocID="{91D7E8EE-D50D-420B-B138-17FE6A073259}" presName="textRect" presStyleLbl="revTx" presStyleIdx="0" presStyleCnt="1" custScaleX="137173" custScaleY="94552">
        <dgm:presLayoutVars>
          <dgm:chMax val="1"/>
          <dgm:chPref val="1"/>
        </dgm:presLayoutVars>
      </dgm:prSet>
      <dgm:spPr/>
    </dgm:pt>
  </dgm:ptLst>
  <dgm:cxnLst>
    <dgm:cxn modelId="{1FCB078C-4AF2-407F-9144-F40255A3C7A2}" type="presOf" srcId="{39E0B052-345E-4A22-BE91-92A655DAC413}" destId="{05208CFB-8622-4731-95D7-8B1DD42FF854}" srcOrd="0" destOrd="0" presId="urn:microsoft.com/office/officeart/2018/2/layout/IconLabelList"/>
    <dgm:cxn modelId="{79E8F9B3-4A71-4D64-BD86-1E6D8BD5D5B4}" srcId="{39E0B052-345E-4A22-BE91-92A655DAC413}" destId="{91D7E8EE-D50D-420B-B138-17FE6A073259}" srcOrd="0" destOrd="0" parTransId="{3CFBA4D8-A8F4-4313-A8E6-027436C49DFA}" sibTransId="{2DF2B380-35A3-4A9A-892B-2EE43B018BD3}"/>
    <dgm:cxn modelId="{4AC175CA-F14B-47A0-946F-D547FCB036D7}" type="presOf" srcId="{91D7E8EE-D50D-420B-B138-17FE6A073259}" destId="{D14906C8-4C87-4147-B316-13EBAD53542F}" srcOrd="0" destOrd="0" presId="urn:microsoft.com/office/officeart/2018/2/layout/IconLabelList"/>
    <dgm:cxn modelId="{70054414-CC4C-425C-BEFA-548B9771C4D4}" type="presParOf" srcId="{05208CFB-8622-4731-95D7-8B1DD42FF854}" destId="{FB5AD115-FA64-4B20-91E7-BE2D55AFF248}" srcOrd="0" destOrd="0" presId="urn:microsoft.com/office/officeart/2018/2/layout/IconLabelList"/>
    <dgm:cxn modelId="{E573D9EE-ABF5-4021-981E-A3F7F3ECDD8B}" type="presParOf" srcId="{FB5AD115-FA64-4B20-91E7-BE2D55AFF248}" destId="{CE3E134E-6403-4D7C-92C7-2F475BB19673}" srcOrd="0" destOrd="0" presId="urn:microsoft.com/office/officeart/2018/2/layout/IconLabelList"/>
    <dgm:cxn modelId="{51859EE3-6DC6-47B1-A7E4-520C3B67337F}" type="presParOf" srcId="{FB5AD115-FA64-4B20-91E7-BE2D55AFF248}" destId="{E465324E-16BE-415D-AEFF-8A9A377AA554}" srcOrd="1" destOrd="0" presId="urn:microsoft.com/office/officeart/2018/2/layout/IconLabelList"/>
    <dgm:cxn modelId="{FC86D244-F578-4033-B580-9D97209CC57B}" type="presParOf" srcId="{FB5AD115-FA64-4B20-91E7-BE2D55AFF248}" destId="{D14906C8-4C87-4147-B316-13EBAD53542F}"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FD11E0-120C-4215-83E7-1FCE93A5D356}">
      <dsp:nvSpPr>
        <dsp:cNvPr id="0" name=""/>
        <dsp:cNvSpPr/>
      </dsp:nvSpPr>
      <dsp:spPr>
        <a:xfrm>
          <a:off x="738477" y="971291"/>
          <a:ext cx="1079825" cy="107982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3597468-FCC1-4BD3-A63C-6846EA81A708}">
      <dsp:nvSpPr>
        <dsp:cNvPr id="0" name=""/>
        <dsp:cNvSpPr/>
      </dsp:nvSpPr>
      <dsp:spPr>
        <a:xfrm>
          <a:off x="78583" y="2389013"/>
          <a:ext cx="2399612" cy="832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lang="en-US" sz="1800" kern="1200" dirty="0">
              <a:latin typeface="Lato" panose="020F0502020204030203" pitchFamily="34" charset="0"/>
              <a:ea typeface="Lato" panose="020F0502020204030203" pitchFamily="34" charset="0"/>
              <a:cs typeface="Lato" panose="020F0502020204030203" pitchFamily="34" charset="0"/>
            </a:rPr>
            <a:t>Meetings must be open to the public</a:t>
          </a:r>
        </a:p>
      </dsp:txBody>
      <dsp:txXfrm>
        <a:off x="78583" y="2389013"/>
        <a:ext cx="2399612" cy="832500"/>
      </dsp:txXfrm>
    </dsp:sp>
    <dsp:sp modelId="{B62A5221-2A56-4F83-8D5E-5FBAAAAEECBD}">
      <dsp:nvSpPr>
        <dsp:cNvPr id="0" name=""/>
        <dsp:cNvSpPr/>
      </dsp:nvSpPr>
      <dsp:spPr>
        <a:xfrm>
          <a:off x="3558022" y="971291"/>
          <a:ext cx="1079825" cy="107982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3ECD8F1-D23E-48B0-B09F-048A47B930FB}">
      <dsp:nvSpPr>
        <dsp:cNvPr id="0" name=""/>
        <dsp:cNvSpPr/>
      </dsp:nvSpPr>
      <dsp:spPr>
        <a:xfrm>
          <a:off x="2898129" y="2389013"/>
          <a:ext cx="2399612" cy="832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lang="en-US" sz="1800" kern="1200" dirty="0">
              <a:latin typeface="Lato" panose="020F0502020204030203" pitchFamily="34" charset="0"/>
              <a:ea typeface="Lato" panose="020F0502020204030203" pitchFamily="34" charset="0"/>
              <a:cs typeface="Lato" panose="020F0502020204030203" pitchFamily="34" charset="0"/>
            </a:rPr>
            <a:t>Reasonable notice of the meetings must be provided</a:t>
          </a:r>
        </a:p>
      </dsp:txBody>
      <dsp:txXfrm>
        <a:off x="2898129" y="2389013"/>
        <a:ext cx="2399612" cy="832500"/>
      </dsp:txXfrm>
    </dsp:sp>
    <dsp:sp modelId="{CE3E134E-6403-4D7C-92C7-2F475BB19673}">
      <dsp:nvSpPr>
        <dsp:cNvPr id="0" name=""/>
        <dsp:cNvSpPr/>
      </dsp:nvSpPr>
      <dsp:spPr>
        <a:xfrm>
          <a:off x="6377567" y="971291"/>
          <a:ext cx="1079825" cy="107982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14906C8-4C87-4147-B316-13EBAD53542F}">
      <dsp:nvSpPr>
        <dsp:cNvPr id="0" name=""/>
        <dsp:cNvSpPr/>
      </dsp:nvSpPr>
      <dsp:spPr>
        <a:xfrm>
          <a:off x="5717674" y="2389013"/>
          <a:ext cx="2399612" cy="832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lang="en-US" sz="1800" kern="1200" dirty="0">
              <a:latin typeface="Lato" panose="020F0502020204030203" pitchFamily="34" charset="0"/>
              <a:ea typeface="Lato" panose="020F0502020204030203" pitchFamily="34" charset="0"/>
              <a:cs typeface="Lato" panose="020F0502020204030203" pitchFamily="34" charset="0"/>
            </a:rPr>
            <a:t>Minutes of the meetings must be taken and recorded</a:t>
          </a:r>
        </a:p>
      </dsp:txBody>
      <dsp:txXfrm>
        <a:off x="5717674" y="2389013"/>
        <a:ext cx="2399612" cy="8325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FD11E0-120C-4215-83E7-1FCE93A5D356}">
      <dsp:nvSpPr>
        <dsp:cNvPr id="0" name=""/>
        <dsp:cNvSpPr/>
      </dsp:nvSpPr>
      <dsp:spPr>
        <a:xfrm>
          <a:off x="2936278" y="209313"/>
          <a:ext cx="2323313" cy="232331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3597468-FCC1-4BD3-A63C-6846EA81A708}">
      <dsp:nvSpPr>
        <dsp:cNvPr id="0" name=""/>
        <dsp:cNvSpPr/>
      </dsp:nvSpPr>
      <dsp:spPr>
        <a:xfrm>
          <a:off x="1937935" y="2880991"/>
          <a:ext cx="4320000" cy="1102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600200">
            <a:lnSpc>
              <a:spcPct val="100000"/>
            </a:lnSpc>
            <a:spcBef>
              <a:spcPct val="0"/>
            </a:spcBef>
            <a:spcAft>
              <a:spcPct val="35000"/>
            </a:spcAft>
            <a:buNone/>
          </a:pPr>
          <a:r>
            <a:rPr lang="en-US" sz="3600" b="1" kern="1200" dirty="0">
              <a:solidFill>
                <a:srgbClr val="002060"/>
              </a:solidFill>
              <a:latin typeface="Lato" panose="020F0502020204030203" pitchFamily="34" charset="0"/>
              <a:ea typeface="Lato" panose="020F0502020204030203" pitchFamily="34" charset="0"/>
              <a:cs typeface="Lato" panose="020F0502020204030203" pitchFamily="34" charset="0"/>
            </a:rPr>
            <a:t>Meetings must be open to the public</a:t>
          </a:r>
        </a:p>
      </dsp:txBody>
      <dsp:txXfrm>
        <a:off x="1937935" y="2880991"/>
        <a:ext cx="4320000" cy="11025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8ED02C-FC71-4034-9AE4-AA47AB3ADDEA}">
      <dsp:nvSpPr>
        <dsp:cNvPr id="0" name=""/>
        <dsp:cNvSpPr/>
      </dsp:nvSpPr>
      <dsp:spPr>
        <a:xfrm>
          <a:off x="0" y="55880"/>
          <a:ext cx="5114897" cy="5868720"/>
        </a:xfrm>
        <a:prstGeom prst="roundRect">
          <a:avLst/>
        </a:prstGeom>
        <a:no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100000"/>
            </a:lnSpc>
            <a:spcBef>
              <a:spcPct val="0"/>
            </a:spcBef>
            <a:spcAft>
              <a:spcPts val="1200"/>
            </a:spcAft>
            <a:buNone/>
          </a:pPr>
          <a:r>
            <a:rPr lang="en-US" sz="2200" kern="1200" dirty="0">
              <a:solidFill>
                <a:srgbClr val="002060"/>
              </a:solidFill>
              <a:latin typeface="Lato" panose="020F0502020204030203" pitchFamily="34" charset="0"/>
              <a:ea typeface="Lato" panose="020F0502020204030203" pitchFamily="34" charset="0"/>
              <a:cs typeface="Lato" panose="020F0502020204030203" pitchFamily="34" charset="0"/>
            </a:rPr>
            <a:t>1:1 board member meetings with agency staff are not subject to the Sunshine Law</a:t>
          </a:r>
        </a:p>
        <a:p>
          <a:pPr marL="0" lvl="0" indent="0" algn="l" defTabSz="977900">
            <a:lnSpc>
              <a:spcPct val="100000"/>
            </a:lnSpc>
            <a:spcBef>
              <a:spcPct val="0"/>
            </a:spcBef>
            <a:spcAft>
              <a:spcPts val="1200"/>
            </a:spcAft>
            <a:buNone/>
          </a:pPr>
          <a:endParaRPr lang="en-US" sz="2200" kern="1200" dirty="0">
            <a:solidFill>
              <a:srgbClr val="002060"/>
            </a:solidFill>
            <a:latin typeface="Lato" panose="020F0502020204030203" pitchFamily="34" charset="0"/>
            <a:ea typeface="Lato" panose="020F0502020204030203" pitchFamily="34" charset="0"/>
            <a:cs typeface="Lato" panose="020F0502020204030203" pitchFamily="34" charset="0"/>
          </a:endParaRPr>
        </a:p>
        <a:p>
          <a:pPr marL="0" lvl="0" indent="0" algn="l" defTabSz="977900">
            <a:lnSpc>
              <a:spcPct val="100000"/>
            </a:lnSpc>
            <a:spcBef>
              <a:spcPct val="0"/>
            </a:spcBef>
            <a:spcAft>
              <a:spcPts val="1200"/>
            </a:spcAft>
            <a:buNone/>
          </a:pPr>
          <a:r>
            <a:rPr lang="en-US" sz="2200" kern="1200" dirty="0">
              <a:solidFill>
                <a:srgbClr val="002060"/>
              </a:solidFill>
              <a:latin typeface="Lato" panose="020F0502020204030203" pitchFamily="34" charset="0"/>
              <a:ea typeface="Lato" panose="020F0502020204030203" pitchFamily="34" charset="0"/>
              <a:cs typeface="Lato" panose="020F0502020204030203" pitchFamily="34" charset="0"/>
            </a:rPr>
            <a:t>Internal meetings among staff are generally not subject to the Sunshine Law. However, when staff ceases to function in a staff capacity and is delegated authority from a board to act and make selections on the Board’s behalf</a:t>
          </a:r>
        </a:p>
        <a:p>
          <a:pPr marL="0" lvl="0" indent="0" algn="l" defTabSz="977900">
            <a:lnSpc>
              <a:spcPct val="100000"/>
            </a:lnSpc>
            <a:spcBef>
              <a:spcPct val="0"/>
            </a:spcBef>
            <a:spcAft>
              <a:spcPts val="1200"/>
            </a:spcAft>
            <a:buNone/>
          </a:pPr>
          <a:r>
            <a:rPr lang="en-US" sz="2200" u="sng" kern="1200" dirty="0">
              <a:solidFill>
                <a:srgbClr val="C00000"/>
              </a:solidFill>
            </a:rPr>
            <a:t>Examples</a:t>
          </a:r>
          <a:r>
            <a:rPr lang="en-US" sz="2200" kern="1200" dirty="0">
              <a:solidFill>
                <a:srgbClr val="C00000"/>
              </a:solidFill>
            </a:rPr>
            <a:t>: </a:t>
          </a:r>
          <a:r>
            <a:rPr lang="en-US" sz="2200" kern="1200" dirty="0">
              <a:solidFill>
                <a:srgbClr val="002060"/>
              </a:solidFill>
            </a:rPr>
            <a:t>Staff performing bid review function, audit committee, or selection function</a:t>
          </a:r>
          <a:endParaRPr lang="en-US" sz="2200" kern="1200" dirty="0">
            <a:solidFill>
              <a:srgbClr val="002060"/>
            </a:solidFill>
            <a:latin typeface="Lato" panose="020F0502020204030203" pitchFamily="34" charset="0"/>
            <a:ea typeface="Lato" panose="020F0502020204030203" pitchFamily="34" charset="0"/>
            <a:cs typeface="Lato" panose="020F0502020204030203" pitchFamily="34" charset="0"/>
          </a:endParaRPr>
        </a:p>
      </dsp:txBody>
      <dsp:txXfrm>
        <a:off x="249689" y="305569"/>
        <a:ext cx="4615519" cy="536934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2A5221-2A56-4F83-8D5E-5FBAAAAEECBD}">
      <dsp:nvSpPr>
        <dsp:cNvPr id="0" name=""/>
        <dsp:cNvSpPr/>
      </dsp:nvSpPr>
      <dsp:spPr>
        <a:xfrm>
          <a:off x="3125935" y="247350"/>
          <a:ext cx="1944000" cy="188669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3ECD8F1-D23E-48B0-B09F-048A47B930FB}">
      <dsp:nvSpPr>
        <dsp:cNvPr id="0" name=""/>
        <dsp:cNvSpPr/>
      </dsp:nvSpPr>
      <dsp:spPr>
        <a:xfrm>
          <a:off x="1450272" y="2529628"/>
          <a:ext cx="5295326" cy="14158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600200">
            <a:lnSpc>
              <a:spcPct val="100000"/>
            </a:lnSpc>
            <a:spcBef>
              <a:spcPct val="0"/>
            </a:spcBef>
            <a:spcAft>
              <a:spcPct val="35000"/>
            </a:spcAft>
            <a:buNone/>
          </a:pPr>
          <a:r>
            <a:rPr lang="en-US" sz="3600" b="1" kern="1200" dirty="0">
              <a:solidFill>
                <a:srgbClr val="002060"/>
              </a:solidFill>
            </a:rPr>
            <a:t>Reasonable notice of the meetings must be provided</a:t>
          </a:r>
        </a:p>
      </dsp:txBody>
      <dsp:txXfrm>
        <a:off x="1450272" y="2529628"/>
        <a:ext cx="5295326" cy="141582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3E134E-6403-4D7C-92C7-2F475BB19673}">
      <dsp:nvSpPr>
        <dsp:cNvPr id="0" name=""/>
        <dsp:cNvSpPr/>
      </dsp:nvSpPr>
      <dsp:spPr>
        <a:xfrm>
          <a:off x="3143654" y="414238"/>
          <a:ext cx="1908562" cy="188680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14906C8-4C87-4147-B316-13EBAD53542F}">
      <dsp:nvSpPr>
        <dsp:cNvPr id="0" name=""/>
        <dsp:cNvSpPr/>
      </dsp:nvSpPr>
      <dsp:spPr>
        <a:xfrm>
          <a:off x="1189010" y="2837200"/>
          <a:ext cx="5817849" cy="9413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600200">
            <a:lnSpc>
              <a:spcPct val="100000"/>
            </a:lnSpc>
            <a:spcBef>
              <a:spcPct val="0"/>
            </a:spcBef>
            <a:spcAft>
              <a:spcPct val="35000"/>
            </a:spcAft>
            <a:buNone/>
          </a:pPr>
          <a:r>
            <a:rPr lang="en-US" sz="3600" b="1" kern="1200" dirty="0">
              <a:solidFill>
                <a:srgbClr val="002060"/>
              </a:solidFill>
              <a:latin typeface="Lato" panose="020F0502020204030203" pitchFamily="34" charset="0"/>
              <a:ea typeface="Lato" panose="020F0502020204030203" pitchFamily="34" charset="0"/>
              <a:cs typeface="Lato" panose="020F0502020204030203" pitchFamily="34" charset="0"/>
            </a:rPr>
            <a:t>Minutes of the meetings must be taken and recorded</a:t>
          </a:r>
        </a:p>
      </dsp:txBody>
      <dsp:txXfrm>
        <a:off x="1189010" y="2837200"/>
        <a:ext cx="5817849" cy="941365"/>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5.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3834DD3E-A913-4B79-83D8-AD009790B653}" type="datetimeFigureOut">
              <a:rPr lang="en-US" smtClean="0"/>
              <a:t>4/11/2025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32634EB-69E4-49DD-8A9E-9B5927FE3FC1}" type="slidenum">
              <a:rPr lang="en-US" smtClean="0"/>
              <a:t>‹#›</a:t>
            </a:fld>
            <a:endParaRPr lang="en-US" dirty="0"/>
          </a:p>
        </p:txBody>
      </p:sp>
      <p:pic>
        <p:nvPicPr>
          <p:cNvPr id="10" name="Picture 9" descr="A collage of people&#10;&#10;Description automatically generated with medium confidence">
            <a:extLst>
              <a:ext uri="{FF2B5EF4-FFF2-40B4-BE49-F238E27FC236}">
                <a16:creationId xmlns:a16="http://schemas.microsoft.com/office/drawing/2014/main" id="{E8E4365D-F94F-4878-B8B4-3ED5A793460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5750802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5" name="Picture 4" descr="Graphical user interface&#10;&#10;Description automatically generated">
            <a:extLst>
              <a:ext uri="{FF2B5EF4-FFF2-40B4-BE49-F238E27FC236}">
                <a16:creationId xmlns:a16="http://schemas.microsoft.com/office/drawing/2014/main" id="{F1A14DDB-2B41-4317-99FC-6E0C3CC0177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16139A7F-5B76-48E1-B96F-DC020C3CCC9F}"/>
              </a:ext>
            </a:extLst>
          </p:cNvPr>
          <p:cNvSpPr>
            <a:spLocks noGrp="1"/>
          </p:cNvSpPr>
          <p:nvPr>
            <p:ph type="title"/>
          </p:nvPr>
        </p:nvSpPr>
        <p:spPr>
          <a:xfrm>
            <a:off x="2435628" y="365129"/>
            <a:ext cx="6493767" cy="1325563"/>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B5F69D28-5139-4CA0-9AA8-9D01C9F7CA29}"/>
              </a:ext>
            </a:extLst>
          </p:cNvPr>
          <p:cNvSpPr>
            <a:spLocks noGrp="1"/>
          </p:cNvSpPr>
          <p:nvPr>
            <p:ph idx="1"/>
          </p:nvPr>
        </p:nvSpPr>
        <p:spPr>
          <a:xfrm>
            <a:off x="2435628" y="1825626"/>
            <a:ext cx="6493768" cy="46672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538427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B5E9463-AD79-4415-8642-B0D0D37097A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16139A7F-5B76-48E1-B96F-DC020C3CCC9F}"/>
              </a:ext>
            </a:extLst>
          </p:cNvPr>
          <p:cNvSpPr>
            <a:spLocks noGrp="1"/>
          </p:cNvSpPr>
          <p:nvPr>
            <p:ph type="title"/>
          </p:nvPr>
        </p:nvSpPr>
        <p:spPr>
          <a:xfrm>
            <a:off x="2427316" y="365129"/>
            <a:ext cx="6502080" cy="1325563"/>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B5F69D28-5139-4CA0-9AA8-9D01C9F7CA29}"/>
              </a:ext>
            </a:extLst>
          </p:cNvPr>
          <p:cNvSpPr>
            <a:spLocks noGrp="1"/>
          </p:cNvSpPr>
          <p:nvPr>
            <p:ph idx="1"/>
          </p:nvPr>
        </p:nvSpPr>
        <p:spPr>
          <a:xfrm>
            <a:off x="2427314" y="1825626"/>
            <a:ext cx="6502081" cy="489937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654281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pic>
        <p:nvPicPr>
          <p:cNvPr id="6" name="Picture 5" descr="A picture containing graphical user interface&#10;&#10;Description automatically generated">
            <a:extLst>
              <a:ext uri="{FF2B5EF4-FFF2-40B4-BE49-F238E27FC236}">
                <a16:creationId xmlns:a16="http://schemas.microsoft.com/office/drawing/2014/main" id="{4734B7CE-1CCD-4141-A581-0C4F30772C8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16139A7F-5B76-48E1-B96F-DC020C3CCC9F}"/>
              </a:ext>
            </a:extLst>
          </p:cNvPr>
          <p:cNvSpPr>
            <a:spLocks noGrp="1"/>
          </p:cNvSpPr>
          <p:nvPr>
            <p:ph type="title"/>
          </p:nvPr>
        </p:nvSpPr>
        <p:spPr>
          <a:xfrm>
            <a:off x="234729" y="356175"/>
            <a:ext cx="6481955" cy="1325563"/>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B5F69D28-5139-4CA0-9AA8-9D01C9F7CA29}"/>
              </a:ext>
            </a:extLst>
          </p:cNvPr>
          <p:cNvSpPr>
            <a:spLocks noGrp="1"/>
          </p:cNvSpPr>
          <p:nvPr>
            <p:ph idx="1"/>
          </p:nvPr>
        </p:nvSpPr>
        <p:spPr>
          <a:xfrm>
            <a:off x="234729" y="1834575"/>
            <a:ext cx="6481955" cy="489873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702527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pic>
        <p:nvPicPr>
          <p:cNvPr id="5" name="Picture 4" descr="Graphical user interface, application&#10;&#10;Description automatically generated">
            <a:extLst>
              <a:ext uri="{FF2B5EF4-FFF2-40B4-BE49-F238E27FC236}">
                <a16:creationId xmlns:a16="http://schemas.microsoft.com/office/drawing/2014/main" id="{465019CD-FD66-4CAE-B24F-50BD3E4FBBA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16139A7F-5B76-48E1-B96F-DC020C3CCC9F}"/>
              </a:ext>
            </a:extLst>
          </p:cNvPr>
          <p:cNvSpPr>
            <a:spLocks noGrp="1"/>
          </p:cNvSpPr>
          <p:nvPr>
            <p:ph type="title"/>
          </p:nvPr>
        </p:nvSpPr>
        <p:spPr>
          <a:xfrm>
            <a:off x="2510444" y="365129"/>
            <a:ext cx="6418952" cy="1325563"/>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B5F69D28-5139-4CA0-9AA8-9D01C9F7CA29}"/>
              </a:ext>
            </a:extLst>
          </p:cNvPr>
          <p:cNvSpPr>
            <a:spLocks noGrp="1"/>
          </p:cNvSpPr>
          <p:nvPr>
            <p:ph idx="1"/>
          </p:nvPr>
        </p:nvSpPr>
        <p:spPr>
          <a:xfrm>
            <a:off x="2510442" y="1825626"/>
            <a:ext cx="6418953" cy="46672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324761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BFB6861-223A-49F8-B311-252923AF2FD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16139A7F-5B76-48E1-B96F-DC020C3CCC9F}"/>
              </a:ext>
            </a:extLst>
          </p:cNvPr>
          <p:cNvSpPr>
            <a:spLocks noGrp="1"/>
          </p:cNvSpPr>
          <p:nvPr>
            <p:ph type="title"/>
          </p:nvPr>
        </p:nvSpPr>
        <p:spPr>
          <a:xfrm>
            <a:off x="234729" y="356175"/>
            <a:ext cx="6481955" cy="1325563"/>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B5F69D28-5139-4CA0-9AA8-9D01C9F7CA29}"/>
              </a:ext>
            </a:extLst>
          </p:cNvPr>
          <p:cNvSpPr>
            <a:spLocks noGrp="1"/>
          </p:cNvSpPr>
          <p:nvPr>
            <p:ph idx="1"/>
          </p:nvPr>
        </p:nvSpPr>
        <p:spPr>
          <a:xfrm>
            <a:off x="234729" y="1834575"/>
            <a:ext cx="6481955" cy="489873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427031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5" name="Picture 4" descr="Diagram&#10;&#10;Description automatically generated with medium confidence">
            <a:extLst>
              <a:ext uri="{FF2B5EF4-FFF2-40B4-BE49-F238E27FC236}">
                <a16:creationId xmlns:a16="http://schemas.microsoft.com/office/drawing/2014/main" id="{D8D8BEE8-4EBD-4A84-8EE7-61F48C25A0B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16139A7F-5B76-48E1-B96F-DC020C3CCC9F}"/>
              </a:ext>
            </a:extLst>
          </p:cNvPr>
          <p:cNvSpPr>
            <a:spLocks noGrp="1"/>
          </p:cNvSpPr>
          <p:nvPr>
            <p:ph type="title"/>
          </p:nvPr>
        </p:nvSpPr>
        <p:spPr>
          <a:xfrm>
            <a:off x="2485504" y="365129"/>
            <a:ext cx="6443891" cy="1325563"/>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B5F69D28-5139-4CA0-9AA8-9D01C9F7CA29}"/>
              </a:ext>
            </a:extLst>
          </p:cNvPr>
          <p:cNvSpPr>
            <a:spLocks noGrp="1"/>
          </p:cNvSpPr>
          <p:nvPr>
            <p:ph idx="1"/>
          </p:nvPr>
        </p:nvSpPr>
        <p:spPr>
          <a:xfrm>
            <a:off x="2485504" y="1825626"/>
            <a:ext cx="6443892" cy="479961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081207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6D9E9BD-8837-49E4-941B-D0BB88D1B1E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16139A7F-5B76-48E1-B96F-DC020C3CCC9F}"/>
              </a:ext>
            </a:extLst>
          </p:cNvPr>
          <p:cNvSpPr>
            <a:spLocks noGrp="1"/>
          </p:cNvSpPr>
          <p:nvPr>
            <p:ph type="title"/>
          </p:nvPr>
        </p:nvSpPr>
        <p:spPr>
          <a:xfrm>
            <a:off x="234729" y="356175"/>
            <a:ext cx="6457016" cy="1325563"/>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B5F69D28-5139-4CA0-9AA8-9D01C9F7CA29}"/>
              </a:ext>
            </a:extLst>
          </p:cNvPr>
          <p:cNvSpPr>
            <a:spLocks noGrp="1"/>
          </p:cNvSpPr>
          <p:nvPr>
            <p:ph idx="1"/>
          </p:nvPr>
        </p:nvSpPr>
        <p:spPr>
          <a:xfrm>
            <a:off x="234729" y="1834575"/>
            <a:ext cx="6457016" cy="489873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682132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pic>
        <p:nvPicPr>
          <p:cNvPr id="5" name="Picture 4" descr="Graphical user interface, application&#10;&#10;Description automatically generated">
            <a:extLst>
              <a:ext uri="{FF2B5EF4-FFF2-40B4-BE49-F238E27FC236}">
                <a16:creationId xmlns:a16="http://schemas.microsoft.com/office/drawing/2014/main" id="{7BA156E3-D082-4369-AB2C-07D10C37AED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16139A7F-5B76-48E1-B96F-DC020C3CCC9F}"/>
              </a:ext>
            </a:extLst>
          </p:cNvPr>
          <p:cNvSpPr>
            <a:spLocks noGrp="1"/>
          </p:cNvSpPr>
          <p:nvPr>
            <p:ph type="title"/>
          </p:nvPr>
        </p:nvSpPr>
        <p:spPr>
          <a:xfrm>
            <a:off x="2443942" y="365129"/>
            <a:ext cx="6485454" cy="1325563"/>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B5F69D28-5139-4CA0-9AA8-9D01C9F7CA29}"/>
              </a:ext>
            </a:extLst>
          </p:cNvPr>
          <p:cNvSpPr>
            <a:spLocks noGrp="1"/>
          </p:cNvSpPr>
          <p:nvPr>
            <p:ph idx="1"/>
          </p:nvPr>
        </p:nvSpPr>
        <p:spPr>
          <a:xfrm>
            <a:off x="2443942" y="1825626"/>
            <a:ext cx="6485454" cy="489937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62198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5_Title and Content">
    <p:spTree>
      <p:nvGrpSpPr>
        <p:cNvPr id="1" name=""/>
        <p:cNvGrpSpPr/>
        <p:nvPr/>
      </p:nvGrpSpPr>
      <p:grpSpPr>
        <a:xfrm>
          <a:off x="0" y="0"/>
          <a:ext cx="0" cy="0"/>
          <a:chOff x="0" y="0"/>
          <a:chExt cx="0" cy="0"/>
        </a:xfrm>
      </p:grpSpPr>
      <p:pic>
        <p:nvPicPr>
          <p:cNvPr id="6" name="Picture 5" descr="A close-up of a machine&#10;&#10;Description automatically generated with low confidence">
            <a:extLst>
              <a:ext uri="{FF2B5EF4-FFF2-40B4-BE49-F238E27FC236}">
                <a16:creationId xmlns:a16="http://schemas.microsoft.com/office/drawing/2014/main" id="{42151D2C-60CD-4385-A300-3D329F76AB2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16139A7F-5B76-48E1-B96F-DC020C3CCC9F}"/>
              </a:ext>
            </a:extLst>
          </p:cNvPr>
          <p:cNvSpPr>
            <a:spLocks noGrp="1"/>
          </p:cNvSpPr>
          <p:nvPr>
            <p:ph type="title"/>
          </p:nvPr>
        </p:nvSpPr>
        <p:spPr>
          <a:xfrm>
            <a:off x="234729" y="356175"/>
            <a:ext cx="6481955" cy="1325563"/>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B5F69D28-5139-4CA0-9AA8-9D01C9F7CA29}"/>
              </a:ext>
            </a:extLst>
          </p:cNvPr>
          <p:cNvSpPr>
            <a:spLocks noGrp="1"/>
          </p:cNvSpPr>
          <p:nvPr>
            <p:ph idx="1"/>
          </p:nvPr>
        </p:nvSpPr>
        <p:spPr>
          <a:xfrm>
            <a:off x="234729" y="1834575"/>
            <a:ext cx="6481955" cy="489873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574477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6" name="Picture 5" descr="Shape&#10;&#10;Description automatically generated with medium confidence">
            <a:extLst>
              <a:ext uri="{FF2B5EF4-FFF2-40B4-BE49-F238E27FC236}">
                <a16:creationId xmlns:a16="http://schemas.microsoft.com/office/drawing/2014/main" id="{1FE27B4A-F700-479C-AEE4-32C775C6533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16139A7F-5B76-48E1-B96F-DC020C3CCC9F}"/>
              </a:ext>
            </a:extLst>
          </p:cNvPr>
          <p:cNvSpPr>
            <a:spLocks noGrp="1"/>
          </p:cNvSpPr>
          <p:nvPr>
            <p:ph type="title"/>
          </p:nvPr>
        </p:nvSpPr>
        <p:spPr>
          <a:xfrm>
            <a:off x="2161204" y="365129"/>
            <a:ext cx="6768192" cy="1325563"/>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B5F69D28-5139-4CA0-9AA8-9D01C9F7CA29}"/>
              </a:ext>
            </a:extLst>
          </p:cNvPr>
          <p:cNvSpPr>
            <a:spLocks noGrp="1"/>
          </p:cNvSpPr>
          <p:nvPr>
            <p:ph idx="1"/>
          </p:nvPr>
        </p:nvSpPr>
        <p:spPr>
          <a:xfrm>
            <a:off x="2161204" y="1825626"/>
            <a:ext cx="6768192" cy="4667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77914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3834DD3E-A913-4B79-83D8-AD009790B653}" type="datetimeFigureOut">
              <a:rPr lang="en-US" smtClean="0"/>
              <a:t>4/11/2025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32634EB-69E4-49DD-8A9E-9B5927FE3FC1}" type="slidenum">
              <a:rPr lang="en-US" smtClean="0"/>
              <a:t>‹#›</a:t>
            </a:fld>
            <a:endParaRPr lang="en-US" dirty="0"/>
          </a:p>
        </p:txBody>
      </p:sp>
      <p:sp>
        <p:nvSpPr>
          <p:cNvPr id="7" name="Title 1">
            <a:extLst>
              <a:ext uri="{FF2B5EF4-FFF2-40B4-BE49-F238E27FC236}">
                <a16:creationId xmlns:a16="http://schemas.microsoft.com/office/drawing/2014/main" id="{C0F9CC6C-D21A-44DA-93FF-FEDB933675E1}"/>
              </a:ext>
            </a:extLst>
          </p:cNvPr>
          <p:cNvSpPr>
            <a:spLocks noGrp="1"/>
          </p:cNvSpPr>
          <p:nvPr>
            <p:ph type="ctrTitle"/>
          </p:nvPr>
        </p:nvSpPr>
        <p:spPr>
          <a:xfrm>
            <a:off x="685800" y="2495809"/>
            <a:ext cx="7772400" cy="2011681"/>
          </a:xfrm>
        </p:spPr>
        <p:txBody>
          <a:bodyPr anchor="b"/>
          <a:lstStyle>
            <a:lvl1pPr algn="ctr">
              <a:defRPr sz="6000"/>
            </a:lvl1pPr>
          </a:lstStyle>
          <a:p>
            <a:r>
              <a:rPr lang="en-US" dirty="0"/>
              <a:t>Click to edit Master title style</a:t>
            </a:r>
          </a:p>
        </p:txBody>
      </p:sp>
      <p:sp>
        <p:nvSpPr>
          <p:cNvPr id="8" name="Subtitle 2">
            <a:extLst>
              <a:ext uri="{FF2B5EF4-FFF2-40B4-BE49-F238E27FC236}">
                <a16:creationId xmlns:a16="http://schemas.microsoft.com/office/drawing/2014/main" id="{F72586DF-25C6-4149-A39A-9EFA5771CCD0}"/>
              </a:ext>
            </a:extLst>
          </p:cNvPr>
          <p:cNvSpPr>
            <a:spLocks noGrp="1"/>
          </p:cNvSpPr>
          <p:nvPr>
            <p:ph type="subTitle" idx="1"/>
          </p:nvPr>
        </p:nvSpPr>
        <p:spPr>
          <a:xfrm>
            <a:off x="1143000" y="4572462"/>
            <a:ext cx="6858000" cy="922251"/>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9" name="Picture 8" descr="Logo, company name&#10;&#10;Description automatically generated">
            <a:extLst>
              <a:ext uri="{FF2B5EF4-FFF2-40B4-BE49-F238E27FC236}">
                <a16:creationId xmlns:a16="http://schemas.microsoft.com/office/drawing/2014/main" id="{E911649E-3D44-410D-9381-4DBB6E82BA2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89936" y="419157"/>
            <a:ext cx="3364127" cy="2011680"/>
          </a:xfrm>
          <a:prstGeom prst="rect">
            <a:avLst/>
          </a:prstGeom>
        </p:spPr>
      </p:pic>
    </p:spTree>
    <p:extLst>
      <p:ext uri="{BB962C8B-B14F-4D97-AF65-F5344CB8AC3E}">
        <p14:creationId xmlns:p14="http://schemas.microsoft.com/office/powerpoint/2010/main" val="39043559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pic>
        <p:nvPicPr>
          <p:cNvPr id="5" name="Picture 4" descr="A picture containing dog&#10;&#10;Description automatically generated">
            <a:extLst>
              <a:ext uri="{FF2B5EF4-FFF2-40B4-BE49-F238E27FC236}">
                <a16:creationId xmlns:a16="http://schemas.microsoft.com/office/drawing/2014/main" id="{EB826956-E7BC-45E8-89B5-1468CF54F19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16139A7F-5B76-48E1-B96F-DC020C3CCC9F}"/>
              </a:ext>
            </a:extLst>
          </p:cNvPr>
          <p:cNvSpPr>
            <a:spLocks noGrp="1"/>
          </p:cNvSpPr>
          <p:nvPr>
            <p:ph type="title"/>
          </p:nvPr>
        </p:nvSpPr>
        <p:spPr>
          <a:xfrm>
            <a:off x="234729" y="356175"/>
            <a:ext cx="6523518" cy="1325563"/>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B5F69D28-5139-4CA0-9AA8-9D01C9F7CA29}"/>
              </a:ext>
            </a:extLst>
          </p:cNvPr>
          <p:cNvSpPr>
            <a:spLocks noGrp="1"/>
          </p:cNvSpPr>
          <p:nvPr>
            <p:ph idx="1"/>
          </p:nvPr>
        </p:nvSpPr>
        <p:spPr>
          <a:xfrm>
            <a:off x="234729" y="1834575"/>
            <a:ext cx="6523518" cy="489873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871386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pic>
        <p:nvPicPr>
          <p:cNvPr id="5" name="Picture 4" descr="A picture containing graphical user interface&#10;&#10;Description automatically generated">
            <a:extLst>
              <a:ext uri="{FF2B5EF4-FFF2-40B4-BE49-F238E27FC236}">
                <a16:creationId xmlns:a16="http://schemas.microsoft.com/office/drawing/2014/main" id="{3C15B9B7-B2C6-464C-829E-D82A01157B5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16139A7F-5B76-48E1-B96F-DC020C3CCC9F}"/>
              </a:ext>
            </a:extLst>
          </p:cNvPr>
          <p:cNvSpPr>
            <a:spLocks noGrp="1"/>
          </p:cNvSpPr>
          <p:nvPr>
            <p:ph type="title"/>
          </p:nvPr>
        </p:nvSpPr>
        <p:spPr>
          <a:xfrm>
            <a:off x="2427316" y="365129"/>
            <a:ext cx="6502080" cy="1325563"/>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B5F69D28-5139-4CA0-9AA8-9D01C9F7CA29}"/>
              </a:ext>
            </a:extLst>
          </p:cNvPr>
          <p:cNvSpPr>
            <a:spLocks noGrp="1"/>
          </p:cNvSpPr>
          <p:nvPr>
            <p:ph idx="1"/>
          </p:nvPr>
        </p:nvSpPr>
        <p:spPr>
          <a:xfrm>
            <a:off x="2427314" y="1825626"/>
            <a:ext cx="6502081" cy="489937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10531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7_Title and Content">
    <p:spTree>
      <p:nvGrpSpPr>
        <p:cNvPr id="1" name=""/>
        <p:cNvGrpSpPr/>
        <p:nvPr/>
      </p:nvGrpSpPr>
      <p:grpSpPr>
        <a:xfrm>
          <a:off x="0" y="0"/>
          <a:ext cx="0" cy="0"/>
          <a:chOff x="0" y="0"/>
          <a:chExt cx="0" cy="0"/>
        </a:xfrm>
      </p:grpSpPr>
      <p:pic>
        <p:nvPicPr>
          <p:cNvPr id="6" name="Picture 5" descr="A group of people watching a baseball game&#10;&#10;Description automatically generated with medium confidence">
            <a:extLst>
              <a:ext uri="{FF2B5EF4-FFF2-40B4-BE49-F238E27FC236}">
                <a16:creationId xmlns:a16="http://schemas.microsoft.com/office/drawing/2014/main" id="{BD3B9A96-A464-4F32-98D6-90794ACD063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16139A7F-5B76-48E1-B96F-DC020C3CCC9F}"/>
              </a:ext>
            </a:extLst>
          </p:cNvPr>
          <p:cNvSpPr>
            <a:spLocks noGrp="1"/>
          </p:cNvSpPr>
          <p:nvPr>
            <p:ph type="title"/>
          </p:nvPr>
        </p:nvSpPr>
        <p:spPr>
          <a:xfrm>
            <a:off x="234729" y="356175"/>
            <a:ext cx="6515206" cy="1325563"/>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B5F69D28-5139-4CA0-9AA8-9D01C9F7CA29}"/>
              </a:ext>
            </a:extLst>
          </p:cNvPr>
          <p:cNvSpPr>
            <a:spLocks noGrp="1"/>
          </p:cNvSpPr>
          <p:nvPr>
            <p:ph idx="1"/>
          </p:nvPr>
        </p:nvSpPr>
        <p:spPr>
          <a:xfrm>
            <a:off x="234729" y="1834575"/>
            <a:ext cx="6515206" cy="489873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985726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itle Slide no photos">
    <p:spTree>
      <p:nvGrpSpPr>
        <p:cNvPr id="1" name=""/>
        <p:cNvGrpSpPr/>
        <p:nvPr/>
      </p:nvGrpSpPr>
      <p:grpSpPr>
        <a:xfrm>
          <a:off x="0" y="0"/>
          <a:ext cx="0" cy="0"/>
          <a:chOff x="0" y="0"/>
          <a:chExt cx="0" cy="0"/>
        </a:xfrm>
      </p:grpSpPr>
      <p:pic>
        <p:nvPicPr>
          <p:cNvPr id="7" name="Picture 6" descr="Shape&#10;&#10;Description automatically generated">
            <a:extLst>
              <a:ext uri="{FF2B5EF4-FFF2-40B4-BE49-F238E27FC236}">
                <a16:creationId xmlns:a16="http://schemas.microsoft.com/office/drawing/2014/main" id="{F75507A4-A5C1-4C70-8F05-021B43CE864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11754DE6-E7F5-4DE7-97A6-0C5C92124BEA}"/>
              </a:ext>
            </a:extLst>
          </p:cNvPr>
          <p:cNvSpPr>
            <a:spLocks noGrp="1"/>
          </p:cNvSpPr>
          <p:nvPr>
            <p:ph type="title" hasCustomPrompt="1"/>
          </p:nvPr>
        </p:nvSpPr>
        <p:spPr>
          <a:xfrm>
            <a:off x="628650" y="2562590"/>
            <a:ext cx="7886700" cy="1133475"/>
          </a:xfrm>
        </p:spPr>
        <p:txBody>
          <a:bodyPr anchor="b"/>
          <a:lstStyle>
            <a:lvl1pPr algn="ctr">
              <a:defRPr sz="4500">
                <a:solidFill>
                  <a:schemeClr val="bg2"/>
                </a:solidFill>
              </a:defRPr>
            </a:lvl1pPr>
          </a:lstStyle>
          <a:p>
            <a:r>
              <a:rPr lang="en-US" dirty="0"/>
              <a:t>Questions?</a:t>
            </a:r>
          </a:p>
        </p:txBody>
      </p:sp>
      <p:sp>
        <p:nvSpPr>
          <p:cNvPr id="4" name="Date Placeholder 3">
            <a:extLst>
              <a:ext uri="{FF2B5EF4-FFF2-40B4-BE49-F238E27FC236}">
                <a16:creationId xmlns:a16="http://schemas.microsoft.com/office/drawing/2014/main" id="{9ABC425B-0AC6-4362-B4A7-99229A02204A}"/>
              </a:ext>
            </a:extLst>
          </p:cNvPr>
          <p:cNvSpPr>
            <a:spLocks noGrp="1"/>
          </p:cNvSpPr>
          <p:nvPr>
            <p:ph type="dt" sz="half" idx="10"/>
          </p:nvPr>
        </p:nvSpPr>
        <p:spPr/>
        <p:txBody>
          <a:bodyPr/>
          <a:lstStyle>
            <a:lvl1pPr>
              <a:defRPr b="0" i="1">
                <a:solidFill>
                  <a:schemeClr val="bg2"/>
                </a:solidFill>
              </a:defRPr>
            </a:lvl1pPr>
          </a:lstStyle>
          <a:p>
            <a:r>
              <a:rPr lang="en-US" dirty="0"/>
              <a:t>NorthPortFL.gov</a:t>
            </a:r>
          </a:p>
        </p:txBody>
      </p:sp>
      <p:sp>
        <p:nvSpPr>
          <p:cNvPr id="5" name="Footer Placeholder 4">
            <a:extLst>
              <a:ext uri="{FF2B5EF4-FFF2-40B4-BE49-F238E27FC236}">
                <a16:creationId xmlns:a16="http://schemas.microsoft.com/office/drawing/2014/main" id="{B6A8F8AB-C2C1-4CC9-93F6-27435981D2E4}"/>
              </a:ext>
            </a:extLst>
          </p:cNvPr>
          <p:cNvSpPr>
            <a:spLocks noGrp="1"/>
          </p:cNvSpPr>
          <p:nvPr>
            <p:ph type="ftr" sz="quarter" idx="11"/>
          </p:nvPr>
        </p:nvSpPr>
        <p:spPr/>
        <p:txBody>
          <a:bodyPr/>
          <a:lstStyle>
            <a:lvl1pPr>
              <a:defRPr>
                <a:solidFill>
                  <a:schemeClr val="bg2"/>
                </a:solidFill>
              </a:defRPr>
            </a:lvl1pPr>
          </a:lstStyle>
          <a:p>
            <a:endParaRPr lang="en-US" dirty="0"/>
          </a:p>
        </p:txBody>
      </p:sp>
      <p:sp>
        <p:nvSpPr>
          <p:cNvPr id="6" name="Slide Number Placeholder 5">
            <a:extLst>
              <a:ext uri="{FF2B5EF4-FFF2-40B4-BE49-F238E27FC236}">
                <a16:creationId xmlns:a16="http://schemas.microsoft.com/office/drawing/2014/main" id="{EB2EBE21-AF8E-4481-B6A7-065511F33BA3}"/>
              </a:ext>
            </a:extLst>
          </p:cNvPr>
          <p:cNvSpPr>
            <a:spLocks noGrp="1"/>
          </p:cNvSpPr>
          <p:nvPr>
            <p:ph type="sldNum" sz="quarter" idx="12"/>
          </p:nvPr>
        </p:nvSpPr>
        <p:spPr/>
        <p:txBody>
          <a:bodyPr/>
          <a:lstStyle>
            <a:lvl1pPr>
              <a:defRPr>
                <a:solidFill>
                  <a:schemeClr val="bg2"/>
                </a:solidFill>
              </a:defRPr>
            </a:lvl1pPr>
          </a:lstStyle>
          <a:p>
            <a:fld id="{D32634EB-69E4-49DD-8A9E-9B5927FE3FC1}" type="slidenum">
              <a:rPr lang="en-US" smtClean="0"/>
              <a:pPr/>
              <a:t>‹#›</a:t>
            </a:fld>
            <a:endParaRPr lang="en-US" dirty="0"/>
          </a:p>
        </p:txBody>
      </p:sp>
      <p:pic>
        <p:nvPicPr>
          <p:cNvPr id="8" name="Picture 7">
            <a:extLst>
              <a:ext uri="{FF2B5EF4-FFF2-40B4-BE49-F238E27FC236}">
                <a16:creationId xmlns:a16="http://schemas.microsoft.com/office/drawing/2014/main" id="{27F7A636-6D86-4FB0-86D7-A5439FC0075E}"/>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3323148" y="1432729"/>
            <a:ext cx="2497704" cy="1390183"/>
          </a:xfrm>
          <a:prstGeom prst="rect">
            <a:avLst/>
          </a:prstGeom>
        </p:spPr>
      </p:pic>
    </p:spTree>
    <p:extLst>
      <p:ext uri="{BB962C8B-B14F-4D97-AF65-F5344CB8AC3E}">
        <p14:creationId xmlns:p14="http://schemas.microsoft.com/office/powerpoint/2010/main" val="3470431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Title Slide no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754DE6-E7F5-4DE7-97A6-0C5C92124BEA}"/>
              </a:ext>
            </a:extLst>
          </p:cNvPr>
          <p:cNvSpPr>
            <a:spLocks noGrp="1"/>
          </p:cNvSpPr>
          <p:nvPr>
            <p:ph type="title" hasCustomPrompt="1"/>
          </p:nvPr>
        </p:nvSpPr>
        <p:spPr>
          <a:xfrm>
            <a:off x="628650" y="2562590"/>
            <a:ext cx="7886700" cy="1133475"/>
          </a:xfrm>
        </p:spPr>
        <p:txBody>
          <a:bodyPr anchor="b"/>
          <a:lstStyle>
            <a:lvl1pPr algn="ctr">
              <a:defRPr sz="4500">
                <a:solidFill>
                  <a:srgbClr val="003865"/>
                </a:solidFill>
              </a:defRPr>
            </a:lvl1pPr>
          </a:lstStyle>
          <a:p>
            <a:r>
              <a:rPr lang="en-US" dirty="0"/>
              <a:t>Questions?</a:t>
            </a:r>
          </a:p>
        </p:txBody>
      </p:sp>
      <p:sp>
        <p:nvSpPr>
          <p:cNvPr id="4" name="Date Placeholder 3">
            <a:extLst>
              <a:ext uri="{FF2B5EF4-FFF2-40B4-BE49-F238E27FC236}">
                <a16:creationId xmlns:a16="http://schemas.microsoft.com/office/drawing/2014/main" id="{9ABC425B-0AC6-4362-B4A7-99229A02204A}"/>
              </a:ext>
            </a:extLst>
          </p:cNvPr>
          <p:cNvSpPr>
            <a:spLocks noGrp="1"/>
          </p:cNvSpPr>
          <p:nvPr>
            <p:ph type="dt" sz="half" idx="10"/>
          </p:nvPr>
        </p:nvSpPr>
        <p:spPr/>
        <p:txBody>
          <a:bodyPr/>
          <a:lstStyle>
            <a:lvl1pPr>
              <a:defRPr b="0" i="1">
                <a:solidFill>
                  <a:srgbClr val="003865"/>
                </a:solidFill>
              </a:defRPr>
            </a:lvl1pPr>
          </a:lstStyle>
          <a:p>
            <a:r>
              <a:rPr lang="en-US" dirty="0"/>
              <a:t>NorthPortFL.gov</a:t>
            </a:r>
          </a:p>
        </p:txBody>
      </p:sp>
      <p:sp>
        <p:nvSpPr>
          <p:cNvPr id="5" name="Footer Placeholder 4">
            <a:extLst>
              <a:ext uri="{FF2B5EF4-FFF2-40B4-BE49-F238E27FC236}">
                <a16:creationId xmlns:a16="http://schemas.microsoft.com/office/drawing/2014/main" id="{B6A8F8AB-C2C1-4CC9-93F6-27435981D2E4}"/>
              </a:ext>
            </a:extLst>
          </p:cNvPr>
          <p:cNvSpPr>
            <a:spLocks noGrp="1"/>
          </p:cNvSpPr>
          <p:nvPr>
            <p:ph type="ftr" sz="quarter" idx="11"/>
          </p:nvPr>
        </p:nvSpPr>
        <p:spPr/>
        <p:txBody>
          <a:bodyPr/>
          <a:lstStyle>
            <a:lvl1pPr>
              <a:defRPr>
                <a:solidFill>
                  <a:srgbClr val="003865"/>
                </a:solidFill>
              </a:defRPr>
            </a:lvl1pPr>
          </a:lstStyle>
          <a:p>
            <a:endParaRPr lang="en-US" dirty="0"/>
          </a:p>
        </p:txBody>
      </p:sp>
      <p:sp>
        <p:nvSpPr>
          <p:cNvPr id="6" name="Slide Number Placeholder 5">
            <a:extLst>
              <a:ext uri="{FF2B5EF4-FFF2-40B4-BE49-F238E27FC236}">
                <a16:creationId xmlns:a16="http://schemas.microsoft.com/office/drawing/2014/main" id="{EB2EBE21-AF8E-4481-B6A7-065511F33BA3}"/>
              </a:ext>
            </a:extLst>
          </p:cNvPr>
          <p:cNvSpPr>
            <a:spLocks noGrp="1"/>
          </p:cNvSpPr>
          <p:nvPr>
            <p:ph type="sldNum" sz="quarter" idx="12"/>
          </p:nvPr>
        </p:nvSpPr>
        <p:spPr/>
        <p:txBody>
          <a:bodyPr/>
          <a:lstStyle>
            <a:lvl1pPr>
              <a:defRPr>
                <a:solidFill>
                  <a:srgbClr val="003865"/>
                </a:solidFill>
              </a:defRPr>
            </a:lvl1pPr>
          </a:lstStyle>
          <a:p>
            <a:fld id="{D32634EB-69E4-49DD-8A9E-9B5927FE3FC1}" type="slidenum">
              <a:rPr lang="en-US" smtClean="0"/>
              <a:pPr/>
              <a:t>‹#›</a:t>
            </a:fld>
            <a:endParaRPr lang="en-US" dirty="0"/>
          </a:p>
        </p:txBody>
      </p:sp>
      <p:pic>
        <p:nvPicPr>
          <p:cNvPr id="8" name="Picture 7">
            <a:extLst>
              <a:ext uri="{FF2B5EF4-FFF2-40B4-BE49-F238E27FC236}">
                <a16:creationId xmlns:a16="http://schemas.microsoft.com/office/drawing/2014/main" id="{27F7A636-6D86-4FB0-86D7-A5439FC0075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409600" y="1424416"/>
            <a:ext cx="2324799" cy="1390183"/>
          </a:xfrm>
          <a:prstGeom prst="rect">
            <a:avLst/>
          </a:prstGeom>
        </p:spPr>
      </p:pic>
      <p:sp>
        <p:nvSpPr>
          <p:cNvPr id="3" name="Rectangle 2">
            <a:extLst>
              <a:ext uri="{FF2B5EF4-FFF2-40B4-BE49-F238E27FC236}">
                <a16:creationId xmlns:a16="http://schemas.microsoft.com/office/drawing/2014/main" id="{4805F4B3-9638-416E-8684-525F546DE49F}"/>
              </a:ext>
            </a:extLst>
          </p:cNvPr>
          <p:cNvSpPr/>
          <p:nvPr userDrawn="1"/>
        </p:nvSpPr>
        <p:spPr>
          <a:xfrm>
            <a:off x="0" y="-44299"/>
            <a:ext cx="9144000" cy="1365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195904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7" name="Picture 6" descr="Background pattern&#10;&#10;Description automatically generated with medium confidence">
            <a:extLst>
              <a:ext uri="{FF2B5EF4-FFF2-40B4-BE49-F238E27FC236}">
                <a16:creationId xmlns:a16="http://schemas.microsoft.com/office/drawing/2014/main" id="{25B49954-1401-48E8-8FAD-632C24DA18E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7D93B0F2-65F2-4910-B04B-B430C65F2FC8}"/>
              </a:ext>
            </a:extLst>
          </p:cNvPr>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3" name="Date Placeholder 2">
            <a:extLst>
              <a:ext uri="{FF2B5EF4-FFF2-40B4-BE49-F238E27FC236}">
                <a16:creationId xmlns:a16="http://schemas.microsoft.com/office/drawing/2014/main" id="{DBBEB27C-8E81-42A7-B332-CA5C71AAF8E8}"/>
              </a:ext>
            </a:extLst>
          </p:cNvPr>
          <p:cNvSpPr>
            <a:spLocks noGrp="1"/>
          </p:cNvSpPr>
          <p:nvPr>
            <p:ph type="dt" sz="half" idx="10"/>
          </p:nvPr>
        </p:nvSpPr>
        <p:spPr/>
        <p:txBody>
          <a:bodyPr/>
          <a:lstStyle>
            <a:lvl1pPr>
              <a:defRPr>
                <a:solidFill>
                  <a:schemeClr val="bg1"/>
                </a:solidFill>
              </a:defRPr>
            </a:lvl1pPr>
          </a:lstStyle>
          <a:p>
            <a:fld id="{3834DD3E-A913-4B79-83D8-AD009790B653}" type="datetimeFigureOut">
              <a:rPr lang="en-US" smtClean="0"/>
              <a:pPr/>
              <a:t>4/11/2025</a:t>
            </a:fld>
            <a:endParaRPr lang="en-US" dirty="0"/>
          </a:p>
        </p:txBody>
      </p:sp>
      <p:sp>
        <p:nvSpPr>
          <p:cNvPr id="4" name="Footer Placeholder 3">
            <a:extLst>
              <a:ext uri="{FF2B5EF4-FFF2-40B4-BE49-F238E27FC236}">
                <a16:creationId xmlns:a16="http://schemas.microsoft.com/office/drawing/2014/main" id="{D1301CEE-49E7-405C-97E8-51F72D1EA999}"/>
              </a:ext>
            </a:extLst>
          </p:cNvPr>
          <p:cNvSpPr>
            <a:spLocks noGrp="1"/>
          </p:cNvSpPr>
          <p:nvPr>
            <p:ph type="ftr" sz="quarter" idx="11"/>
          </p:nvPr>
        </p:nvSpPr>
        <p:spPr/>
        <p:txBody>
          <a:bodyPr/>
          <a:lstStyle>
            <a:lvl1pPr>
              <a:defRPr>
                <a:solidFill>
                  <a:schemeClr val="bg1"/>
                </a:solidFill>
              </a:defRPr>
            </a:lvl1pPr>
          </a:lstStyle>
          <a:p>
            <a:endParaRPr lang="en-US" dirty="0"/>
          </a:p>
        </p:txBody>
      </p:sp>
      <p:sp>
        <p:nvSpPr>
          <p:cNvPr id="5" name="Slide Number Placeholder 4">
            <a:extLst>
              <a:ext uri="{FF2B5EF4-FFF2-40B4-BE49-F238E27FC236}">
                <a16:creationId xmlns:a16="http://schemas.microsoft.com/office/drawing/2014/main" id="{FDA4A853-CD39-4CC6-B181-891ECCBA3B69}"/>
              </a:ext>
            </a:extLst>
          </p:cNvPr>
          <p:cNvSpPr>
            <a:spLocks noGrp="1"/>
          </p:cNvSpPr>
          <p:nvPr>
            <p:ph type="sldNum" sz="quarter" idx="12"/>
          </p:nvPr>
        </p:nvSpPr>
        <p:spPr/>
        <p:txBody>
          <a:bodyPr/>
          <a:lstStyle>
            <a:lvl1pPr>
              <a:defRPr>
                <a:solidFill>
                  <a:schemeClr val="bg1"/>
                </a:solidFill>
              </a:defRPr>
            </a:lvl1pPr>
          </a:lstStyle>
          <a:p>
            <a:fld id="{D32634EB-69E4-49DD-8A9E-9B5927FE3FC1}" type="slidenum">
              <a:rPr lang="en-US" smtClean="0"/>
              <a:pPr/>
              <a:t>‹#›</a:t>
            </a:fld>
            <a:endParaRPr lang="en-US" dirty="0"/>
          </a:p>
        </p:txBody>
      </p:sp>
      <p:sp>
        <p:nvSpPr>
          <p:cNvPr id="9" name="Content Placeholder 8">
            <a:extLst>
              <a:ext uri="{FF2B5EF4-FFF2-40B4-BE49-F238E27FC236}">
                <a16:creationId xmlns:a16="http://schemas.microsoft.com/office/drawing/2014/main" id="{120FD911-444C-43EB-B3E3-0DB81D7EA190}"/>
              </a:ext>
            </a:extLst>
          </p:cNvPr>
          <p:cNvSpPr>
            <a:spLocks noGrp="1"/>
          </p:cNvSpPr>
          <p:nvPr>
            <p:ph sz="quarter" idx="13"/>
          </p:nvPr>
        </p:nvSpPr>
        <p:spPr>
          <a:xfrm>
            <a:off x="628650" y="1803400"/>
            <a:ext cx="7886700" cy="434816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160824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ustom Layout">
    <p:bg>
      <p:bgPr>
        <a:solidFill>
          <a:srgbClr val="009CDE"/>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93B0F2-65F2-4910-B04B-B430C65F2FC8}"/>
              </a:ext>
            </a:extLst>
          </p:cNvPr>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3" name="Date Placeholder 2">
            <a:extLst>
              <a:ext uri="{FF2B5EF4-FFF2-40B4-BE49-F238E27FC236}">
                <a16:creationId xmlns:a16="http://schemas.microsoft.com/office/drawing/2014/main" id="{DBBEB27C-8E81-42A7-B332-CA5C71AAF8E8}"/>
              </a:ext>
            </a:extLst>
          </p:cNvPr>
          <p:cNvSpPr>
            <a:spLocks noGrp="1"/>
          </p:cNvSpPr>
          <p:nvPr>
            <p:ph type="dt" sz="half" idx="10"/>
          </p:nvPr>
        </p:nvSpPr>
        <p:spPr/>
        <p:txBody>
          <a:bodyPr/>
          <a:lstStyle>
            <a:lvl1pPr>
              <a:defRPr>
                <a:solidFill>
                  <a:schemeClr val="bg1"/>
                </a:solidFill>
              </a:defRPr>
            </a:lvl1pPr>
          </a:lstStyle>
          <a:p>
            <a:fld id="{3834DD3E-A913-4B79-83D8-AD009790B653}" type="datetimeFigureOut">
              <a:rPr lang="en-US" smtClean="0"/>
              <a:pPr/>
              <a:t>4/11/2025</a:t>
            </a:fld>
            <a:endParaRPr lang="en-US" dirty="0"/>
          </a:p>
        </p:txBody>
      </p:sp>
      <p:sp>
        <p:nvSpPr>
          <p:cNvPr id="4" name="Footer Placeholder 3">
            <a:extLst>
              <a:ext uri="{FF2B5EF4-FFF2-40B4-BE49-F238E27FC236}">
                <a16:creationId xmlns:a16="http://schemas.microsoft.com/office/drawing/2014/main" id="{D1301CEE-49E7-405C-97E8-51F72D1EA999}"/>
              </a:ext>
            </a:extLst>
          </p:cNvPr>
          <p:cNvSpPr>
            <a:spLocks noGrp="1"/>
          </p:cNvSpPr>
          <p:nvPr>
            <p:ph type="ftr" sz="quarter" idx="11"/>
          </p:nvPr>
        </p:nvSpPr>
        <p:spPr/>
        <p:txBody>
          <a:bodyPr/>
          <a:lstStyle>
            <a:lvl1pPr>
              <a:defRPr>
                <a:solidFill>
                  <a:schemeClr val="bg1"/>
                </a:solidFill>
              </a:defRPr>
            </a:lvl1pPr>
          </a:lstStyle>
          <a:p>
            <a:endParaRPr lang="en-US" dirty="0"/>
          </a:p>
        </p:txBody>
      </p:sp>
      <p:sp>
        <p:nvSpPr>
          <p:cNvPr id="5" name="Slide Number Placeholder 4">
            <a:extLst>
              <a:ext uri="{FF2B5EF4-FFF2-40B4-BE49-F238E27FC236}">
                <a16:creationId xmlns:a16="http://schemas.microsoft.com/office/drawing/2014/main" id="{FDA4A853-CD39-4CC6-B181-891ECCBA3B69}"/>
              </a:ext>
            </a:extLst>
          </p:cNvPr>
          <p:cNvSpPr>
            <a:spLocks noGrp="1"/>
          </p:cNvSpPr>
          <p:nvPr>
            <p:ph type="sldNum" sz="quarter" idx="12"/>
          </p:nvPr>
        </p:nvSpPr>
        <p:spPr/>
        <p:txBody>
          <a:bodyPr/>
          <a:lstStyle>
            <a:lvl1pPr>
              <a:defRPr>
                <a:solidFill>
                  <a:schemeClr val="bg1"/>
                </a:solidFill>
              </a:defRPr>
            </a:lvl1pPr>
          </a:lstStyle>
          <a:p>
            <a:fld id="{D32634EB-69E4-49DD-8A9E-9B5927FE3FC1}" type="slidenum">
              <a:rPr lang="en-US" smtClean="0"/>
              <a:pPr/>
              <a:t>‹#›</a:t>
            </a:fld>
            <a:endParaRPr lang="en-US" dirty="0"/>
          </a:p>
        </p:txBody>
      </p:sp>
      <p:sp>
        <p:nvSpPr>
          <p:cNvPr id="9" name="Content Placeholder 8">
            <a:extLst>
              <a:ext uri="{FF2B5EF4-FFF2-40B4-BE49-F238E27FC236}">
                <a16:creationId xmlns:a16="http://schemas.microsoft.com/office/drawing/2014/main" id="{120FD911-444C-43EB-B3E3-0DB81D7EA190}"/>
              </a:ext>
            </a:extLst>
          </p:cNvPr>
          <p:cNvSpPr>
            <a:spLocks noGrp="1"/>
          </p:cNvSpPr>
          <p:nvPr>
            <p:ph sz="quarter" idx="13"/>
          </p:nvPr>
        </p:nvSpPr>
        <p:spPr>
          <a:xfrm>
            <a:off x="628650" y="1803400"/>
            <a:ext cx="7886700" cy="434816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242737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E99C1E2D-9CC4-4558-A3E9-C6BF8742A12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3885"/>
            <a:ext cx="9144000" cy="6858000"/>
          </a:xfrm>
          <a:prstGeom prst="rect">
            <a:avLst/>
          </a:prstGeom>
        </p:spPr>
      </p:pic>
      <p:sp>
        <p:nvSpPr>
          <p:cNvPr id="2" name="Title 1">
            <a:extLst>
              <a:ext uri="{FF2B5EF4-FFF2-40B4-BE49-F238E27FC236}">
                <a16:creationId xmlns:a16="http://schemas.microsoft.com/office/drawing/2014/main" id="{7D93B0F2-65F2-4910-B04B-B430C65F2FC8}"/>
              </a:ext>
            </a:extLst>
          </p:cNvPr>
          <p:cNvSpPr>
            <a:spLocks noGrp="1"/>
          </p:cNvSpPr>
          <p:nvPr>
            <p:ph type="title"/>
          </p:nvPr>
        </p:nvSpPr>
        <p:spPr/>
        <p:txBody>
          <a:bodyPr/>
          <a:lstStyle>
            <a:lvl1pPr>
              <a:defRPr>
                <a:solidFill>
                  <a:srgbClr val="003865"/>
                </a:solidFill>
              </a:defRPr>
            </a:lvl1pPr>
          </a:lstStyle>
          <a:p>
            <a:r>
              <a:rPr lang="en-US" dirty="0"/>
              <a:t>Click to edit Master title style</a:t>
            </a:r>
          </a:p>
        </p:txBody>
      </p:sp>
      <p:sp>
        <p:nvSpPr>
          <p:cNvPr id="3" name="Date Placeholder 2">
            <a:extLst>
              <a:ext uri="{FF2B5EF4-FFF2-40B4-BE49-F238E27FC236}">
                <a16:creationId xmlns:a16="http://schemas.microsoft.com/office/drawing/2014/main" id="{DBBEB27C-8E81-42A7-B332-CA5C71AAF8E8}"/>
              </a:ext>
            </a:extLst>
          </p:cNvPr>
          <p:cNvSpPr>
            <a:spLocks noGrp="1"/>
          </p:cNvSpPr>
          <p:nvPr>
            <p:ph type="dt" sz="half" idx="10"/>
          </p:nvPr>
        </p:nvSpPr>
        <p:spPr/>
        <p:txBody>
          <a:bodyPr/>
          <a:lstStyle>
            <a:lvl1pPr>
              <a:defRPr>
                <a:solidFill>
                  <a:schemeClr val="bg1"/>
                </a:solidFill>
              </a:defRPr>
            </a:lvl1pPr>
          </a:lstStyle>
          <a:p>
            <a:fld id="{3834DD3E-A913-4B79-83D8-AD009790B653}" type="datetimeFigureOut">
              <a:rPr lang="en-US" smtClean="0"/>
              <a:pPr/>
              <a:t>4/11/2025</a:t>
            </a:fld>
            <a:endParaRPr lang="en-US" dirty="0"/>
          </a:p>
        </p:txBody>
      </p:sp>
      <p:sp>
        <p:nvSpPr>
          <p:cNvPr id="4" name="Footer Placeholder 3">
            <a:extLst>
              <a:ext uri="{FF2B5EF4-FFF2-40B4-BE49-F238E27FC236}">
                <a16:creationId xmlns:a16="http://schemas.microsoft.com/office/drawing/2014/main" id="{D1301CEE-49E7-405C-97E8-51F72D1EA99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FDA4A853-CD39-4CC6-B181-891ECCBA3B69}"/>
              </a:ext>
            </a:extLst>
          </p:cNvPr>
          <p:cNvSpPr>
            <a:spLocks noGrp="1"/>
          </p:cNvSpPr>
          <p:nvPr>
            <p:ph type="sldNum" sz="quarter" idx="12"/>
          </p:nvPr>
        </p:nvSpPr>
        <p:spPr/>
        <p:txBody>
          <a:bodyPr/>
          <a:lstStyle>
            <a:lvl1pPr>
              <a:defRPr>
                <a:solidFill>
                  <a:schemeClr val="bg1"/>
                </a:solidFill>
              </a:defRPr>
            </a:lvl1pPr>
          </a:lstStyle>
          <a:p>
            <a:fld id="{D32634EB-69E4-49DD-8A9E-9B5927FE3FC1}" type="slidenum">
              <a:rPr lang="en-US" smtClean="0"/>
              <a:pPr/>
              <a:t>‹#›</a:t>
            </a:fld>
            <a:endParaRPr lang="en-US" dirty="0"/>
          </a:p>
        </p:txBody>
      </p:sp>
      <p:sp>
        <p:nvSpPr>
          <p:cNvPr id="9" name="Content Placeholder 8">
            <a:extLst>
              <a:ext uri="{FF2B5EF4-FFF2-40B4-BE49-F238E27FC236}">
                <a16:creationId xmlns:a16="http://schemas.microsoft.com/office/drawing/2014/main" id="{120FD911-444C-43EB-B3E3-0DB81D7EA190}"/>
              </a:ext>
            </a:extLst>
          </p:cNvPr>
          <p:cNvSpPr>
            <a:spLocks noGrp="1"/>
          </p:cNvSpPr>
          <p:nvPr>
            <p:ph sz="quarter" idx="13"/>
          </p:nvPr>
        </p:nvSpPr>
        <p:spPr>
          <a:xfrm>
            <a:off x="628650" y="1803400"/>
            <a:ext cx="7886700" cy="4348163"/>
          </a:xfrm>
        </p:spPr>
        <p:txBody>
          <a:bodyPr/>
          <a:lstStyle>
            <a:lvl1pPr>
              <a:defRPr>
                <a:solidFill>
                  <a:srgbClr val="003865"/>
                </a:solidFill>
              </a:defRPr>
            </a:lvl1pPr>
            <a:lvl2pPr>
              <a:defRPr>
                <a:solidFill>
                  <a:srgbClr val="003865"/>
                </a:solidFill>
              </a:defRPr>
            </a:lvl2pPr>
            <a:lvl3pPr>
              <a:defRPr>
                <a:solidFill>
                  <a:srgbClr val="003865"/>
                </a:solidFill>
              </a:defRPr>
            </a:lvl3pPr>
            <a:lvl4pPr>
              <a:defRPr>
                <a:solidFill>
                  <a:srgbClr val="003865"/>
                </a:solidFill>
              </a:defRPr>
            </a:lvl4pPr>
            <a:lvl5pPr>
              <a:defRPr>
                <a:solidFill>
                  <a:srgbClr val="003865"/>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013931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Background pattern&#10;&#10;Description automatically generated">
            <a:extLst>
              <a:ext uri="{FF2B5EF4-FFF2-40B4-BE49-F238E27FC236}">
                <a16:creationId xmlns:a16="http://schemas.microsoft.com/office/drawing/2014/main" id="{9CB8623C-DACF-4D87-A779-42B6AC125E2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834DD3E-A913-4B79-83D8-AD009790B653}" type="datetimeFigureOut">
              <a:rPr lang="en-US" smtClean="0"/>
              <a:t>4/11/2025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32634EB-69E4-49DD-8A9E-9B5927FE3FC1}" type="slidenum">
              <a:rPr lang="en-US" smtClean="0"/>
              <a:t>‹#›</a:t>
            </a:fld>
            <a:endParaRPr lang="en-US" dirty="0"/>
          </a:p>
        </p:txBody>
      </p:sp>
    </p:spTree>
    <p:extLst>
      <p:ext uri="{BB962C8B-B14F-4D97-AF65-F5344CB8AC3E}">
        <p14:creationId xmlns:p14="http://schemas.microsoft.com/office/powerpoint/2010/main" val="22282549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1" name="Picture 10" descr="Background pattern&#10;&#10;Description automatically generated">
            <a:extLst>
              <a:ext uri="{FF2B5EF4-FFF2-40B4-BE49-F238E27FC236}">
                <a16:creationId xmlns:a16="http://schemas.microsoft.com/office/drawing/2014/main" id="{10872FAD-A9B4-4821-A4DF-C06206E23B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9090"/>
            <a:ext cx="9144000" cy="6858000"/>
          </a:xfrm>
          <a:prstGeom prst="rect">
            <a:avLst/>
          </a:prstGeom>
        </p:spPr>
      </p:pic>
      <p:sp>
        <p:nvSpPr>
          <p:cNvPr id="2" name="Title 1"/>
          <p:cNvSpPr>
            <a:spLocks noGrp="1"/>
          </p:cNvSpPr>
          <p:nvPr>
            <p:ph type="title"/>
          </p:nvPr>
        </p:nvSpPr>
        <p:spPr>
          <a:xfrm>
            <a:off x="629841" y="457200"/>
            <a:ext cx="2949178" cy="1496746"/>
          </a:xfrm>
        </p:spPr>
        <p:txBody>
          <a:bodyPr anchor="b"/>
          <a:lstStyle>
            <a:lvl1pPr>
              <a:defRPr sz="3200"/>
            </a:lvl1pPr>
          </a:lstStyle>
          <a:p>
            <a:r>
              <a:rPr lang="en-US" dirty="0"/>
              <a:t>Click to edit Master title style</a:t>
            </a:r>
          </a:p>
        </p:txBody>
      </p:sp>
      <p:sp>
        <p:nvSpPr>
          <p:cNvPr id="3" name="Picture Placeholder 2"/>
          <p:cNvSpPr>
            <a:spLocks noGrp="1" noChangeAspect="1"/>
          </p:cNvSpPr>
          <p:nvPr>
            <p:ph type="pic" idx="1"/>
          </p:nvPr>
        </p:nvSpPr>
        <p:spPr>
          <a:xfrm>
            <a:off x="3887391" y="457200"/>
            <a:ext cx="4629150" cy="5762627"/>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198537"/>
            <a:ext cx="2949178" cy="402128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834DD3E-A913-4B79-83D8-AD009790B653}" type="datetimeFigureOut">
              <a:rPr lang="en-US" smtClean="0"/>
              <a:t>4/11/2025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32634EB-69E4-49DD-8A9E-9B5927FE3FC1}" type="slidenum">
              <a:rPr lang="en-US" smtClean="0"/>
              <a:t>‹#›</a:t>
            </a:fld>
            <a:endParaRPr lang="en-US" dirty="0"/>
          </a:p>
        </p:txBody>
      </p:sp>
      <p:sp>
        <p:nvSpPr>
          <p:cNvPr id="9" name="Rectangle 8">
            <a:extLst>
              <a:ext uri="{FF2B5EF4-FFF2-40B4-BE49-F238E27FC236}">
                <a16:creationId xmlns:a16="http://schemas.microsoft.com/office/drawing/2014/main" id="{D7683669-D08B-4D51-A0E3-870D4F6D2F4C}"/>
              </a:ext>
            </a:extLst>
          </p:cNvPr>
          <p:cNvSpPr/>
          <p:nvPr userDrawn="1"/>
        </p:nvSpPr>
        <p:spPr>
          <a:xfrm>
            <a:off x="-130536" y="2061380"/>
            <a:ext cx="3709555"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423665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pic>
        <p:nvPicPr>
          <p:cNvPr id="6" name="Picture 5" descr="Text&#10;&#10;Description automatically generated">
            <a:extLst>
              <a:ext uri="{FF2B5EF4-FFF2-40B4-BE49-F238E27FC236}">
                <a16:creationId xmlns:a16="http://schemas.microsoft.com/office/drawing/2014/main" id="{FA2EF14A-C5E7-49F5-B138-05E52B22CF9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16139A7F-5B76-48E1-B96F-DC020C3CCC9F}"/>
              </a:ext>
            </a:extLst>
          </p:cNvPr>
          <p:cNvSpPr>
            <a:spLocks noGrp="1"/>
          </p:cNvSpPr>
          <p:nvPr>
            <p:ph type="title"/>
          </p:nvPr>
        </p:nvSpPr>
        <p:spPr>
          <a:xfrm>
            <a:off x="2427316" y="365129"/>
            <a:ext cx="6502080" cy="1325563"/>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B5F69D28-5139-4CA0-9AA8-9D01C9F7CA29}"/>
              </a:ext>
            </a:extLst>
          </p:cNvPr>
          <p:cNvSpPr>
            <a:spLocks noGrp="1"/>
          </p:cNvSpPr>
          <p:nvPr>
            <p:ph idx="1"/>
          </p:nvPr>
        </p:nvSpPr>
        <p:spPr>
          <a:xfrm>
            <a:off x="2427314" y="1825626"/>
            <a:ext cx="6502081" cy="489937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03323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8_Title and Content">
    <p:spTree>
      <p:nvGrpSpPr>
        <p:cNvPr id="1" name=""/>
        <p:cNvGrpSpPr/>
        <p:nvPr/>
      </p:nvGrpSpPr>
      <p:grpSpPr>
        <a:xfrm>
          <a:off x="0" y="0"/>
          <a:ext cx="0" cy="0"/>
          <a:chOff x="0" y="0"/>
          <a:chExt cx="0" cy="0"/>
        </a:xfrm>
      </p:grpSpPr>
      <p:pic>
        <p:nvPicPr>
          <p:cNvPr id="5" name="Picture 4" descr="Graphical user interface&#10;&#10;Description automatically generated with low confidence">
            <a:extLst>
              <a:ext uri="{FF2B5EF4-FFF2-40B4-BE49-F238E27FC236}">
                <a16:creationId xmlns:a16="http://schemas.microsoft.com/office/drawing/2014/main" id="{2A4CC4CC-BF90-4EEC-B860-8E6EEB38DC7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16139A7F-5B76-48E1-B96F-DC020C3CCC9F}"/>
              </a:ext>
            </a:extLst>
          </p:cNvPr>
          <p:cNvSpPr>
            <a:spLocks noGrp="1"/>
          </p:cNvSpPr>
          <p:nvPr>
            <p:ph type="title"/>
          </p:nvPr>
        </p:nvSpPr>
        <p:spPr>
          <a:xfrm>
            <a:off x="234729" y="356175"/>
            <a:ext cx="6481955" cy="1325563"/>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B5F69D28-5139-4CA0-9AA8-9D01C9F7CA29}"/>
              </a:ext>
            </a:extLst>
          </p:cNvPr>
          <p:cNvSpPr>
            <a:spLocks noGrp="1"/>
          </p:cNvSpPr>
          <p:nvPr>
            <p:ph idx="1"/>
          </p:nvPr>
        </p:nvSpPr>
        <p:spPr>
          <a:xfrm>
            <a:off x="234729" y="1834575"/>
            <a:ext cx="6481955" cy="489873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592339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rgbClr val="003865"/>
                </a:solidFill>
                <a:latin typeface="Lato" panose="020F0502020204030203" pitchFamily="34" charset="0"/>
                <a:ea typeface="Lato" panose="020F0502020204030203" pitchFamily="34" charset="0"/>
                <a:cs typeface="Lato" panose="020F0502020204030203" pitchFamily="34" charset="0"/>
              </a:defRPr>
            </a:lvl1pPr>
          </a:lstStyle>
          <a:p>
            <a:fld id="{3834DD3E-A913-4B79-83D8-AD009790B653}" type="datetimeFigureOut">
              <a:rPr lang="en-US" smtClean="0"/>
              <a:pPr/>
              <a:t>4/11/2025</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rgbClr val="003865"/>
                </a:solidFill>
                <a:latin typeface="Lato" panose="020F0502020204030203" pitchFamily="34" charset="0"/>
                <a:ea typeface="Lato" panose="020F0502020204030203" pitchFamily="34" charset="0"/>
                <a:cs typeface="Lato" panose="020F0502020204030203" pitchFamily="34" charset="0"/>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rgbClr val="003865"/>
                </a:solidFill>
                <a:latin typeface="Lato" panose="020F0502020204030203" pitchFamily="34" charset="0"/>
                <a:ea typeface="Lato" panose="020F0502020204030203" pitchFamily="34" charset="0"/>
                <a:cs typeface="Lato" panose="020F0502020204030203" pitchFamily="34" charset="0"/>
              </a:defRPr>
            </a:lvl1pPr>
          </a:lstStyle>
          <a:p>
            <a:fld id="{D32634EB-69E4-49DD-8A9E-9B5927FE3FC1}" type="slidenum">
              <a:rPr lang="en-US" smtClean="0"/>
              <a:pPr/>
              <a:t>‹#›</a:t>
            </a:fld>
            <a:endParaRPr lang="en-US" dirty="0"/>
          </a:p>
        </p:txBody>
      </p:sp>
    </p:spTree>
    <p:extLst>
      <p:ext uri="{BB962C8B-B14F-4D97-AF65-F5344CB8AC3E}">
        <p14:creationId xmlns:p14="http://schemas.microsoft.com/office/powerpoint/2010/main" val="1600411374"/>
      </p:ext>
    </p:extLst>
  </p:cSld>
  <p:clrMap bg1="lt1" tx1="dk1" bg2="lt2" tx2="dk2" accent1="accent1" accent2="accent2" accent3="accent3" accent4="accent4" accent5="accent5" accent6="accent6" hlink="hlink" folHlink="folHlink"/>
  <p:sldLayoutIdLst>
    <p:sldLayoutId id="2147483684" r:id="rId1"/>
    <p:sldLayoutId id="2147483686" r:id="rId2"/>
    <p:sldLayoutId id="2147483695" r:id="rId3"/>
    <p:sldLayoutId id="2147483697" r:id="rId4"/>
    <p:sldLayoutId id="2147483696" r:id="rId5"/>
    <p:sldLayoutId id="2147483687" r:id="rId6"/>
    <p:sldLayoutId id="2147483692" r:id="rId7"/>
    <p:sldLayoutId id="2147483699" r:id="rId8"/>
    <p:sldLayoutId id="2147483694" r:id="rId9"/>
    <p:sldLayoutId id="2147483661" r:id="rId10"/>
    <p:sldLayoutId id="2147483700" r:id="rId11"/>
    <p:sldLayoutId id="2147483675" r:id="rId12"/>
    <p:sldLayoutId id="2147483668" r:id="rId13"/>
    <p:sldLayoutId id="2147483674" r:id="rId14"/>
    <p:sldLayoutId id="2147483666" r:id="rId15"/>
    <p:sldLayoutId id="2147483676" r:id="rId16"/>
    <p:sldLayoutId id="2147483693" r:id="rId17"/>
    <p:sldLayoutId id="2147483677" r:id="rId18"/>
    <p:sldLayoutId id="2147483665" r:id="rId19"/>
    <p:sldLayoutId id="2147483678" r:id="rId20"/>
    <p:sldLayoutId id="2147483667" r:id="rId21"/>
    <p:sldLayoutId id="2147483679" r:id="rId22"/>
    <p:sldLayoutId id="2147483680" r:id="rId23"/>
    <p:sldLayoutId id="2147483698" r:id="rId24"/>
  </p:sldLayoutIdLst>
  <p:txStyles>
    <p:titleStyle>
      <a:lvl1pPr algn="l" defTabSz="914400" rtl="0" eaLnBrk="1" latinLnBrk="0" hangingPunct="1">
        <a:lnSpc>
          <a:spcPct val="90000"/>
        </a:lnSpc>
        <a:spcBef>
          <a:spcPct val="0"/>
        </a:spcBef>
        <a:buNone/>
        <a:defRPr sz="4400" kern="1200">
          <a:solidFill>
            <a:srgbClr val="003865"/>
          </a:solidFill>
          <a:latin typeface="Montserrat ExtraBold" panose="00000900000000000000"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3865"/>
          </a:solidFill>
          <a:latin typeface="Lato" panose="020F0502020204030203" pitchFamily="34" charset="0"/>
          <a:ea typeface="Lato" panose="020F0502020204030203" pitchFamily="34" charset="0"/>
          <a:cs typeface="Lato" panose="020F050202020403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3865"/>
          </a:solidFill>
          <a:latin typeface="Lato" panose="020F0502020204030203" pitchFamily="34" charset="0"/>
          <a:ea typeface="Lato" panose="020F0502020204030203" pitchFamily="34" charset="0"/>
          <a:cs typeface="Lato" panose="020F050202020403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3865"/>
          </a:solidFill>
          <a:latin typeface="Lato" panose="020F0502020204030203" pitchFamily="34" charset="0"/>
          <a:ea typeface="Lato" panose="020F0502020204030203" pitchFamily="34" charset="0"/>
          <a:cs typeface="Lato" panose="020F050202020403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3865"/>
          </a:solidFill>
          <a:latin typeface="Lato" panose="020F0502020204030203" pitchFamily="34" charset="0"/>
          <a:ea typeface="Lato" panose="020F0502020204030203" pitchFamily="34" charset="0"/>
          <a:cs typeface="Lato" panose="020F050202020403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3865"/>
          </a:solidFill>
          <a:latin typeface="Lato" panose="020F0502020204030203" pitchFamily="34" charset="0"/>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5.xml"/><Relationship Id="rId5" Type="http://schemas.openxmlformats.org/officeDocument/2006/relationships/image" Target="../media/image39.jpeg"/><Relationship Id="rId4" Type="http://schemas.openxmlformats.org/officeDocument/2006/relationships/image" Target="../media/image38.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42.jpg"/><Relationship Id="rId2" Type="http://schemas.openxmlformats.org/officeDocument/2006/relationships/diagramData" Target="../diagrams/data3.xml"/><Relationship Id="rId1" Type="http://schemas.openxmlformats.org/officeDocument/2006/relationships/slideLayout" Target="../slideLayouts/slideLayout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5.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6.xml.rels><?xml version="1.0" encoding="UTF-8" standalone="yes"?>
<Relationships xmlns="http://schemas.openxmlformats.org/package/2006/relationships"><Relationship Id="rId3" Type="http://schemas.openxmlformats.org/officeDocument/2006/relationships/hyperlink" Target="https://www.thebluediamondgallery.com/typewriter/r/reasonable.html" TargetMode="External"/><Relationship Id="rId2" Type="http://schemas.openxmlformats.org/officeDocument/2006/relationships/image" Target="../media/image52.jpg"/><Relationship Id="rId1" Type="http://schemas.openxmlformats.org/officeDocument/2006/relationships/slideLayout" Target="../slideLayouts/slideLayout3.xml"/><Relationship Id="rId4" Type="http://schemas.openxmlformats.org/officeDocument/2006/relationships/hyperlink" Target="https://creativecommons.org/licenses/by-sa/3.0/"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5.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hyperlink" Target="https://www.rawpixel.com/search/handcuffs" TargetMode="External"/><Relationship Id="rId2" Type="http://schemas.openxmlformats.org/officeDocument/2006/relationships/image" Target="../media/image56.jpeg"/><Relationship Id="rId1" Type="http://schemas.openxmlformats.org/officeDocument/2006/relationships/slideLayout" Target="../slideLayouts/slideLayout5.xml"/><Relationship Id="rId4" Type="http://schemas.openxmlformats.org/officeDocument/2006/relationships/image" Target="../media/image57.png"/></Relationships>
</file>

<file path=ppt/slides/_rels/slide3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slideLayout" Target="../slideLayouts/slideLayout5.xml"/><Relationship Id="rId1" Type="http://schemas.openxmlformats.org/officeDocument/2006/relationships/video" Target="https://www.youtube.com/embed/5iptGG4tzNk?feature=oembed" TargetMode="External"/><Relationship Id="rId5" Type="http://schemas.openxmlformats.org/officeDocument/2006/relationships/image" Target="../media/image60.jpeg"/><Relationship Id="rId4" Type="http://schemas.openxmlformats.org/officeDocument/2006/relationships/image" Target="../media/image59.png"/></Relationships>
</file>

<file path=ppt/slides/_rels/slide3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hyperlink" Target="https://www.amisun.com/2020/11/09/sunshine-lawsuit-defendants-agree-to-pay-city-350000/" TargetMode="External"/><Relationship Id="rId1" Type="http://schemas.openxmlformats.org/officeDocument/2006/relationships/slideLayout" Target="../slideLayouts/slideLayout5.xml"/><Relationship Id="rId4" Type="http://schemas.openxmlformats.org/officeDocument/2006/relationships/image" Target="../media/image65.png"/></Relationships>
</file>

<file path=ppt/slides/_rels/slide38.xml.rels><?xml version="1.0" encoding="UTF-8" standalone="yes"?>
<Relationships xmlns="http://schemas.openxmlformats.org/package/2006/relationships"><Relationship Id="rId3" Type="http://schemas.openxmlformats.org/officeDocument/2006/relationships/hyperlink" Target="https://casetext.com/case/kneapler-v-city-of-miami-1" TargetMode="External"/><Relationship Id="rId2" Type="http://schemas.openxmlformats.org/officeDocument/2006/relationships/hyperlink" Target="https://www.saxongilmore.com/city-of-miami-sued-over-floridas-sunshine-law-public-meeting-requirement/" TargetMode="External"/><Relationship Id="rId1" Type="http://schemas.openxmlformats.org/officeDocument/2006/relationships/slideLayout" Target="../slideLayouts/slideLayout3.xml"/><Relationship Id="rId4" Type="http://schemas.openxmlformats.org/officeDocument/2006/relationships/image" Target="../media/image66.jpeg"/></Relationships>
</file>

<file path=ppt/slides/_rels/slide39.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image" Target="../media/image67.png"/><Relationship Id="rId1" Type="http://schemas.openxmlformats.org/officeDocument/2006/relationships/slideLayout" Target="../slideLayouts/slideLayout23.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1.xml"/></Relationships>
</file>

<file path=ppt/slides/_rels/slide40.xml.rels><?xml version="1.0" encoding="UTF-8" standalone="yes"?>
<Relationships xmlns="http://schemas.openxmlformats.org/package/2006/relationships"><Relationship Id="rId2" Type="http://schemas.openxmlformats.org/officeDocument/2006/relationships/hyperlink" Target="mailto:aslayton@northportfl.gov"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5.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49318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62C09-41CB-4201-AF8A-58507DB92833}"/>
              </a:ext>
            </a:extLst>
          </p:cNvPr>
          <p:cNvSpPr>
            <a:spLocks noGrp="1"/>
          </p:cNvSpPr>
          <p:nvPr>
            <p:ph type="title"/>
          </p:nvPr>
        </p:nvSpPr>
        <p:spPr/>
        <p:txBody>
          <a:bodyPr>
            <a:normAutofit/>
          </a:bodyPr>
          <a:lstStyle/>
          <a:p>
            <a:r>
              <a:rPr lang="en-US" sz="3500" dirty="0"/>
              <a:t>Meetings Occur Anywhere</a:t>
            </a:r>
          </a:p>
        </p:txBody>
      </p:sp>
      <p:sp>
        <p:nvSpPr>
          <p:cNvPr id="3" name="Content Placeholder 2">
            <a:extLst>
              <a:ext uri="{FF2B5EF4-FFF2-40B4-BE49-F238E27FC236}">
                <a16:creationId xmlns:a16="http://schemas.microsoft.com/office/drawing/2014/main" id="{4630FBBC-C932-464A-B97F-A32F70C76E4B}"/>
              </a:ext>
            </a:extLst>
          </p:cNvPr>
          <p:cNvSpPr>
            <a:spLocks noGrp="1"/>
          </p:cNvSpPr>
          <p:nvPr>
            <p:ph idx="1"/>
          </p:nvPr>
        </p:nvSpPr>
        <p:spPr/>
        <p:txBody>
          <a:bodyPr>
            <a:normAutofit fontScale="77500" lnSpcReduction="20000"/>
          </a:bodyPr>
          <a:lstStyle/>
          <a:p>
            <a:pPr>
              <a:lnSpc>
                <a:spcPct val="120000"/>
              </a:lnSpc>
              <a:spcBef>
                <a:spcPts val="600"/>
              </a:spcBef>
            </a:pPr>
            <a:r>
              <a:rPr lang="en-US" dirty="0"/>
              <a:t>Lunch, dinner, coffee</a:t>
            </a:r>
          </a:p>
          <a:p>
            <a:pPr>
              <a:lnSpc>
                <a:spcPct val="120000"/>
              </a:lnSpc>
              <a:spcBef>
                <a:spcPts val="600"/>
              </a:spcBef>
            </a:pPr>
            <a:r>
              <a:rPr lang="en-US" dirty="0"/>
              <a:t>Social events, City events </a:t>
            </a:r>
          </a:p>
          <a:p>
            <a:pPr>
              <a:lnSpc>
                <a:spcPct val="120000"/>
              </a:lnSpc>
              <a:spcBef>
                <a:spcPts val="600"/>
              </a:spcBef>
            </a:pPr>
            <a:r>
              <a:rPr lang="en-US" dirty="0"/>
              <a:t>City Hall</a:t>
            </a:r>
          </a:p>
          <a:p>
            <a:pPr>
              <a:lnSpc>
                <a:spcPct val="120000"/>
              </a:lnSpc>
              <a:spcBef>
                <a:spcPts val="600"/>
              </a:spcBef>
            </a:pPr>
            <a:r>
              <a:rPr lang="en-US" dirty="0"/>
              <a:t>Parks</a:t>
            </a:r>
          </a:p>
          <a:p>
            <a:pPr>
              <a:lnSpc>
                <a:spcPct val="120000"/>
              </a:lnSpc>
              <a:spcBef>
                <a:spcPts val="600"/>
              </a:spcBef>
            </a:pPr>
            <a:r>
              <a:rPr lang="en-US" dirty="0"/>
              <a:t>Publix</a:t>
            </a:r>
          </a:p>
          <a:p>
            <a:pPr>
              <a:lnSpc>
                <a:spcPct val="120000"/>
              </a:lnSpc>
              <a:spcBef>
                <a:spcPts val="600"/>
              </a:spcBef>
            </a:pPr>
            <a:r>
              <a:rPr lang="en-US" dirty="0"/>
              <a:t>On a boat</a:t>
            </a:r>
          </a:p>
          <a:p>
            <a:pPr>
              <a:lnSpc>
                <a:spcPct val="120000"/>
              </a:lnSpc>
              <a:spcBef>
                <a:spcPts val="600"/>
              </a:spcBef>
            </a:pPr>
            <a:r>
              <a:rPr lang="en-US" dirty="0"/>
              <a:t>Playing golf, tennis, etc.</a:t>
            </a:r>
          </a:p>
          <a:p>
            <a:pPr>
              <a:lnSpc>
                <a:spcPct val="120000"/>
              </a:lnSpc>
              <a:spcBef>
                <a:spcPts val="600"/>
              </a:spcBef>
            </a:pPr>
            <a:r>
              <a:rPr lang="en-US" dirty="0"/>
              <a:t>Out of town</a:t>
            </a:r>
          </a:p>
          <a:p>
            <a:pPr marL="0" indent="0">
              <a:lnSpc>
                <a:spcPct val="120000"/>
              </a:lnSpc>
              <a:spcBef>
                <a:spcPts val="600"/>
              </a:spcBef>
              <a:buNone/>
            </a:pPr>
            <a:endParaRPr lang="en-US" dirty="0"/>
          </a:p>
          <a:p>
            <a:pPr marL="0" indent="0">
              <a:lnSpc>
                <a:spcPct val="120000"/>
              </a:lnSpc>
              <a:spcBef>
                <a:spcPts val="600"/>
              </a:spcBef>
              <a:buNone/>
            </a:pPr>
            <a:r>
              <a:rPr lang="en-US" dirty="0"/>
              <a:t>There is no requirement that a quorum be present for a meeting to be covered under the law. It only takes 2.</a:t>
            </a:r>
          </a:p>
        </p:txBody>
      </p:sp>
    </p:spTree>
    <p:extLst>
      <p:ext uri="{BB962C8B-B14F-4D97-AF65-F5344CB8AC3E}">
        <p14:creationId xmlns:p14="http://schemas.microsoft.com/office/powerpoint/2010/main" val="4505443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46708FAB-3898-47A9-B05A-AB9ECBD9E7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9144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0D284AE0-B06F-31FB-E740-77BE8D0AEB13}"/>
              </a:ext>
            </a:extLst>
          </p:cNvPr>
          <p:cNvSpPr>
            <a:spLocks noGrp="1"/>
          </p:cNvSpPr>
          <p:nvPr>
            <p:ph type="title"/>
          </p:nvPr>
        </p:nvSpPr>
        <p:spPr>
          <a:xfrm>
            <a:off x="852298" y="457201"/>
            <a:ext cx="7588358" cy="1150470"/>
          </a:xfrm>
        </p:spPr>
        <p:txBody>
          <a:bodyPr vert="horz" lIns="91440" tIns="45720" rIns="91440" bIns="45720" rtlCol="0" anchor="b">
            <a:normAutofit/>
          </a:bodyPr>
          <a:lstStyle/>
          <a:p>
            <a:r>
              <a:rPr lang="en-US" sz="4000" dirty="0">
                <a:solidFill>
                  <a:schemeClr val="tx1"/>
                </a:solidFill>
                <a:latin typeface="Montserrat" panose="00000500000000000000" pitchFamily="2" charset="0"/>
              </a:rPr>
              <a:t>Social Gatherings</a:t>
            </a:r>
          </a:p>
        </p:txBody>
      </p:sp>
      <p:sp>
        <p:nvSpPr>
          <p:cNvPr id="5" name="Content Placeholder 4">
            <a:extLst>
              <a:ext uri="{FF2B5EF4-FFF2-40B4-BE49-F238E27FC236}">
                <a16:creationId xmlns:a16="http://schemas.microsoft.com/office/drawing/2014/main" id="{A52BED2F-0052-6091-37B0-D0A6DD2BFDB0}"/>
              </a:ext>
            </a:extLst>
          </p:cNvPr>
          <p:cNvSpPr>
            <a:spLocks noGrp="1"/>
          </p:cNvSpPr>
          <p:nvPr>
            <p:ph sz="quarter" idx="13"/>
          </p:nvPr>
        </p:nvSpPr>
        <p:spPr>
          <a:xfrm>
            <a:off x="862714" y="1980775"/>
            <a:ext cx="4501377" cy="3632824"/>
          </a:xfrm>
        </p:spPr>
        <p:txBody>
          <a:bodyPr vert="horz" lIns="91440" tIns="45720" rIns="91440" bIns="45720" rtlCol="0" anchor="t">
            <a:normAutofit fontScale="92500" lnSpcReduction="20000"/>
          </a:bodyPr>
          <a:lstStyle/>
          <a:p>
            <a:pPr>
              <a:lnSpc>
                <a:spcPct val="122000"/>
              </a:lnSpc>
            </a:pPr>
            <a:r>
              <a:rPr lang="en-US" sz="1800" dirty="0">
                <a:solidFill>
                  <a:schemeClr val="tx1"/>
                </a:solidFill>
              </a:rPr>
              <a:t>Members of a public board are </a:t>
            </a:r>
            <a:r>
              <a:rPr lang="en-US" sz="1800" u="sng" dirty="0">
                <a:solidFill>
                  <a:schemeClr val="tx1"/>
                </a:solidFill>
              </a:rPr>
              <a:t>not</a:t>
            </a:r>
            <a:r>
              <a:rPr lang="en-US" sz="1800" dirty="0">
                <a:solidFill>
                  <a:schemeClr val="tx1"/>
                </a:solidFill>
              </a:rPr>
              <a:t> prohibited under the Sunshine Law from meeting socially, </a:t>
            </a:r>
            <a:r>
              <a:rPr lang="en-US" sz="1800" b="1" dirty="0">
                <a:solidFill>
                  <a:schemeClr val="tx1"/>
                </a:solidFill>
              </a:rPr>
              <a:t>provided that </a:t>
            </a:r>
            <a:r>
              <a:rPr lang="en-US" sz="1800" dirty="0">
                <a:solidFill>
                  <a:schemeClr val="tx1"/>
                </a:solidFill>
              </a:rPr>
              <a:t>matters which </a:t>
            </a:r>
            <a:r>
              <a:rPr lang="en-US" sz="1800" i="1" dirty="0">
                <a:solidFill>
                  <a:schemeClr val="tx1"/>
                </a:solidFill>
              </a:rPr>
              <a:t>may</a:t>
            </a:r>
            <a:r>
              <a:rPr lang="en-US" sz="1800" dirty="0">
                <a:solidFill>
                  <a:schemeClr val="tx1"/>
                </a:solidFill>
              </a:rPr>
              <a:t> come before the board are </a:t>
            </a:r>
            <a:r>
              <a:rPr lang="en-US" sz="1800" u="sng" dirty="0">
                <a:solidFill>
                  <a:schemeClr val="tx1"/>
                </a:solidFill>
              </a:rPr>
              <a:t>not</a:t>
            </a:r>
            <a:r>
              <a:rPr lang="en-US" sz="1800" dirty="0">
                <a:solidFill>
                  <a:schemeClr val="tx1"/>
                </a:solidFill>
              </a:rPr>
              <a:t> discussed</a:t>
            </a:r>
          </a:p>
          <a:p>
            <a:pPr marL="0">
              <a:lnSpc>
                <a:spcPct val="122000"/>
              </a:lnSpc>
            </a:pPr>
            <a:endParaRPr lang="en-US" sz="1800" dirty="0">
              <a:solidFill>
                <a:schemeClr val="tx1"/>
              </a:solidFill>
            </a:endParaRPr>
          </a:p>
          <a:p>
            <a:pPr>
              <a:lnSpc>
                <a:spcPct val="122000"/>
              </a:lnSpc>
            </a:pPr>
            <a:r>
              <a:rPr lang="en-US" sz="1800" dirty="0">
                <a:solidFill>
                  <a:schemeClr val="tx1"/>
                </a:solidFill>
              </a:rPr>
              <a:t>While a violation may not be present for having a social gathering, to </a:t>
            </a:r>
            <a:r>
              <a:rPr lang="en-US" sz="1800" i="1" dirty="0">
                <a:solidFill>
                  <a:schemeClr val="tx1"/>
                </a:solidFill>
              </a:rPr>
              <a:t>avoid the appearance of impropriety</a:t>
            </a:r>
            <a:r>
              <a:rPr lang="en-US" sz="1800" dirty="0">
                <a:solidFill>
                  <a:schemeClr val="tx1"/>
                </a:solidFill>
              </a:rPr>
              <a:t>, it is advised that board members expend all efforts to conform to the spirit as well as the letter of the Sunshine Law </a:t>
            </a:r>
          </a:p>
          <a:p>
            <a:endParaRPr lang="en-US" sz="1400" dirty="0">
              <a:solidFill>
                <a:schemeClr val="tx1"/>
              </a:solidFill>
            </a:endParaRPr>
          </a:p>
        </p:txBody>
      </p:sp>
      <p:pic>
        <p:nvPicPr>
          <p:cNvPr id="6" name="Picture 5">
            <a:extLst>
              <a:ext uri="{FF2B5EF4-FFF2-40B4-BE49-F238E27FC236}">
                <a16:creationId xmlns:a16="http://schemas.microsoft.com/office/drawing/2014/main" id="{3F423B9A-9237-B575-C6E5-7FFBA16018BA}"/>
              </a:ext>
            </a:extLst>
          </p:cNvPr>
          <p:cNvPicPr>
            <a:picLocks noChangeAspect="1"/>
          </p:cNvPicPr>
          <p:nvPr/>
        </p:nvPicPr>
        <p:blipFill rotWithShape="1">
          <a:blip r:embed="rId2"/>
          <a:srcRect l="15867" r="32628" b="-3"/>
          <a:stretch/>
        </p:blipFill>
        <p:spPr>
          <a:xfrm>
            <a:off x="5735128" y="1980775"/>
            <a:ext cx="2811644" cy="3632824"/>
          </a:xfrm>
          <a:prstGeom prst="rect">
            <a:avLst/>
          </a:prstGeom>
        </p:spPr>
      </p:pic>
      <p:sp>
        <p:nvSpPr>
          <p:cNvPr id="23" name="Rectangle 19">
            <a:extLst>
              <a:ext uri="{FF2B5EF4-FFF2-40B4-BE49-F238E27FC236}">
                <a16:creationId xmlns:a16="http://schemas.microsoft.com/office/drawing/2014/main" id="{2E438CA0-CB4D-4C94-8C39-9C7FC9BBEE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1962"/>
            <a:ext cx="9143998" cy="461774"/>
          </a:xfrm>
          <a:prstGeom prst="rect">
            <a:avLst/>
          </a:prstGeom>
          <a:gradFill>
            <a:gsLst>
              <a:gs pos="0">
                <a:srgbClr val="000000"/>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6B2C05E3-84E7-4957-95EF-B471CBF71C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1962"/>
            <a:ext cx="3057523" cy="464399"/>
          </a:xfrm>
          <a:prstGeom prst="rect">
            <a:avLst/>
          </a:prstGeom>
          <a:gradFill>
            <a:gsLst>
              <a:gs pos="0">
                <a:srgbClr val="000000">
                  <a:alpha val="46000"/>
                </a:srgbClr>
              </a:gs>
              <a:gs pos="99000">
                <a:schemeClr val="accent1"/>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340658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1E2DAD-675C-40C0-80E9-A0F15EEA7344}"/>
              </a:ext>
            </a:extLst>
          </p:cNvPr>
          <p:cNvSpPr>
            <a:spLocks noGrp="1"/>
          </p:cNvSpPr>
          <p:nvPr>
            <p:ph type="title"/>
          </p:nvPr>
        </p:nvSpPr>
        <p:spPr>
          <a:xfrm>
            <a:off x="558265" y="687480"/>
            <a:ext cx="6475581" cy="1016192"/>
          </a:xfrm>
        </p:spPr>
        <p:txBody>
          <a:bodyPr vert="horz" lIns="91440" tIns="45720" rIns="91440" bIns="45720" rtlCol="0" anchor="ctr">
            <a:normAutofit/>
          </a:bodyPr>
          <a:lstStyle/>
          <a:p>
            <a:r>
              <a:rPr lang="en-US" sz="3600" b="1" kern="1200" dirty="0">
                <a:solidFill>
                  <a:schemeClr val="tx1"/>
                </a:solidFill>
                <a:latin typeface="Montserrat" panose="00000500000000000000" pitchFamily="2" charset="0"/>
              </a:rPr>
              <a:t>Other Potential Meetings</a:t>
            </a:r>
          </a:p>
        </p:txBody>
      </p:sp>
      <p:sp>
        <p:nvSpPr>
          <p:cNvPr id="3" name="Content Placeholder 2">
            <a:extLst>
              <a:ext uri="{FF2B5EF4-FFF2-40B4-BE49-F238E27FC236}">
                <a16:creationId xmlns:a16="http://schemas.microsoft.com/office/drawing/2014/main" id="{AC788612-FB73-4B0B-A21A-4AFF03E4E28B}"/>
              </a:ext>
            </a:extLst>
          </p:cNvPr>
          <p:cNvSpPr>
            <a:spLocks noGrp="1"/>
          </p:cNvSpPr>
          <p:nvPr>
            <p:ph sz="quarter" idx="13"/>
          </p:nvPr>
        </p:nvSpPr>
        <p:spPr>
          <a:xfrm>
            <a:off x="558265" y="1799924"/>
            <a:ext cx="5571302" cy="4726003"/>
          </a:xfrm>
        </p:spPr>
        <p:txBody>
          <a:bodyPr vert="horz" lIns="91440" tIns="45720" rIns="91440" bIns="45720" rtlCol="0" anchor="ctr">
            <a:normAutofit/>
          </a:bodyPr>
          <a:lstStyle/>
          <a:p>
            <a:pPr>
              <a:lnSpc>
                <a:spcPct val="110000"/>
              </a:lnSpc>
              <a:spcBef>
                <a:spcPts val="1200"/>
              </a:spcBef>
            </a:pPr>
            <a:r>
              <a:rPr lang="en-US" sz="2400" dirty="0">
                <a:solidFill>
                  <a:schemeClr val="tx1"/>
                </a:solidFill>
              </a:rPr>
              <a:t>Any writing reflecting board member views on a particular action (i.e., emails, “position papers”, etc.)</a:t>
            </a:r>
          </a:p>
          <a:p>
            <a:pPr>
              <a:lnSpc>
                <a:spcPct val="110000"/>
              </a:lnSpc>
              <a:spcBef>
                <a:spcPts val="1200"/>
              </a:spcBef>
            </a:pPr>
            <a:r>
              <a:rPr lang="en-US" sz="2400" dirty="0">
                <a:solidFill>
                  <a:schemeClr val="tx1"/>
                </a:solidFill>
              </a:rPr>
              <a:t>Telephone conversations between board members</a:t>
            </a:r>
          </a:p>
          <a:p>
            <a:pPr>
              <a:lnSpc>
                <a:spcPct val="110000"/>
              </a:lnSpc>
              <a:spcBef>
                <a:spcPts val="1200"/>
              </a:spcBef>
            </a:pPr>
            <a:r>
              <a:rPr lang="en-US" sz="2400" dirty="0">
                <a:solidFill>
                  <a:schemeClr val="tx1"/>
                </a:solidFill>
              </a:rPr>
              <a:t>Text messages </a:t>
            </a:r>
          </a:p>
          <a:p>
            <a:pPr>
              <a:lnSpc>
                <a:spcPct val="110000"/>
              </a:lnSpc>
              <a:spcBef>
                <a:spcPts val="1200"/>
              </a:spcBef>
            </a:pPr>
            <a:r>
              <a:rPr lang="en-US" sz="2400" dirty="0">
                <a:solidFill>
                  <a:schemeClr val="tx1"/>
                </a:solidFill>
              </a:rPr>
              <a:t>Communications relayed through an individual or resident acting as a conduit between board members.</a:t>
            </a:r>
          </a:p>
        </p:txBody>
      </p:sp>
      <p:sp>
        <p:nvSpPr>
          <p:cNvPr id="10" name="Rectangle 9">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89435" y="0"/>
            <a:ext cx="195456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2" name="Oval 11">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29567" y="2369132"/>
            <a:ext cx="2119736" cy="2119736"/>
          </a:xfrm>
          <a:prstGeom prst="ellipse">
            <a:avLst/>
          </a:prstGeom>
          <a:solidFill>
            <a:srgbClr val="FFFFFF"/>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7" name="Graphic 6" descr="Blog">
            <a:extLst>
              <a:ext uri="{FF2B5EF4-FFF2-40B4-BE49-F238E27FC236}">
                <a16:creationId xmlns:a16="http://schemas.microsoft.com/office/drawing/2014/main" id="{7425017C-0991-6164-3DD4-4A7B2A2BB79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624964" y="2865141"/>
            <a:ext cx="1143455" cy="1143455"/>
          </a:xfrm>
          <a:prstGeom prst="rect">
            <a:avLst/>
          </a:prstGeom>
        </p:spPr>
      </p:pic>
    </p:spTree>
    <p:extLst>
      <p:ext uri="{BB962C8B-B14F-4D97-AF65-F5344CB8AC3E}">
        <p14:creationId xmlns:p14="http://schemas.microsoft.com/office/powerpoint/2010/main" val="42398908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79" name="Rectangle 7178">
            <a:extLst>
              <a:ext uri="{FF2B5EF4-FFF2-40B4-BE49-F238E27FC236}">
                <a16:creationId xmlns:a16="http://schemas.microsoft.com/office/drawing/2014/main" id="{66F27278-DFD8-4200-A2A2-F0A6391007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81" name="Freeform: Shape 7180">
            <a:extLst>
              <a:ext uri="{FF2B5EF4-FFF2-40B4-BE49-F238E27FC236}">
                <a16:creationId xmlns:a16="http://schemas.microsoft.com/office/drawing/2014/main" id="{A8D67904-06B0-470A-AE78-4A6201476C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3414000"/>
          </a:xfrm>
          <a:custGeom>
            <a:avLst/>
            <a:gdLst>
              <a:gd name="connsiteX0" fmla="*/ 0 w 12192000"/>
              <a:gd name="connsiteY0" fmla="*/ 0 h 3414000"/>
              <a:gd name="connsiteX1" fmla="*/ 12192000 w 12192000"/>
              <a:gd name="connsiteY1" fmla="*/ 0 h 3414000"/>
              <a:gd name="connsiteX2" fmla="*/ 12192000 w 12192000"/>
              <a:gd name="connsiteY2" fmla="*/ 3363677 h 3414000"/>
              <a:gd name="connsiteX3" fmla="*/ 12174509 w 12192000"/>
              <a:gd name="connsiteY3" fmla="*/ 3367693 h 3414000"/>
              <a:gd name="connsiteX4" fmla="*/ 12144429 w 12192000"/>
              <a:gd name="connsiteY4" fmla="*/ 3375519 h 3414000"/>
              <a:gd name="connsiteX5" fmla="*/ 12091660 w 12192000"/>
              <a:gd name="connsiteY5" fmla="*/ 3329430 h 3414000"/>
              <a:gd name="connsiteX6" fmla="*/ 11929171 w 12192000"/>
              <a:gd name="connsiteY6" fmla="*/ 3326226 h 3414000"/>
              <a:gd name="connsiteX7" fmla="*/ 11820782 w 12192000"/>
              <a:gd name="connsiteY7" fmla="*/ 3289139 h 3414000"/>
              <a:gd name="connsiteX8" fmla="*/ 11760586 w 12192000"/>
              <a:gd name="connsiteY8" fmla="*/ 3251827 h 3414000"/>
              <a:gd name="connsiteX9" fmla="*/ 11687270 w 12192000"/>
              <a:gd name="connsiteY9" fmla="*/ 3218023 h 3414000"/>
              <a:gd name="connsiteX10" fmla="*/ 11648792 w 12192000"/>
              <a:gd name="connsiteY10" fmla="*/ 3216275 h 3414000"/>
              <a:gd name="connsiteX11" fmla="*/ 11557423 w 12192000"/>
              <a:gd name="connsiteY11" fmla="*/ 3195513 h 3414000"/>
              <a:gd name="connsiteX12" fmla="*/ 11336983 w 12192000"/>
              <a:gd name="connsiteY12" fmla="*/ 3096805 h 3414000"/>
              <a:gd name="connsiteX13" fmla="*/ 11200090 w 12192000"/>
              <a:gd name="connsiteY13" fmla="*/ 3066866 h 3414000"/>
              <a:gd name="connsiteX14" fmla="*/ 10939288 w 12192000"/>
              <a:gd name="connsiteY14" fmla="*/ 2855023 h 3414000"/>
              <a:gd name="connsiteX15" fmla="*/ 10563475 w 12192000"/>
              <a:gd name="connsiteY15" fmla="*/ 2792135 h 3414000"/>
              <a:gd name="connsiteX16" fmla="*/ 10136739 w 12192000"/>
              <a:gd name="connsiteY16" fmla="*/ 2801901 h 3414000"/>
              <a:gd name="connsiteX17" fmla="*/ 9661142 w 12192000"/>
              <a:gd name="connsiteY17" fmla="*/ 2787165 h 3414000"/>
              <a:gd name="connsiteX18" fmla="*/ 7709717 w 12192000"/>
              <a:gd name="connsiteY18" fmla="*/ 2795955 h 3414000"/>
              <a:gd name="connsiteX19" fmla="*/ 6923165 w 12192000"/>
              <a:gd name="connsiteY19" fmla="*/ 2920979 h 3414000"/>
              <a:gd name="connsiteX20" fmla="*/ 3308916 w 12192000"/>
              <a:gd name="connsiteY20" fmla="*/ 3049911 h 3414000"/>
              <a:gd name="connsiteX21" fmla="*/ 2046142 w 12192000"/>
              <a:gd name="connsiteY21" fmla="*/ 3203263 h 3414000"/>
              <a:gd name="connsiteX22" fmla="*/ 1573012 w 12192000"/>
              <a:gd name="connsiteY22" fmla="*/ 3250273 h 3414000"/>
              <a:gd name="connsiteX23" fmla="*/ 1304604 w 12192000"/>
              <a:gd name="connsiteY23" fmla="*/ 3185587 h 3414000"/>
              <a:gd name="connsiteX24" fmla="*/ 1160924 w 12192000"/>
              <a:gd name="connsiteY24" fmla="*/ 3219675 h 3414000"/>
              <a:gd name="connsiteX25" fmla="*/ 909691 w 12192000"/>
              <a:gd name="connsiteY25" fmla="*/ 3216917 h 3414000"/>
              <a:gd name="connsiteX26" fmla="*/ 764022 w 12192000"/>
              <a:gd name="connsiteY26" fmla="*/ 3235844 h 3414000"/>
              <a:gd name="connsiteX27" fmla="*/ 701916 w 12192000"/>
              <a:gd name="connsiteY27" fmla="*/ 3250221 h 3414000"/>
              <a:gd name="connsiteX28" fmla="*/ 408703 w 12192000"/>
              <a:gd name="connsiteY28" fmla="*/ 3323459 h 3414000"/>
              <a:gd name="connsiteX29" fmla="*/ 369867 w 12192000"/>
              <a:gd name="connsiteY29" fmla="*/ 3339093 h 3414000"/>
              <a:gd name="connsiteX30" fmla="*/ 318912 w 12192000"/>
              <a:gd name="connsiteY30" fmla="*/ 3367911 h 3414000"/>
              <a:gd name="connsiteX31" fmla="*/ 119549 w 12192000"/>
              <a:gd name="connsiteY31" fmla="*/ 3404650 h 3414000"/>
              <a:gd name="connsiteX32" fmla="*/ 0 w 12192000"/>
              <a:gd name="connsiteY32" fmla="*/ 3414000 h 3414000"/>
              <a:gd name="connsiteX0" fmla="*/ 0 w 12192000"/>
              <a:gd name="connsiteY0" fmla="*/ 0 h 3414000"/>
              <a:gd name="connsiteX1" fmla="*/ 12192000 w 12192000"/>
              <a:gd name="connsiteY1" fmla="*/ 0 h 3414000"/>
              <a:gd name="connsiteX2" fmla="*/ 12192000 w 12192000"/>
              <a:gd name="connsiteY2" fmla="*/ 3363677 h 3414000"/>
              <a:gd name="connsiteX3" fmla="*/ 12174509 w 12192000"/>
              <a:gd name="connsiteY3" fmla="*/ 3367693 h 3414000"/>
              <a:gd name="connsiteX4" fmla="*/ 12144429 w 12192000"/>
              <a:gd name="connsiteY4" fmla="*/ 3375519 h 3414000"/>
              <a:gd name="connsiteX5" fmla="*/ 12091660 w 12192000"/>
              <a:gd name="connsiteY5" fmla="*/ 3329430 h 3414000"/>
              <a:gd name="connsiteX6" fmla="*/ 11929171 w 12192000"/>
              <a:gd name="connsiteY6" fmla="*/ 3326226 h 3414000"/>
              <a:gd name="connsiteX7" fmla="*/ 11820782 w 12192000"/>
              <a:gd name="connsiteY7" fmla="*/ 3289139 h 3414000"/>
              <a:gd name="connsiteX8" fmla="*/ 11760586 w 12192000"/>
              <a:gd name="connsiteY8" fmla="*/ 3251827 h 3414000"/>
              <a:gd name="connsiteX9" fmla="*/ 11687270 w 12192000"/>
              <a:gd name="connsiteY9" fmla="*/ 3218023 h 3414000"/>
              <a:gd name="connsiteX10" fmla="*/ 11648792 w 12192000"/>
              <a:gd name="connsiteY10" fmla="*/ 3216275 h 3414000"/>
              <a:gd name="connsiteX11" fmla="*/ 11557423 w 12192000"/>
              <a:gd name="connsiteY11" fmla="*/ 3195513 h 3414000"/>
              <a:gd name="connsiteX12" fmla="*/ 11336983 w 12192000"/>
              <a:gd name="connsiteY12" fmla="*/ 3096805 h 3414000"/>
              <a:gd name="connsiteX13" fmla="*/ 11200090 w 12192000"/>
              <a:gd name="connsiteY13" fmla="*/ 3066866 h 3414000"/>
              <a:gd name="connsiteX14" fmla="*/ 10939288 w 12192000"/>
              <a:gd name="connsiteY14" fmla="*/ 2855023 h 3414000"/>
              <a:gd name="connsiteX15" fmla="*/ 10782550 w 12192000"/>
              <a:gd name="connsiteY15" fmla="*/ 2820710 h 3414000"/>
              <a:gd name="connsiteX16" fmla="*/ 10136739 w 12192000"/>
              <a:gd name="connsiteY16" fmla="*/ 2801901 h 3414000"/>
              <a:gd name="connsiteX17" fmla="*/ 9661142 w 12192000"/>
              <a:gd name="connsiteY17" fmla="*/ 2787165 h 3414000"/>
              <a:gd name="connsiteX18" fmla="*/ 7709717 w 12192000"/>
              <a:gd name="connsiteY18" fmla="*/ 2795955 h 3414000"/>
              <a:gd name="connsiteX19" fmla="*/ 6923165 w 12192000"/>
              <a:gd name="connsiteY19" fmla="*/ 2920979 h 3414000"/>
              <a:gd name="connsiteX20" fmla="*/ 3308916 w 12192000"/>
              <a:gd name="connsiteY20" fmla="*/ 3049911 h 3414000"/>
              <a:gd name="connsiteX21" fmla="*/ 2046142 w 12192000"/>
              <a:gd name="connsiteY21" fmla="*/ 3203263 h 3414000"/>
              <a:gd name="connsiteX22" fmla="*/ 1573012 w 12192000"/>
              <a:gd name="connsiteY22" fmla="*/ 3250273 h 3414000"/>
              <a:gd name="connsiteX23" fmla="*/ 1304604 w 12192000"/>
              <a:gd name="connsiteY23" fmla="*/ 3185587 h 3414000"/>
              <a:gd name="connsiteX24" fmla="*/ 1160924 w 12192000"/>
              <a:gd name="connsiteY24" fmla="*/ 3219675 h 3414000"/>
              <a:gd name="connsiteX25" fmla="*/ 909691 w 12192000"/>
              <a:gd name="connsiteY25" fmla="*/ 3216917 h 3414000"/>
              <a:gd name="connsiteX26" fmla="*/ 764022 w 12192000"/>
              <a:gd name="connsiteY26" fmla="*/ 3235844 h 3414000"/>
              <a:gd name="connsiteX27" fmla="*/ 701916 w 12192000"/>
              <a:gd name="connsiteY27" fmla="*/ 3250221 h 3414000"/>
              <a:gd name="connsiteX28" fmla="*/ 408703 w 12192000"/>
              <a:gd name="connsiteY28" fmla="*/ 3323459 h 3414000"/>
              <a:gd name="connsiteX29" fmla="*/ 369867 w 12192000"/>
              <a:gd name="connsiteY29" fmla="*/ 3339093 h 3414000"/>
              <a:gd name="connsiteX30" fmla="*/ 318912 w 12192000"/>
              <a:gd name="connsiteY30" fmla="*/ 3367911 h 3414000"/>
              <a:gd name="connsiteX31" fmla="*/ 119549 w 12192000"/>
              <a:gd name="connsiteY31" fmla="*/ 3404650 h 3414000"/>
              <a:gd name="connsiteX32" fmla="*/ 0 w 12192000"/>
              <a:gd name="connsiteY32" fmla="*/ 3414000 h 3414000"/>
              <a:gd name="connsiteX33" fmla="*/ 0 w 12192000"/>
              <a:gd name="connsiteY33" fmla="*/ 0 h 3414000"/>
              <a:gd name="connsiteX0" fmla="*/ 0 w 12192000"/>
              <a:gd name="connsiteY0" fmla="*/ 0 h 3414000"/>
              <a:gd name="connsiteX1" fmla="*/ 12192000 w 12192000"/>
              <a:gd name="connsiteY1" fmla="*/ 0 h 3414000"/>
              <a:gd name="connsiteX2" fmla="*/ 12192000 w 12192000"/>
              <a:gd name="connsiteY2" fmla="*/ 3363677 h 3414000"/>
              <a:gd name="connsiteX3" fmla="*/ 12174509 w 12192000"/>
              <a:gd name="connsiteY3" fmla="*/ 3367693 h 3414000"/>
              <a:gd name="connsiteX4" fmla="*/ 12144429 w 12192000"/>
              <a:gd name="connsiteY4" fmla="*/ 3375519 h 3414000"/>
              <a:gd name="connsiteX5" fmla="*/ 12091660 w 12192000"/>
              <a:gd name="connsiteY5" fmla="*/ 3329430 h 3414000"/>
              <a:gd name="connsiteX6" fmla="*/ 11929171 w 12192000"/>
              <a:gd name="connsiteY6" fmla="*/ 3326226 h 3414000"/>
              <a:gd name="connsiteX7" fmla="*/ 11820782 w 12192000"/>
              <a:gd name="connsiteY7" fmla="*/ 3289139 h 3414000"/>
              <a:gd name="connsiteX8" fmla="*/ 11760586 w 12192000"/>
              <a:gd name="connsiteY8" fmla="*/ 3251827 h 3414000"/>
              <a:gd name="connsiteX9" fmla="*/ 11687270 w 12192000"/>
              <a:gd name="connsiteY9" fmla="*/ 3218023 h 3414000"/>
              <a:gd name="connsiteX10" fmla="*/ 11648792 w 12192000"/>
              <a:gd name="connsiteY10" fmla="*/ 3216275 h 3414000"/>
              <a:gd name="connsiteX11" fmla="*/ 11557423 w 12192000"/>
              <a:gd name="connsiteY11" fmla="*/ 3195513 h 3414000"/>
              <a:gd name="connsiteX12" fmla="*/ 11336983 w 12192000"/>
              <a:gd name="connsiteY12" fmla="*/ 3096805 h 3414000"/>
              <a:gd name="connsiteX13" fmla="*/ 11200090 w 12192000"/>
              <a:gd name="connsiteY13" fmla="*/ 3066866 h 3414000"/>
              <a:gd name="connsiteX14" fmla="*/ 10939288 w 12192000"/>
              <a:gd name="connsiteY14" fmla="*/ 2855023 h 3414000"/>
              <a:gd name="connsiteX15" fmla="*/ 10782550 w 12192000"/>
              <a:gd name="connsiteY15" fmla="*/ 2820710 h 3414000"/>
              <a:gd name="connsiteX16" fmla="*/ 10393914 w 12192000"/>
              <a:gd name="connsiteY16" fmla="*/ 2801901 h 3414000"/>
              <a:gd name="connsiteX17" fmla="*/ 9661142 w 12192000"/>
              <a:gd name="connsiteY17" fmla="*/ 2787165 h 3414000"/>
              <a:gd name="connsiteX18" fmla="*/ 7709717 w 12192000"/>
              <a:gd name="connsiteY18" fmla="*/ 2795955 h 3414000"/>
              <a:gd name="connsiteX19" fmla="*/ 6923165 w 12192000"/>
              <a:gd name="connsiteY19" fmla="*/ 2920979 h 3414000"/>
              <a:gd name="connsiteX20" fmla="*/ 3308916 w 12192000"/>
              <a:gd name="connsiteY20" fmla="*/ 3049911 h 3414000"/>
              <a:gd name="connsiteX21" fmla="*/ 2046142 w 12192000"/>
              <a:gd name="connsiteY21" fmla="*/ 3203263 h 3414000"/>
              <a:gd name="connsiteX22" fmla="*/ 1573012 w 12192000"/>
              <a:gd name="connsiteY22" fmla="*/ 3250273 h 3414000"/>
              <a:gd name="connsiteX23" fmla="*/ 1304604 w 12192000"/>
              <a:gd name="connsiteY23" fmla="*/ 3185587 h 3414000"/>
              <a:gd name="connsiteX24" fmla="*/ 1160924 w 12192000"/>
              <a:gd name="connsiteY24" fmla="*/ 3219675 h 3414000"/>
              <a:gd name="connsiteX25" fmla="*/ 909691 w 12192000"/>
              <a:gd name="connsiteY25" fmla="*/ 3216917 h 3414000"/>
              <a:gd name="connsiteX26" fmla="*/ 764022 w 12192000"/>
              <a:gd name="connsiteY26" fmla="*/ 3235844 h 3414000"/>
              <a:gd name="connsiteX27" fmla="*/ 701916 w 12192000"/>
              <a:gd name="connsiteY27" fmla="*/ 3250221 h 3414000"/>
              <a:gd name="connsiteX28" fmla="*/ 408703 w 12192000"/>
              <a:gd name="connsiteY28" fmla="*/ 3323459 h 3414000"/>
              <a:gd name="connsiteX29" fmla="*/ 369867 w 12192000"/>
              <a:gd name="connsiteY29" fmla="*/ 3339093 h 3414000"/>
              <a:gd name="connsiteX30" fmla="*/ 318912 w 12192000"/>
              <a:gd name="connsiteY30" fmla="*/ 3367911 h 3414000"/>
              <a:gd name="connsiteX31" fmla="*/ 119549 w 12192000"/>
              <a:gd name="connsiteY31" fmla="*/ 3404650 h 3414000"/>
              <a:gd name="connsiteX32" fmla="*/ 0 w 12192000"/>
              <a:gd name="connsiteY32" fmla="*/ 3414000 h 3414000"/>
              <a:gd name="connsiteX33" fmla="*/ 0 w 12192000"/>
              <a:gd name="connsiteY33" fmla="*/ 0 h 3414000"/>
              <a:gd name="connsiteX0" fmla="*/ 0 w 12192000"/>
              <a:gd name="connsiteY0" fmla="*/ 0 h 3414000"/>
              <a:gd name="connsiteX1" fmla="*/ 12192000 w 12192000"/>
              <a:gd name="connsiteY1" fmla="*/ 0 h 3414000"/>
              <a:gd name="connsiteX2" fmla="*/ 12192000 w 12192000"/>
              <a:gd name="connsiteY2" fmla="*/ 3363677 h 3414000"/>
              <a:gd name="connsiteX3" fmla="*/ 12174509 w 12192000"/>
              <a:gd name="connsiteY3" fmla="*/ 3367693 h 3414000"/>
              <a:gd name="connsiteX4" fmla="*/ 12144429 w 12192000"/>
              <a:gd name="connsiteY4" fmla="*/ 3375519 h 3414000"/>
              <a:gd name="connsiteX5" fmla="*/ 12091660 w 12192000"/>
              <a:gd name="connsiteY5" fmla="*/ 3329430 h 3414000"/>
              <a:gd name="connsiteX6" fmla="*/ 11929171 w 12192000"/>
              <a:gd name="connsiteY6" fmla="*/ 3326226 h 3414000"/>
              <a:gd name="connsiteX7" fmla="*/ 11820782 w 12192000"/>
              <a:gd name="connsiteY7" fmla="*/ 3289139 h 3414000"/>
              <a:gd name="connsiteX8" fmla="*/ 11760586 w 12192000"/>
              <a:gd name="connsiteY8" fmla="*/ 3251827 h 3414000"/>
              <a:gd name="connsiteX9" fmla="*/ 11687270 w 12192000"/>
              <a:gd name="connsiteY9" fmla="*/ 3218023 h 3414000"/>
              <a:gd name="connsiteX10" fmla="*/ 11648792 w 12192000"/>
              <a:gd name="connsiteY10" fmla="*/ 3216275 h 3414000"/>
              <a:gd name="connsiteX11" fmla="*/ 11557423 w 12192000"/>
              <a:gd name="connsiteY11" fmla="*/ 3195513 h 3414000"/>
              <a:gd name="connsiteX12" fmla="*/ 11336983 w 12192000"/>
              <a:gd name="connsiteY12" fmla="*/ 3096805 h 3414000"/>
              <a:gd name="connsiteX13" fmla="*/ 11200090 w 12192000"/>
              <a:gd name="connsiteY13" fmla="*/ 3066866 h 3414000"/>
              <a:gd name="connsiteX14" fmla="*/ 10939288 w 12192000"/>
              <a:gd name="connsiteY14" fmla="*/ 2855023 h 3414000"/>
              <a:gd name="connsiteX15" fmla="*/ 10782550 w 12192000"/>
              <a:gd name="connsiteY15" fmla="*/ 2820710 h 3414000"/>
              <a:gd name="connsiteX16" fmla="*/ 10393914 w 12192000"/>
              <a:gd name="connsiteY16" fmla="*/ 2801901 h 3414000"/>
              <a:gd name="connsiteX17" fmla="*/ 9661142 w 12192000"/>
              <a:gd name="connsiteY17" fmla="*/ 2787165 h 3414000"/>
              <a:gd name="connsiteX18" fmla="*/ 7709717 w 12192000"/>
              <a:gd name="connsiteY18" fmla="*/ 2795955 h 3414000"/>
              <a:gd name="connsiteX19" fmla="*/ 6923165 w 12192000"/>
              <a:gd name="connsiteY19" fmla="*/ 2920979 h 3414000"/>
              <a:gd name="connsiteX20" fmla="*/ 3308916 w 12192000"/>
              <a:gd name="connsiteY20" fmla="*/ 3049911 h 3414000"/>
              <a:gd name="connsiteX21" fmla="*/ 2046142 w 12192000"/>
              <a:gd name="connsiteY21" fmla="*/ 3203263 h 3414000"/>
              <a:gd name="connsiteX22" fmla="*/ 1573012 w 12192000"/>
              <a:gd name="connsiteY22" fmla="*/ 3250273 h 3414000"/>
              <a:gd name="connsiteX23" fmla="*/ 1304604 w 12192000"/>
              <a:gd name="connsiteY23" fmla="*/ 3185587 h 3414000"/>
              <a:gd name="connsiteX24" fmla="*/ 1160924 w 12192000"/>
              <a:gd name="connsiteY24" fmla="*/ 3219675 h 3414000"/>
              <a:gd name="connsiteX25" fmla="*/ 909691 w 12192000"/>
              <a:gd name="connsiteY25" fmla="*/ 3216917 h 3414000"/>
              <a:gd name="connsiteX26" fmla="*/ 764022 w 12192000"/>
              <a:gd name="connsiteY26" fmla="*/ 3235844 h 3414000"/>
              <a:gd name="connsiteX27" fmla="*/ 701916 w 12192000"/>
              <a:gd name="connsiteY27" fmla="*/ 3250221 h 3414000"/>
              <a:gd name="connsiteX28" fmla="*/ 408703 w 12192000"/>
              <a:gd name="connsiteY28" fmla="*/ 3323459 h 3414000"/>
              <a:gd name="connsiteX29" fmla="*/ 369867 w 12192000"/>
              <a:gd name="connsiteY29" fmla="*/ 3339093 h 3414000"/>
              <a:gd name="connsiteX30" fmla="*/ 318912 w 12192000"/>
              <a:gd name="connsiteY30" fmla="*/ 3367911 h 3414000"/>
              <a:gd name="connsiteX31" fmla="*/ 119549 w 12192000"/>
              <a:gd name="connsiteY31" fmla="*/ 3404650 h 3414000"/>
              <a:gd name="connsiteX32" fmla="*/ 0 w 12192000"/>
              <a:gd name="connsiteY32" fmla="*/ 3414000 h 3414000"/>
              <a:gd name="connsiteX33" fmla="*/ 0 w 12192000"/>
              <a:gd name="connsiteY33" fmla="*/ 0 h 3414000"/>
              <a:gd name="connsiteX0" fmla="*/ 0 w 12192000"/>
              <a:gd name="connsiteY0" fmla="*/ 0 h 3414000"/>
              <a:gd name="connsiteX1" fmla="*/ 12192000 w 12192000"/>
              <a:gd name="connsiteY1" fmla="*/ 0 h 3414000"/>
              <a:gd name="connsiteX2" fmla="*/ 12192000 w 12192000"/>
              <a:gd name="connsiteY2" fmla="*/ 3363677 h 3414000"/>
              <a:gd name="connsiteX3" fmla="*/ 12174509 w 12192000"/>
              <a:gd name="connsiteY3" fmla="*/ 3367693 h 3414000"/>
              <a:gd name="connsiteX4" fmla="*/ 12144429 w 12192000"/>
              <a:gd name="connsiteY4" fmla="*/ 3375519 h 3414000"/>
              <a:gd name="connsiteX5" fmla="*/ 12091660 w 12192000"/>
              <a:gd name="connsiteY5" fmla="*/ 3329430 h 3414000"/>
              <a:gd name="connsiteX6" fmla="*/ 11929171 w 12192000"/>
              <a:gd name="connsiteY6" fmla="*/ 3326226 h 3414000"/>
              <a:gd name="connsiteX7" fmla="*/ 11820782 w 12192000"/>
              <a:gd name="connsiteY7" fmla="*/ 3289139 h 3414000"/>
              <a:gd name="connsiteX8" fmla="*/ 11760586 w 12192000"/>
              <a:gd name="connsiteY8" fmla="*/ 3251827 h 3414000"/>
              <a:gd name="connsiteX9" fmla="*/ 11687270 w 12192000"/>
              <a:gd name="connsiteY9" fmla="*/ 3218023 h 3414000"/>
              <a:gd name="connsiteX10" fmla="*/ 11648792 w 12192000"/>
              <a:gd name="connsiteY10" fmla="*/ 3216275 h 3414000"/>
              <a:gd name="connsiteX11" fmla="*/ 11557423 w 12192000"/>
              <a:gd name="connsiteY11" fmla="*/ 3195513 h 3414000"/>
              <a:gd name="connsiteX12" fmla="*/ 11336983 w 12192000"/>
              <a:gd name="connsiteY12" fmla="*/ 3096805 h 3414000"/>
              <a:gd name="connsiteX13" fmla="*/ 11200090 w 12192000"/>
              <a:gd name="connsiteY13" fmla="*/ 3066866 h 3414000"/>
              <a:gd name="connsiteX14" fmla="*/ 10939288 w 12192000"/>
              <a:gd name="connsiteY14" fmla="*/ 2855023 h 3414000"/>
              <a:gd name="connsiteX15" fmla="*/ 10782550 w 12192000"/>
              <a:gd name="connsiteY15" fmla="*/ 2820710 h 3414000"/>
              <a:gd name="connsiteX16" fmla="*/ 10393914 w 12192000"/>
              <a:gd name="connsiteY16" fmla="*/ 2801901 h 3414000"/>
              <a:gd name="connsiteX17" fmla="*/ 9661142 w 12192000"/>
              <a:gd name="connsiteY17" fmla="*/ 2787165 h 3414000"/>
              <a:gd name="connsiteX18" fmla="*/ 7709717 w 12192000"/>
              <a:gd name="connsiteY18" fmla="*/ 2795955 h 3414000"/>
              <a:gd name="connsiteX19" fmla="*/ 6923165 w 12192000"/>
              <a:gd name="connsiteY19" fmla="*/ 2920979 h 3414000"/>
              <a:gd name="connsiteX20" fmla="*/ 3308916 w 12192000"/>
              <a:gd name="connsiteY20" fmla="*/ 3049911 h 3414000"/>
              <a:gd name="connsiteX21" fmla="*/ 2046142 w 12192000"/>
              <a:gd name="connsiteY21" fmla="*/ 3203263 h 3414000"/>
              <a:gd name="connsiteX22" fmla="*/ 1573012 w 12192000"/>
              <a:gd name="connsiteY22" fmla="*/ 3250273 h 3414000"/>
              <a:gd name="connsiteX23" fmla="*/ 1304604 w 12192000"/>
              <a:gd name="connsiteY23" fmla="*/ 3185587 h 3414000"/>
              <a:gd name="connsiteX24" fmla="*/ 1160924 w 12192000"/>
              <a:gd name="connsiteY24" fmla="*/ 3219675 h 3414000"/>
              <a:gd name="connsiteX25" fmla="*/ 909691 w 12192000"/>
              <a:gd name="connsiteY25" fmla="*/ 3216917 h 3414000"/>
              <a:gd name="connsiteX26" fmla="*/ 764022 w 12192000"/>
              <a:gd name="connsiteY26" fmla="*/ 3235844 h 3414000"/>
              <a:gd name="connsiteX27" fmla="*/ 701916 w 12192000"/>
              <a:gd name="connsiteY27" fmla="*/ 3250221 h 3414000"/>
              <a:gd name="connsiteX28" fmla="*/ 408703 w 12192000"/>
              <a:gd name="connsiteY28" fmla="*/ 3323459 h 3414000"/>
              <a:gd name="connsiteX29" fmla="*/ 369867 w 12192000"/>
              <a:gd name="connsiteY29" fmla="*/ 3339093 h 3414000"/>
              <a:gd name="connsiteX30" fmla="*/ 318912 w 12192000"/>
              <a:gd name="connsiteY30" fmla="*/ 3367911 h 3414000"/>
              <a:gd name="connsiteX31" fmla="*/ 119549 w 12192000"/>
              <a:gd name="connsiteY31" fmla="*/ 3404650 h 3414000"/>
              <a:gd name="connsiteX32" fmla="*/ 0 w 12192000"/>
              <a:gd name="connsiteY32" fmla="*/ 3414000 h 3414000"/>
              <a:gd name="connsiteX33" fmla="*/ 0 w 12192000"/>
              <a:gd name="connsiteY33" fmla="*/ 0 h 3414000"/>
              <a:gd name="connsiteX0" fmla="*/ 0 w 12192000"/>
              <a:gd name="connsiteY0" fmla="*/ 0 h 3414000"/>
              <a:gd name="connsiteX1" fmla="*/ 12192000 w 12192000"/>
              <a:gd name="connsiteY1" fmla="*/ 0 h 3414000"/>
              <a:gd name="connsiteX2" fmla="*/ 12192000 w 12192000"/>
              <a:gd name="connsiteY2" fmla="*/ 3363677 h 3414000"/>
              <a:gd name="connsiteX3" fmla="*/ 12174509 w 12192000"/>
              <a:gd name="connsiteY3" fmla="*/ 3367693 h 3414000"/>
              <a:gd name="connsiteX4" fmla="*/ 12144429 w 12192000"/>
              <a:gd name="connsiteY4" fmla="*/ 3375519 h 3414000"/>
              <a:gd name="connsiteX5" fmla="*/ 12091660 w 12192000"/>
              <a:gd name="connsiteY5" fmla="*/ 3329430 h 3414000"/>
              <a:gd name="connsiteX6" fmla="*/ 11929171 w 12192000"/>
              <a:gd name="connsiteY6" fmla="*/ 3326226 h 3414000"/>
              <a:gd name="connsiteX7" fmla="*/ 11820782 w 12192000"/>
              <a:gd name="connsiteY7" fmla="*/ 3289139 h 3414000"/>
              <a:gd name="connsiteX8" fmla="*/ 11760586 w 12192000"/>
              <a:gd name="connsiteY8" fmla="*/ 3251827 h 3414000"/>
              <a:gd name="connsiteX9" fmla="*/ 11687270 w 12192000"/>
              <a:gd name="connsiteY9" fmla="*/ 3218023 h 3414000"/>
              <a:gd name="connsiteX10" fmla="*/ 11648792 w 12192000"/>
              <a:gd name="connsiteY10" fmla="*/ 3216275 h 3414000"/>
              <a:gd name="connsiteX11" fmla="*/ 11557423 w 12192000"/>
              <a:gd name="connsiteY11" fmla="*/ 3195513 h 3414000"/>
              <a:gd name="connsiteX12" fmla="*/ 11336983 w 12192000"/>
              <a:gd name="connsiteY12" fmla="*/ 3096805 h 3414000"/>
              <a:gd name="connsiteX13" fmla="*/ 11200090 w 12192000"/>
              <a:gd name="connsiteY13" fmla="*/ 3066866 h 3414000"/>
              <a:gd name="connsiteX14" fmla="*/ 10939288 w 12192000"/>
              <a:gd name="connsiteY14" fmla="*/ 2855023 h 3414000"/>
              <a:gd name="connsiteX15" fmla="*/ 10782550 w 12192000"/>
              <a:gd name="connsiteY15" fmla="*/ 2820710 h 3414000"/>
              <a:gd name="connsiteX16" fmla="*/ 10546314 w 12192000"/>
              <a:gd name="connsiteY16" fmla="*/ 2811426 h 3414000"/>
              <a:gd name="connsiteX17" fmla="*/ 9661142 w 12192000"/>
              <a:gd name="connsiteY17" fmla="*/ 2787165 h 3414000"/>
              <a:gd name="connsiteX18" fmla="*/ 7709717 w 12192000"/>
              <a:gd name="connsiteY18" fmla="*/ 2795955 h 3414000"/>
              <a:gd name="connsiteX19" fmla="*/ 6923165 w 12192000"/>
              <a:gd name="connsiteY19" fmla="*/ 2920979 h 3414000"/>
              <a:gd name="connsiteX20" fmla="*/ 3308916 w 12192000"/>
              <a:gd name="connsiteY20" fmla="*/ 3049911 h 3414000"/>
              <a:gd name="connsiteX21" fmla="*/ 2046142 w 12192000"/>
              <a:gd name="connsiteY21" fmla="*/ 3203263 h 3414000"/>
              <a:gd name="connsiteX22" fmla="*/ 1573012 w 12192000"/>
              <a:gd name="connsiteY22" fmla="*/ 3250273 h 3414000"/>
              <a:gd name="connsiteX23" fmla="*/ 1304604 w 12192000"/>
              <a:gd name="connsiteY23" fmla="*/ 3185587 h 3414000"/>
              <a:gd name="connsiteX24" fmla="*/ 1160924 w 12192000"/>
              <a:gd name="connsiteY24" fmla="*/ 3219675 h 3414000"/>
              <a:gd name="connsiteX25" fmla="*/ 909691 w 12192000"/>
              <a:gd name="connsiteY25" fmla="*/ 3216917 h 3414000"/>
              <a:gd name="connsiteX26" fmla="*/ 764022 w 12192000"/>
              <a:gd name="connsiteY26" fmla="*/ 3235844 h 3414000"/>
              <a:gd name="connsiteX27" fmla="*/ 701916 w 12192000"/>
              <a:gd name="connsiteY27" fmla="*/ 3250221 h 3414000"/>
              <a:gd name="connsiteX28" fmla="*/ 408703 w 12192000"/>
              <a:gd name="connsiteY28" fmla="*/ 3323459 h 3414000"/>
              <a:gd name="connsiteX29" fmla="*/ 369867 w 12192000"/>
              <a:gd name="connsiteY29" fmla="*/ 3339093 h 3414000"/>
              <a:gd name="connsiteX30" fmla="*/ 318912 w 12192000"/>
              <a:gd name="connsiteY30" fmla="*/ 3367911 h 3414000"/>
              <a:gd name="connsiteX31" fmla="*/ 119549 w 12192000"/>
              <a:gd name="connsiteY31" fmla="*/ 3404650 h 3414000"/>
              <a:gd name="connsiteX32" fmla="*/ 0 w 12192000"/>
              <a:gd name="connsiteY32" fmla="*/ 3414000 h 3414000"/>
              <a:gd name="connsiteX33" fmla="*/ 0 w 12192000"/>
              <a:gd name="connsiteY33" fmla="*/ 0 h 3414000"/>
              <a:gd name="connsiteX0" fmla="*/ 0 w 12192000"/>
              <a:gd name="connsiteY0" fmla="*/ 0 h 3414000"/>
              <a:gd name="connsiteX1" fmla="*/ 12192000 w 12192000"/>
              <a:gd name="connsiteY1" fmla="*/ 0 h 3414000"/>
              <a:gd name="connsiteX2" fmla="*/ 12192000 w 12192000"/>
              <a:gd name="connsiteY2" fmla="*/ 3363677 h 3414000"/>
              <a:gd name="connsiteX3" fmla="*/ 12174509 w 12192000"/>
              <a:gd name="connsiteY3" fmla="*/ 3367693 h 3414000"/>
              <a:gd name="connsiteX4" fmla="*/ 12144429 w 12192000"/>
              <a:gd name="connsiteY4" fmla="*/ 3375519 h 3414000"/>
              <a:gd name="connsiteX5" fmla="*/ 12091660 w 12192000"/>
              <a:gd name="connsiteY5" fmla="*/ 3329430 h 3414000"/>
              <a:gd name="connsiteX6" fmla="*/ 11929171 w 12192000"/>
              <a:gd name="connsiteY6" fmla="*/ 3326226 h 3414000"/>
              <a:gd name="connsiteX7" fmla="*/ 11820782 w 12192000"/>
              <a:gd name="connsiteY7" fmla="*/ 3289139 h 3414000"/>
              <a:gd name="connsiteX8" fmla="*/ 11760586 w 12192000"/>
              <a:gd name="connsiteY8" fmla="*/ 3251827 h 3414000"/>
              <a:gd name="connsiteX9" fmla="*/ 11687270 w 12192000"/>
              <a:gd name="connsiteY9" fmla="*/ 3218023 h 3414000"/>
              <a:gd name="connsiteX10" fmla="*/ 11648792 w 12192000"/>
              <a:gd name="connsiteY10" fmla="*/ 3216275 h 3414000"/>
              <a:gd name="connsiteX11" fmla="*/ 11557423 w 12192000"/>
              <a:gd name="connsiteY11" fmla="*/ 3195513 h 3414000"/>
              <a:gd name="connsiteX12" fmla="*/ 11336983 w 12192000"/>
              <a:gd name="connsiteY12" fmla="*/ 3096805 h 3414000"/>
              <a:gd name="connsiteX13" fmla="*/ 11200090 w 12192000"/>
              <a:gd name="connsiteY13" fmla="*/ 3038291 h 3414000"/>
              <a:gd name="connsiteX14" fmla="*/ 10939288 w 12192000"/>
              <a:gd name="connsiteY14" fmla="*/ 2855023 h 3414000"/>
              <a:gd name="connsiteX15" fmla="*/ 10782550 w 12192000"/>
              <a:gd name="connsiteY15" fmla="*/ 2820710 h 3414000"/>
              <a:gd name="connsiteX16" fmla="*/ 10546314 w 12192000"/>
              <a:gd name="connsiteY16" fmla="*/ 2811426 h 3414000"/>
              <a:gd name="connsiteX17" fmla="*/ 9661142 w 12192000"/>
              <a:gd name="connsiteY17" fmla="*/ 2787165 h 3414000"/>
              <a:gd name="connsiteX18" fmla="*/ 7709717 w 12192000"/>
              <a:gd name="connsiteY18" fmla="*/ 2795955 h 3414000"/>
              <a:gd name="connsiteX19" fmla="*/ 6923165 w 12192000"/>
              <a:gd name="connsiteY19" fmla="*/ 2920979 h 3414000"/>
              <a:gd name="connsiteX20" fmla="*/ 3308916 w 12192000"/>
              <a:gd name="connsiteY20" fmla="*/ 3049911 h 3414000"/>
              <a:gd name="connsiteX21" fmla="*/ 2046142 w 12192000"/>
              <a:gd name="connsiteY21" fmla="*/ 3203263 h 3414000"/>
              <a:gd name="connsiteX22" fmla="*/ 1573012 w 12192000"/>
              <a:gd name="connsiteY22" fmla="*/ 3250273 h 3414000"/>
              <a:gd name="connsiteX23" fmla="*/ 1304604 w 12192000"/>
              <a:gd name="connsiteY23" fmla="*/ 3185587 h 3414000"/>
              <a:gd name="connsiteX24" fmla="*/ 1160924 w 12192000"/>
              <a:gd name="connsiteY24" fmla="*/ 3219675 h 3414000"/>
              <a:gd name="connsiteX25" fmla="*/ 909691 w 12192000"/>
              <a:gd name="connsiteY25" fmla="*/ 3216917 h 3414000"/>
              <a:gd name="connsiteX26" fmla="*/ 764022 w 12192000"/>
              <a:gd name="connsiteY26" fmla="*/ 3235844 h 3414000"/>
              <a:gd name="connsiteX27" fmla="*/ 701916 w 12192000"/>
              <a:gd name="connsiteY27" fmla="*/ 3250221 h 3414000"/>
              <a:gd name="connsiteX28" fmla="*/ 408703 w 12192000"/>
              <a:gd name="connsiteY28" fmla="*/ 3323459 h 3414000"/>
              <a:gd name="connsiteX29" fmla="*/ 369867 w 12192000"/>
              <a:gd name="connsiteY29" fmla="*/ 3339093 h 3414000"/>
              <a:gd name="connsiteX30" fmla="*/ 318912 w 12192000"/>
              <a:gd name="connsiteY30" fmla="*/ 3367911 h 3414000"/>
              <a:gd name="connsiteX31" fmla="*/ 119549 w 12192000"/>
              <a:gd name="connsiteY31" fmla="*/ 3404650 h 3414000"/>
              <a:gd name="connsiteX32" fmla="*/ 0 w 12192000"/>
              <a:gd name="connsiteY32" fmla="*/ 3414000 h 3414000"/>
              <a:gd name="connsiteX33" fmla="*/ 0 w 12192000"/>
              <a:gd name="connsiteY33" fmla="*/ 0 h 3414000"/>
              <a:gd name="connsiteX0" fmla="*/ 0 w 12192000"/>
              <a:gd name="connsiteY0" fmla="*/ 0 h 3414000"/>
              <a:gd name="connsiteX1" fmla="*/ 12192000 w 12192000"/>
              <a:gd name="connsiteY1" fmla="*/ 0 h 3414000"/>
              <a:gd name="connsiteX2" fmla="*/ 12192000 w 12192000"/>
              <a:gd name="connsiteY2" fmla="*/ 3363677 h 3414000"/>
              <a:gd name="connsiteX3" fmla="*/ 12174509 w 12192000"/>
              <a:gd name="connsiteY3" fmla="*/ 3367693 h 3414000"/>
              <a:gd name="connsiteX4" fmla="*/ 12144429 w 12192000"/>
              <a:gd name="connsiteY4" fmla="*/ 3375519 h 3414000"/>
              <a:gd name="connsiteX5" fmla="*/ 12091660 w 12192000"/>
              <a:gd name="connsiteY5" fmla="*/ 3329430 h 3414000"/>
              <a:gd name="connsiteX6" fmla="*/ 11929171 w 12192000"/>
              <a:gd name="connsiteY6" fmla="*/ 3326226 h 3414000"/>
              <a:gd name="connsiteX7" fmla="*/ 11820782 w 12192000"/>
              <a:gd name="connsiteY7" fmla="*/ 3289139 h 3414000"/>
              <a:gd name="connsiteX8" fmla="*/ 11760586 w 12192000"/>
              <a:gd name="connsiteY8" fmla="*/ 3251827 h 3414000"/>
              <a:gd name="connsiteX9" fmla="*/ 11687270 w 12192000"/>
              <a:gd name="connsiteY9" fmla="*/ 3218023 h 3414000"/>
              <a:gd name="connsiteX10" fmla="*/ 11648792 w 12192000"/>
              <a:gd name="connsiteY10" fmla="*/ 3216275 h 3414000"/>
              <a:gd name="connsiteX11" fmla="*/ 11462173 w 12192000"/>
              <a:gd name="connsiteY11" fmla="*/ 3157413 h 3414000"/>
              <a:gd name="connsiteX12" fmla="*/ 11336983 w 12192000"/>
              <a:gd name="connsiteY12" fmla="*/ 3096805 h 3414000"/>
              <a:gd name="connsiteX13" fmla="*/ 11200090 w 12192000"/>
              <a:gd name="connsiteY13" fmla="*/ 3038291 h 3414000"/>
              <a:gd name="connsiteX14" fmla="*/ 10939288 w 12192000"/>
              <a:gd name="connsiteY14" fmla="*/ 2855023 h 3414000"/>
              <a:gd name="connsiteX15" fmla="*/ 10782550 w 12192000"/>
              <a:gd name="connsiteY15" fmla="*/ 2820710 h 3414000"/>
              <a:gd name="connsiteX16" fmla="*/ 10546314 w 12192000"/>
              <a:gd name="connsiteY16" fmla="*/ 2811426 h 3414000"/>
              <a:gd name="connsiteX17" fmla="*/ 9661142 w 12192000"/>
              <a:gd name="connsiteY17" fmla="*/ 2787165 h 3414000"/>
              <a:gd name="connsiteX18" fmla="*/ 7709717 w 12192000"/>
              <a:gd name="connsiteY18" fmla="*/ 2795955 h 3414000"/>
              <a:gd name="connsiteX19" fmla="*/ 6923165 w 12192000"/>
              <a:gd name="connsiteY19" fmla="*/ 2920979 h 3414000"/>
              <a:gd name="connsiteX20" fmla="*/ 3308916 w 12192000"/>
              <a:gd name="connsiteY20" fmla="*/ 3049911 h 3414000"/>
              <a:gd name="connsiteX21" fmla="*/ 2046142 w 12192000"/>
              <a:gd name="connsiteY21" fmla="*/ 3203263 h 3414000"/>
              <a:gd name="connsiteX22" fmla="*/ 1573012 w 12192000"/>
              <a:gd name="connsiteY22" fmla="*/ 3250273 h 3414000"/>
              <a:gd name="connsiteX23" fmla="*/ 1304604 w 12192000"/>
              <a:gd name="connsiteY23" fmla="*/ 3185587 h 3414000"/>
              <a:gd name="connsiteX24" fmla="*/ 1160924 w 12192000"/>
              <a:gd name="connsiteY24" fmla="*/ 3219675 h 3414000"/>
              <a:gd name="connsiteX25" fmla="*/ 909691 w 12192000"/>
              <a:gd name="connsiteY25" fmla="*/ 3216917 h 3414000"/>
              <a:gd name="connsiteX26" fmla="*/ 764022 w 12192000"/>
              <a:gd name="connsiteY26" fmla="*/ 3235844 h 3414000"/>
              <a:gd name="connsiteX27" fmla="*/ 701916 w 12192000"/>
              <a:gd name="connsiteY27" fmla="*/ 3250221 h 3414000"/>
              <a:gd name="connsiteX28" fmla="*/ 408703 w 12192000"/>
              <a:gd name="connsiteY28" fmla="*/ 3323459 h 3414000"/>
              <a:gd name="connsiteX29" fmla="*/ 369867 w 12192000"/>
              <a:gd name="connsiteY29" fmla="*/ 3339093 h 3414000"/>
              <a:gd name="connsiteX30" fmla="*/ 318912 w 12192000"/>
              <a:gd name="connsiteY30" fmla="*/ 3367911 h 3414000"/>
              <a:gd name="connsiteX31" fmla="*/ 119549 w 12192000"/>
              <a:gd name="connsiteY31" fmla="*/ 3404650 h 3414000"/>
              <a:gd name="connsiteX32" fmla="*/ 0 w 12192000"/>
              <a:gd name="connsiteY32" fmla="*/ 3414000 h 3414000"/>
              <a:gd name="connsiteX33" fmla="*/ 0 w 12192000"/>
              <a:gd name="connsiteY33" fmla="*/ 0 h 3414000"/>
              <a:gd name="connsiteX0" fmla="*/ 0 w 12192000"/>
              <a:gd name="connsiteY0" fmla="*/ 0 h 3414000"/>
              <a:gd name="connsiteX1" fmla="*/ 12192000 w 12192000"/>
              <a:gd name="connsiteY1" fmla="*/ 0 h 3414000"/>
              <a:gd name="connsiteX2" fmla="*/ 12192000 w 12192000"/>
              <a:gd name="connsiteY2" fmla="*/ 3363677 h 3414000"/>
              <a:gd name="connsiteX3" fmla="*/ 12174509 w 12192000"/>
              <a:gd name="connsiteY3" fmla="*/ 3367693 h 3414000"/>
              <a:gd name="connsiteX4" fmla="*/ 12144429 w 12192000"/>
              <a:gd name="connsiteY4" fmla="*/ 3375519 h 3414000"/>
              <a:gd name="connsiteX5" fmla="*/ 12091660 w 12192000"/>
              <a:gd name="connsiteY5" fmla="*/ 3329430 h 3414000"/>
              <a:gd name="connsiteX6" fmla="*/ 11929171 w 12192000"/>
              <a:gd name="connsiteY6" fmla="*/ 3326226 h 3414000"/>
              <a:gd name="connsiteX7" fmla="*/ 11820782 w 12192000"/>
              <a:gd name="connsiteY7" fmla="*/ 3289139 h 3414000"/>
              <a:gd name="connsiteX8" fmla="*/ 11760586 w 12192000"/>
              <a:gd name="connsiteY8" fmla="*/ 3251827 h 3414000"/>
              <a:gd name="connsiteX9" fmla="*/ 11687270 w 12192000"/>
              <a:gd name="connsiteY9" fmla="*/ 3218023 h 3414000"/>
              <a:gd name="connsiteX10" fmla="*/ 11577355 w 12192000"/>
              <a:gd name="connsiteY10" fmla="*/ 3211512 h 3414000"/>
              <a:gd name="connsiteX11" fmla="*/ 11462173 w 12192000"/>
              <a:gd name="connsiteY11" fmla="*/ 3157413 h 3414000"/>
              <a:gd name="connsiteX12" fmla="*/ 11336983 w 12192000"/>
              <a:gd name="connsiteY12" fmla="*/ 3096805 h 3414000"/>
              <a:gd name="connsiteX13" fmla="*/ 11200090 w 12192000"/>
              <a:gd name="connsiteY13" fmla="*/ 3038291 h 3414000"/>
              <a:gd name="connsiteX14" fmla="*/ 10939288 w 12192000"/>
              <a:gd name="connsiteY14" fmla="*/ 2855023 h 3414000"/>
              <a:gd name="connsiteX15" fmla="*/ 10782550 w 12192000"/>
              <a:gd name="connsiteY15" fmla="*/ 2820710 h 3414000"/>
              <a:gd name="connsiteX16" fmla="*/ 10546314 w 12192000"/>
              <a:gd name="connsiteY16" fmla="*/ 2811426 h 3414000"/>
              <a:gd name="connsiteX17" fmla="*/ 9661142 w 12192000"/>
              <a:gd name="connsiteY17" fmla="*/ 2787165 h 3414000"/>
              <a:gd name="connsiteX18" fmla="*/ 7709717 w 12192000"/>
              <a:gd name="connsiteY18" fmla="*/ 2795955 h 3414000"/>
              <a:gd name="connsiteX19" fmla="*/ 6923165 w 12192000"/>
              <a:gd name="connsiteY19" fmla="*/ 2920979 h 3414000"/>
              <a:gd name="connsiteX20" fmla="*/ 3308916 w 12192000"/>
              <a:gd name="connsiteY20" fmla="*/ 3049911 h 3414000"/>
              <a:gd name="connsiteX21" fmla="*/ 2046142 w 12192000"/>
              <a:gd name="connsiteY21" fmla="*/ 3203263 h 3414000"/>
              <a:gd name="connsiteX22" fmla="*/ 1573012 w 12192000"/>
              <a:gd name="connsiteY22" fmla="*/ 3250273 h 3414000"/>
              <a:gd name="connsiteX23" fmla="*/ 1304604 w 12192000"/>
              <a:gd name="connsiteY23" fmla="*/ 3185587 h 3414000"/>
              <a:gd name="connsiteX24" fmla="*/ 1160924 w 12192000"/>
              <a:gd name="connsiteY24" fmla="*/ 3219675 h 3414000"/>
              <a:gd name="connsiteX25" fmla="*/ 909691 w 12192000"/>
              <a:gd name="connsiteY25" fmla="*/ 3216917 h 3414000"/>
              <a:gd name="connsiteX26" fmla="*/ 764022 w 12192000"/>
              <a:gd name="connsiteY26" fmla="*/ 3235844 h 3414000"/>
              <a:gd name="connsiteX27" fmla="*/ 701916 w 12192000"/>
              <a:gd name="connsiteY27" fmla="*/ 3250221 h 3414000"/>
              <a:gd name="connsiteX28" fmla="*/ 408703 w 12192000"/>
              <a:gd name="connsiteY28" fmla="*/ 3323459 h 3414000"/>
              <a:gd name="connsiteX29" fmla="*/ 369867 w 12192000"/>
              <a:gd name="connsiteY29" fmla="*/ 3339093 h 3414000"/>
              <a:gd name="connsiteX30" fmla="*/ 318912 w 12192000"/>
              <a:gd name="connsiteY30" fmla="*/ 3367911 h 3414000"/>
              <a:gd name="connsiteX31" fmla="*/ 119549 w 12192000"/>
              <a:gd name="connsiteY31" fmla="*/ 3404650 h 3414000"/>
              <a:gd name="connsiteX32" fmla="*/ 0 w 12192000"/>
              <a:gd name="connsiteY32" fmla="*/ 3414000 h 3414000"/>
              <a:gd name="connsiteX33" fmla="*/ 0 w 12192000"/>
              <a:gd name="connsiteY33" fmla="*/ 0 h 3414000"/>
              <a:gd name="connsiteX0" fmla="*/ 0 w 12192000"/>
              <a:gd name="connsiteY0" fmla="*/ 0 h 3414000"/>
              <a:gd name="connsiteX1" fmla="*/ 12192000 w 12192000"/>
              <a:gd name="connsiteY1" fmla="*/ 0 h 3414000"/>
              <a:gd name="connsiteX2" fmla="*/ 12192000 w 12192000"/>
              <a:gd name="connsiteY2" fmla="*/ 3363677 h 3414000"/>
              <a:gd name="connsiteX3" fmla="*/ 12174509 w 12192000"/>
              <a:gd name="connsiteY3" fmla="*/ 3367693 h 3414000"/>
              <a:gd name="connsiteX4" fmla="*/ 12144429 w 12192000"/>
              <a:gd name="connsiteY4" fmla="*/ 3375519 h 3414000"/>
              <a:gd name="connsiteX5" fmla="*/ 12091660 w 12192000"/>
              <a:gd name="connsiteY5" fmla="*/ 3329430 h 3414000"/>
              <a:gd name="connsiteX6" fmla="*/ 11929171 w 12192000"/>
              <a:gd name="connsiteY6" fmla="*/ 3326226 h 3414000"/>
              <a:gd name="connsiteX7" fmla="*/ 11820782 w 12192000"/>
              <a:gd name="connsiteY7" fmla="*/ 3289139 h 3414000"/>
              <a:gd name="connsiteX8" fmla="*/ 11760586 w 12192000"/>
              <a:gd name="connsiteY8" fmla="*/ 3251827 h 3414000"/>
              <a:gd name="connsiteX9" fmla="*/ 11653933 w 12192000"/>
              <a:gd name="connsiteY9" fmla="*/ 3237073 h 3414000"/>
              <a:gd name="connsiteX10" fmla="*/ 11577355 w 12192000"/>
              <a:gd name="connsiteY10" fmla="*/ 3211512 h 3414000"/>
              <a:gd name="connsiteX11" fmla="*/ 11462173 w 12192000"/>
              <a:gd name="connsiteY11" fmla="*/ 3157413 h 3414000"/>
              <a:gd name="connsiteX12" fmla="*/ 11336983 w 12192000"/>
              <a:gd name="connsiteY12" fmla="*/ 3096805 h 3414000"/>
              <a:gd name="connsiteX13" fmla="*/ 11200090 w 12192000"/>
              <a:gd name="connsiteY13" fmla="*/ 3038291 h 3414000"/>
              <a:gd name="connsiteX14" fmla="*/ 10939288 w 12192000"/>
              <a:gd name="connsiteY14" fmla="*/ 2855023 h 3414000"/>
              <a:gd name="connsiteX15" fmla="*/ 10782550 w 12192000"/>
              <a:gd name="connsiteY15" fmla="*/ 2820710 h 3414000"/>
              <a:gd name="connsiteX16" fmla="*/ 10546314 w 12192000"/>
              <a:gd name="connsiteY16" fmla="*/ 2811426 h 3414000"/>
              <a:gd name="connsiteX17" fmla="*/ 9661142 w 12192000"/>
              <a:gd name="connsiteY17" fmla="*/ 2787165 h 3414000"/>
              <a:gd name="connsiteX18" fmla="*/ 7709717 w 12192000"/>
              <a:gd name="connsiteY18" fmla="*/ 2795955 h 3414000"/>
              <a:gd name="connsiteX19" fmla="*/ 6923165 w 12192000"/>
              <a:gd name="connsiteY19" fmla="*/ 2920979 h 3414000"/>
              <a:gd name="connsiteX20" fmla="*/ 3308916 w 12192000"/>
              <a:gd name="connsiteY20" fmla="*/ 3049911 h 3414000"/>
              <a:gd name="connsiteX21" fmla="*/ 2046142 w 12192000"/>
              <a:gd name="connsiteY21" fmla="*/ 3203263 h 3414000"/>
              <a:gd name="connsiteX22" fmla="*/ 1573012 w 12192000"/>
              <a:gd name="connsiteY22" fmla="*/ 3250273 h 3414000"/>
              <a:gd name="connsiteX23" fmla="*/ 1304604 w 12192000"/>
              <a:gd name="connsiteY23" fmla="*/ 3185587 h 3414000"/>
              <a:gd name="connsiteX24" fmla="*/ 1160924 w 12192000"/>
              <a:gd name="connsiteY24" fmla="*/ 3219675 h 3414000"/>
              <a:gd name="connsiteX25" fmla="*/ 909691 w 12192000"/>
              <a:gd name="connsiteY25" fmla="*/ 3216917 h 3414000"/>
              <a:gd name="connsiteX26" fmla="*/ 764022 w 12192000"/>
              <a:gd name="connsiteY26" fmla="*/ 3235844 h 3414000"/>
              <a:gd name="connsiteX27" fmla="*/ 701916 w 12192000"/>
              <a:gd name="connsiteY27" fmla="*/ 3250221 h 3414000"/>
              <a:gd name="connsiteX28" fmla="*/ 408703 w 12192000"/>
              <a:gd name="connsiteY28" fmla="*/ 3323459 h 3414000"/>
              <a:gd name="connsiteX29" fmla="*/ 369867 w 12192000"/>
              <a:gd name="connsiteY29" fmla="*/ 3339093 h 3414000"/>
              <a:gd name="connsiteX30" fmla="*/ 318912 w 12192000"/>
              <a:gd name="connsiteY30" fmla="*/ 3367911 h 3414000"/>
              <a:gd name="connsiteX31" fmla="*/ 119549 w 12192000"/>
              <a:gd name="connsiteY31" fmla="*/ 3404650 h 3414000"/>
              <a:gd name="connsiteX32" fmla="*/ 0 w 12192000"/>
              <a:gd name="connsiteY32" fmla="*/ 3414000 h 3414000"/>
              <a:gd name="connsiteX33" fmla="*/ 0 w 12192000"/>
              <a:gd name="connsiteY33" fmla="*/ 0 h 3414000"/>
              <a:gd name="connsiteX0" fmla="*/ 0 w 12192000"/>
              <a:gd name="connsiteY0" fmla="*/ 0 h 3414000"/>
              <a:gd name="connsiteX1" fmla="*/ 12192000 w 12192000"/>
              <a:gd name="connsiteY1" fmla="*/ 0 h 3414000"/>
              <a:gd name="connsiteX2" fmla="*/ 12192000 w 12192000"/>
              <a:gd name="connsiteY2" fmla="*/ 3363677 h 3414000"/>
              <a:gd name="connsiteX3" fmla="*/ 12174509 w 12192000"/>
              <a:gd name="connsiteY3" fmla="*/ 3367693 h 3414000"/>
              <a:gd name="connsiteX4" fmla="*/ 12144429 w 12192000"/>
              <a:gd name="connsiteY4" fmla="*/ 3375519 h 3414000"/>
              <a:gd name="connsiteX5" fmla="*/ 12015460 w 12192000"/>
              <a:gd name="connsiteY5" fmla="*/ 3343718 h 3414000"/>
              <a:gd name="connsiteX6" fmla="*/ 11929171 w 12192000"/>
              <a:gd name="connsiteY6" fmla="*/ 3326226 h 3414000"/>
              <a:gd name="connsiteX7" fmla="*/ 11820782 w 12192000"/>
              <a:gd name="connsiteY7" fmla="*/ 3289139 h 3414000"/>
              <a:gd name="connsiteX8" fmla="*/ 11760586 w 12192000"/>
              <a:gd name="connsiteY8" fmla="*/ 3251827 h 3414000"/>
              <a:gd name="connsiteX9" fmla="*/ 11653933 w 12192000"/>
              <a:gd name="connsiteY9" fmla="*/ 3237073 h 3414000"/>
              <a:gd name="connsiteX10" fmla="*/ 11577355 w 12192000"/>
              <a:gd name="connsiteY10" fmla="*/ 3211512 h 3414000"/>
              <a:gd name="connsiteX11" fmla="*/ 11462173 w 12192000"/>
              <a:gd name="connsiteY11" fmla="*/ 3157413 h 3414000"/>
              <a:gd name="connsiteX12" fmla="*/ 11336983 w 12192000"/>
              <a:gd name="connsiteY12" fmla="*/ 3096805 h 3414000"/>
              <a:gd name="connsiteX13" fmla="*/ 11200090 w 12192000"/>
              <a:gd name="connsiteY13" fmla="*/ 3038291 h 3414000"/>
              <a:gd name="connsiteX14" fmla="*/ 10939288 w 12192000"/>
              <a:gd name="connsiteY14" fmla="*/ 2855023 h 3414000"/>
              <a:gd name="connsiteX15" fmla="*/ 10782550 w 12192000"/>
              <a:gd name="connsiteY15" fmla="*/ 2820710 h 3414000"/>
              <a:gd name="connsiteX16" fmla="*/ 10546314 w 12192000"/>
              <a:gd name="connsiteY16" fmla="*/ 2811426 h 3414000"/>
              <a:gd name="connsiteX17" fmla="*/ 9661142 w 12192000"/>
              <a:gd name="connsiteY17" fmla="*/ 2787165 h 3414000"/>
              <a:gd name="connsiteX18" fmla="*/ 7709717 w 12192000"/>
              <a:gd name="connsiteY18" fmla="*/ 2795955 h 3414000"/>
              <a:gd name="connsiteX19" fmla="*/ 6923165 w 12192000"/>
              <a:gd name="connsiteY19" fmla="*/ 2920979 h 3414000"/>
              <a:gd name="connsiteX20" fmla="*/ 3308916 w 12192000"/>
              <a:gd name="connsiteY20" fmla="*/ 3049911 h 3414000"/>
              <a:gd name="connsiteX21" fmla="*/ 2046142 w 12192000"/>
              <a:gd name="connsiteY21" fmla="*/ 3203263 h 3414000"/>
              <a:gd name="connsiteX22" fmla="*/ 1573012 w 12192000"/>
              <a:gd name="connsiteY22" fmla="*/ 3250273 h 3414000"/>
              <a:gd name="connsiteX23" fmla="*/ 1304604 w 12192000"/>
              <a:gd name="connsiteY23" fmla="*/ 3185587 h 3414000"/>
              <a:gd name="connsiteX24" fmla="*/ 1160924 w 12192000"/>
              <a:gd name="connsiteY24" fmla="*/ 3219675 h 3414000"/>
              <a:gd name="connsiteX25" fmla="*/ 909691 w 12192000"/>
              <a:gd name="connsiteY25" fmla="*/ 3216917 h 3414000"/>
              <a:gd name="connsiteX26" fmla="*/ 764022 w 12192000"/>
              <a:gd name="connsiteY26" fmla="*/ 3235844 h 3414000"/>
              <a:gd name="connsiteX27" fmla="*/ 701916 w 12192000"/>
              <a:gd name="connsiteY27" fmla="*/ 3250221 h 3414000"/>
              <a:gd name="connsiteX28" fmla="*/ 408703 w 12192000"/>
              <a:gd name="connsiteY28" fmla="*/ 3323459 h 3414000"/>
              <a:gd name="connsiteX29" fmla="*/ 369867 w 12192000"/>
              <a:gd name="connsiteY29" fmla="*/ 3339093 h 3414000"/>
              <a:gd name="connsiteX30" fmla="*/ 318912 w 12192000"/>
              <a:gd name="connsiteY30" fmla="*/ 3367911 h 3414000"/>
              <a:gd name="connsiteX31" fmla="*/ 119549 w 12192000"/>
              <a:gd name="connsiteY31" fmla="*/ 3404650 h 3414000"/>
              <a:gd name="connsiteX32" fmla="*/ 0 w 12192000"/>
              <a:gd name="connsiteY32" fmla="*/ 3414000 h 3414000"/>
              <a:gd name="connsiteX33" fmla="*/ 0 w 12192000"/>
              <a:gd name="connsiteY33" fmla="*/ 0 h 3414000"/>
              <a:gd name="connsiteX0" fmla="*/ 0 w 12192000"/>
              <a:gd name="connsiteY0" fmla="*/ 0 h 3414000"/>
              <a:gd name="connsiteX1" fmla="*/ 12192000 w 12192000"/>
              <a:gd name="connsiteY1" fmla="*/ 0 h 3414000"/>
              <a:gd name="connsiteX2" fmla="*/ 12192000 w 12192000"/>
              <a:gd name="connsiteY2" fmla="*/ 3363677 h 3414000"/>
              <a:gd name="connsiteX3" fmla="*/ 12174509 w 12192000"/>
              <a:gd name="connsiteY3" fmla="*/ 3367693 h 3414000"/>
              <a:gd name="connsiteX4" fmla="*/ 12096804 w 12192000"/>
              <a:gd name="connsiteY4" fmla="*/ 3337419 h 3414000"/>
              <a:gd name="connsiteX5" fmla="*/ 12015460 w 12192000"/>
              <a:gd name="connsiteY5" fmla="*/ 3343718 h 3414000"/>
              <a:gd name="connsiteX6" fmla="*/ 11929171 w 12192000"/>
              <a:gd name="connsiteY6" fmla="*/ 3326226 h 3414000"/>
              <a:gd name="connsiteX7" fmla="*/ 11820782 w 12192000"/>
              <a:gd name="connsiteY7" fmla="*/ 3289139 h 3414000"/>
              <a:gd name="connsiteX8" fmla="*/ 11760586 w 12192000"/>
              <a:gd name="connsiteY8" fmla="*/ 3251827 h 3414000"/>
              <a:gd name="connsiteX9" fmla="*/ 11653933 w 12192000"/>
              <a:gd name="connsiteY9" fmla="*/ 3237073 h 3414000"/>
              <a:gd name="connsiteX10" fmla="*/ 11577355 w 12192000"/>
              <a:gd name="connsiteY10" fmla="*/ 3211512 h 3414000"/>
              <a:gd name="connsiteX11" fmla="*/ 11462173 w 12192000"/>
              <a:gd name="connsiteY11" fmla="*/ 3157413 h 3414000"/>
              <a:gd name="connsiteX12" fmla="*/ 11336983 w 12192000"/>
              <a:gd name="connsiteY12" fmla="*/ 3096805 h 3414000"/>
              <a:gd name="connsiteX13" fmla="*/ 11200090 w 12192000"/>
              <a:gd name="connsiteY13" fmla="*/ 3038291 h 3414000"/>
              <a:gd name="connsiteX14" fmla="*/ 10939288 w 12192000"/>
              <a:gd name="connsiteY14" fmla="*/ 2855023 h 3414000"/>
              <a:gd name="connsiteX15" fmla="*/ 10782550 w 12192000"/>
              <a:gd name="connsiteY15" fmla="*/ 2820710 h 3414000"/>
              <a:gd name="connsiteX16" fmla="*/ 10546314 w 12192000"/>
              <a:gd name="connsiteY16" fmla="*/ 2811426 h 3414000"/>
              <a:gd name="connsiteX17" fmla="*/ 9661142 w 12192000"/>
              <a:gd name="connsiteY17" fmla="*/ 2787165 h 3414000"/>
              <a:gd name="connsiteX18" fmla="*/ 7709717 w 12192000"/>
              <a:gd name="connsiteY18" fmla="*/ 2795955 h 3414000"/>
              <a:gd name="connsiteX19" fmla="*/ 6923165 w 12192000"/>
              <a:gd name="connsiteY19" fmla="*/ 2920979 h 3414000"/>
              <a:gd name="connsiteX20" fmla="*/ 3308916 w 12192000"/>
              <a:gd name="connsiteY20" fmla="*/ 3049911 h 3414000"/>
              <a:gd name="connsiteX21" fmla="*/ 2046142 w 12192000"/>
              <a:gd name="connsiteY21" fmla="*/ 3203263 h 3414000"/>
              <a:gd name="connsiteX22" fmla="*/ 1573012 w 12192000"/>
              <a:gd name="connsiteY22" fmla="*/ 3250273 h 3414000"/>
              <a:gd name="connsiteX23" fmla="*/ 1304604 w 12192000"/>
              <a:gd name="connsiteY23" fmla="*/ 3185587 h 3414000"/>
              <a:gd name="connsiteX24" fmla="*/ 1160924 w 12192000"/>
              <a:gd name="connsiteY24" fmla="*/ 3219675 h 3414000"/>
              <a:gd name="connsiteX25" fmla="*/ 909691 w 12192000"/>
              <a:gd name="connsiteY25" fmla="*/ 3216917 h 3414000"/>
              <a:gd name="connsiteX26" fmla="*/ 764022 w 12192000"/>
              <a:gd name="connsiteY26" fmla="*/ 3235844 h 3414000"/>
              <a:gd name="connsiteX27" fmla="*/ 701916 w 12192000"/>
              <a:gd name="connsiteY27" fmla="*/ 3250221 h 3414000"/>
              <a:gd name="connsiteX28" fmla="*/ 408703 w 12192000"/>
              <a:gd name="connsiteY28" fmla="*/ 3323459 h 3414000"/>
              <a:gd name="connsiteX29" fmla="*/ 369867 w 12192000"/>
              <a:gd name="connsiteY29" fmla="*/ 3339093 h 3414000"/>
              <a:gd name="connsiteX30" fmla="*/ 318912 w 12192000"/>
              <a:gd name="connsiteY30" fmla="*/ 3367911 h 3414000"/>
              <a:gd name="connsiteX31" fmla="*/ 119549 w 12192000"/>
              <a:gd name="connsiteY31" fmla="*/ 3404650 h 3414000"/>
              <a:gd name="connsiteX32" fmla="*/ 0 w 12192000"/>
              <a:gd name="connsiteY32" fmla="*/ 3414000 h 3414000"/>
              <a:gd name="connsiteX33" fmla="*/ 0 w 12192000"/>
              <a:gd name="connsiteY33" fmla="*/ 0 h 3414000"/>
              <a:gd name="connsiteX0" fmla="*/ 0 w 12192000"/>
              <a:gd name="connsiteY0" fmla="*/ 0 h 3414000"/>
              <a:gd name="connsiteX1" fmla="*/ 12192000 w 12192000"/>
              <a:gd name="connsiteY1" fmla="*/ 0 h 3414000"/>
              <a:gd name="connsiteX2" fmla="*/ 12192000 w 12192000"/>
              <a:gd name="connsiteY2" fmla="*/ 3363677 h 3414000"/>
              <a:gd name="connsiteX3" fmla="*/ 12174509 w 12192000"/>
              <a:gd name="connsiteY3" fmla="*/ 3367693 h 3414000"/>
              <a:gd name="connsiteX4" fmla="*/ 12096804 w 12192000"/>
              <a:gd name="connsiteY4" fmla="*/ 3337419 h 3414000"/>
              <a:gd name="connsiteX5" fmla="*/ 12001172 w 12192000"/>
              <a:gd name="connsiteY5" fmla="*/ 3319906 h 3414000"/>
              <a:gd name="connsiteX6" fmla="*/ 11929171 w 12192000"/>
              <a:gd name="connsiteY6" fmla="*/ 3326226 h 3414000"/>
              <a:gd name="connsiteX7" fmla="*/ 11820782 w 12192000"/>
              <a:gd name="connsiteY7" fmla="*/ 3289139 h 3414000"/>
              <a:gd name="connsiteX8" fmla="*/ 11760586 w 12192000"/>
              <a:gd name="connsiteY8" fmla="*/ 3251827 h 3414000"/>
              <a:gd name="connsiteX9" fmla="*/ 11653933 w 12192000"/>
              <a:gd name="connsiteY9" fmla="*/ 3237073 h 3414000"/>
              <a:gd name="connsiteX10" fmla="*/ 11577355 w 12192000"/>
              <a:gd name="connsiteY10" fmla="*/ 3211512 h 3414000"/>
              <a:gd name="connsiteX11" fmla="*/ 11462173 w 12192000"/>
              <a:gd name="connsiteY11" fmla="*/ 3157413 h 3414000"/>
              <a:gd name="connsiteX12" fmla="*/ 11336983 w 12192000"/>
              <a:gd name="connsiteY12" fmla="*/ 3096805 h 3414000"/>
              <a:gd name="connsiteX13" fmla="*/ 11200090 w 12192000"/>
              <a:gd name="connsiteY13" fmla="*/ 3038291 h 3414000"/>
              <a:gd name="connsiteX14" fmla="*/ 10939288 w 12192000"/>
              <a:gd name="connsiteY14" fmla="*/ 2855023 h 3414000"/>
              <a:gd name="connsiteX15" fmla="*/ 10782550 w 12192000"/>
              <a:gd name="connsiteY15" fmla="*/ 2820710 h 3414000"/>
              <a:gd name="connsiteX16" fmla="*/ 10546314 w 12192000"/>
              <a:gd name="connsiteY16" fmla="*/ 2811426 h 3414000"/>
              <a:gd name="connsiteX17" fmla="*/ 9661142 w 12192000"/>
              <a:gd name="connsiteY17" fmla="*/ 2787165 h 3414000"/>
              <a:gd name="connsiteX18" fmla="*/ 7709717 w 12192000"/>
              <a:gd name="connsiteY18" fmla="*/ 2795955 h 3414000"/>
              <a:gd name="connsiteX19" fmla="*/ 6923165 w 12192000"/>
              <a:gd name="connsiteY19" fmla="*/ 2920979 h 3414000"/>
              <a:gd name="connsiteX20" fmla="*/ 3308916 w 12192000"/>
              <a:gd name="connsiteY20" fmla="*/ 3049911 h 3414000"/>
              <a:gd name="connsiteX21" fmla="*/ 2046142 w 12192000"/>
              <a:gd name="connsiteY21" fmla="*/ 3203263 h 3414000"/>
              <a:gd name="connsiteX22" fmla="*/ 1573012 w 12192000"/>
              <a:gd name="connsiteY22" fmla="*/ 3250273 h 3414000"/>
              <a:gd name="connsiteX23" fmla="*/ 1304604 w 12192000"/>
              <a:gd name="connsiteY23" fmla="*/ 3185587 h 3414000"/>
              <a:gd name="connsiteX24" fmla="*/ 1160924 w 12192000"/>
              <a:gd name="connsiteY24" fmla="*/ 3219675 h 3414000"/>
              <a:gd name="connsiteX25" fmla="*/ 909691 w 12192000"/>
              <a:gd name="connsiteY25" fmla="*/ 3216917 h 3414000"/>
              <a:gd name="connsiteX26" fmla="*/ 764022 w 12192000"/>
              <a:gd name="connsiteY26" fmla="*/ 3235844 h 3414000"/>
              <a:gd name="connsiteX27" fmla="*/ 701916 w 12192000"/>
              <a:gd name="connsiteY27" fmla="*/ 3250221 h 3414000"/>
              <a:gd name="connsiteX28" fmla="*/ 408703 w 12192000"/>
              <a:gd name="connsiteY28" fmla="*/ 3323459 h 3414000"/>
              <a:gd name="connsiteX29" fmla="*/ 369867 w 12192000"/>
              <a:gd name="connsiteY29" fmla="*/ 3339093 h 3414000"/>
              <a:gd name="connsiteX30" fmla="*/ 318912 w 12192000"/>
              <a:gd name="connsiteY30" fmla="*/ 3367911 h 3414000"/>
              <a:gd name="connsiteX31" fmla="*/ 119549 w 12192000"/>
              <a:gd name="connsiteY31" fmla="*/ 3404650 h 3414000"/>
              <a:gd name="connsiteX32" fmla="*/ 0 w 12192000"/>
              <a:gd name="connsiteY32" fmla="*/ 3414000 h 3414000"/>
              <a:gd name="connsiteX33" fmla="*/ 0 w 12192000"/>
              <a:gd name="connsiteY33" fmla="*/ 0 h 3414000"/>
              <a:gd name="connsiteX0" fmla="*/ 0 w 12192000"/>
              <a:gd name="connsiteY0" fmla="*/ 0 h 3414000"/>
              <a:gd name="connsiteX1" fmla="*/ 12192000 w 12192000"/>
              <a:gd name="connsiteY1" fmla="*/ 0 h 3414000"/>
              <a:gd name="connsiteX2" fmla="*/ 12192000 w 12192000"/>
              <a:gd name="connsiteY2" fmla="*/ 3363677 h 3414000"/>
              <a:gd name="connsiteX3" fmla="*/ 12141171 w 12192000"/>
              <a:gd name="connsiteY3" fmla="*/ 3348643 h 3414000"/>
              <a:gd name="connsiteX4" fmla="*/ 12096804 w 12192000"/>
              <a:gd name="connsiteY4" fmla="*/ 3337419 h 3414000"/>
              <a:gd name="connsiteX5" fmla="*/ 12001172 w 12192000"/>
              <a:gd name="connsiteY5" fmla="*/ 3319906 h 3414000"/>
              <a:gd name="connsiteX6" fmla="*/ 11929171 w 12192000"/>
              <a:gd name="connsiteY6" fmla="*/ 3326226 h 3414000"/>
              <a:gd name="connsiteX7" fmla="*/ 11820782 w 12192000"/>
              <a:gd name="connsiteY7" fmla="*/ 3289139 h 3414000"/>
              <a:gd name="connsiteX8" fmla="*/ 11760586 w 12192000"/>
              <a:gd name="connsiteY8" fmla="*/ 3251827 h 3414000"/>
              <a:gd name="connsiteX9" fmla="*/ 11653933 w 12192000"/>
              <a:gd name="connsiteY9" fmla="*/ 3237073 h 3414000"/>
              <a:gd name="connsiteX10" fmla="*/ 11577355 w 12192000"/>
              <a:gd name="connsiteY10" fmla="*/ 3211512 h 3414000"/>
              <a:gd name="connsiteX11" fmla="*/ 11462173 w 12192000"/>
              <a:gd name="connsiteY11" fmla="*/ 3157413 h 3414000"/>
              <a:gd name="connsiteX12" fmla="*/ 11336983 w 12192000"/>
              <a:gd name="connsiteY12" fmla="*/ 3096805 h 3414000"/>
              <a:gd name="connsiteX13" fmla="*/ 11200090 w 12192000"/>
              <a:gd name="connsiteY13" fmla="*/ 3038291 h 3414000"/>
              <a:gd name="connsiteX14" fmla="*/ 10939288 w 12192000"/>
              <a:gd name="connsiteY14" fmla="*/ 2855023 h 3414000"/>
              <a:gd name="connsiteX15" fmla="*/ 10782550 w 12192000"/>
              <a:gd name="connsiteY15" fmla="*/ 2820710 h 3414000"/>
              <a:gd name="connsiteX16" fmla="*/ 10546314 w 12192000"/>
              <a:gd name="connsiteY16" fmla="*/ 2811426 h 3414000"/>
              <a:gd name="connsiteX17" fmla="*/ 9661142 w 12192000"/>
              <a:gd name="connsiteY17" fmla="*/ 2787165 h 3414000"/>
              <a:gd name="connsiteX18" fmla="*/ 7709717 w 12192000"/>
              <a:gd name="connsiteY18" fmla="*/ 2795955 h 3414000"/>
              <a:gd name="connsiteX19" fmla="*/ 6923165 w 12192000"/>
              <a:gd name="connsiteY19" fmla="*/ 2920979 h 3414000"/>
              <a:gd name="connsiteX20" fmla="*/ 3308916 w 12192000"/>
              <a:gd name="connsiteY20" fmla="*/ 3049911 h 3414000"/>
              <a:gd name="connsiteX21" fmla="*/ 2046142 w 12192000"/>
              <a:gd name="connsiteY21" fmla="*/ 3203263 h 3414000"/>
              <a:gd name="connsiteX22" fmla="*/ 1573012 w 12192000"/>
              <a:gd name="connsiteY22" fmla="*/ 3250273 h 3414000"/>
              <a:gd name="connsiteX23" fmla="*/ 1304604 w 12192000"/>
              <a:gd name="connsiteY23" fmla="*/ 3185587 h 3414000"/>
              <a:gd name="connsiteX24" fmla="*/ 1160924 w 12192000"/>
              <a:gd name="connsiteY24" fmla="*/ 3219675 h 3414000"/>
              <a:gd name="connsiteX25" fmla="*/ 909691 w 12192000"/>
              <a:gd name="connsiteY25" fmla="*/ 3216917 h 3414000"/>
              <a:gd name="connsiteX26" fmla="*/ 764022 w 12192000"/>
              <a:gd name="connsiteY26" fmla="*/ 3235844 h 3414000"/>
              <a:gd name="connsiteX27" fmla="*/ 701916 w 12192000"/>
              <a:gd name="connsiteY27" fmla="*/ 3250221 h 3414000"/>
              <a:gd name="connsiteX28" fmla="*/ 408703 w 12192000"/>
              <a:gd name="connsiteY28" fmla="*/ 3323459 h 3414000"/>
              <a:gd name="connsiteX29" fmla="*/ 369867 w 12192000"/>
              <a:gd name="connsiteY29" fmla="*/ 3339093 h 3414000"/>
              <a:gd name="connsiteX30" fmla="*/ 318912 w 12192000"/>
              <a:gd name="connsiteY30" fmla="*/ 3367911 h 3414000"/>
              <a:gd name="connsiteX31" fmla="*/ 119549 w 12192000"/>
              <a:gd name="connsiteY31" fmla="*/ 3404650 h 3414000"/>
              <a:gd name="connsiteX32" fmla="*/ 0 w 12192000"/>
              <a:gd name="connsiteY32" fmla="*/ 3414000 h 3414000"/>
              <a:gd name="connsiteX33" fmla="*/ 0 w 12192000"/>
              <a:gd name="connsiteY33" fmla="*/ 0 h 3414000"/>
              <a:gd name="connsiteX0" fmla="*/ 0 w 12192000"/>
              <a:gd name="connsiteY0" fmla="*/ 0 h 3414000"/>
              <a:gd name="connsiteX1" fmla="*/ 12192000 w 12192000"/>
              <a:gd name="connsiteY1" fmla="*/ 0 h 3414000"/>
              <a:gd name="connsiteX2" fmla="*/ 12192000 w 12192000"/>
              <a:gd name="connsiteY2" fmla="*/ 3363677 h 3414000"/>
              <a:gd name="connsiteX3" fmla="*/ 12141171 w 12192000"/>
              <a:gd name="connsiteY3" fmla="*/ 3348643 h 3414000"/>
              <a:gd name="connsiteX4" fmla="*/ 12096804 w 12192000"/>
              <a:gd name="connsiteY4" fmla="*/ 3337419 h 3414000"/>
              <a:gd name="connsiteX5" fmla="*/ 12001172 w 12192000"/>
              <a:gd name="connsiteY5" fmla="*/ 3319906 h 3414000"/>
              <a:gd name="connsiteX6" fmla="*/ 11929171 w 12192000"/>
              <a:gd name="connsiteY6" fmla="*/ 3326226 h 3414000"/>
              <a:gd name="connsiteX7" fmla="*/ 11820782 w 12192000"/>
              <a:gd name="connsiteY7" fmla="*/ 3289139 h 3414000"/>
              <a:gd name="connsiteX8" fmla="*/ 11760586 w 12192000"/>
              <a:gd name="connsiteY8" fmla="*/ 3251827 h 3414000"/>
              <a:gd name="connsiteX9" fmla="*/ 11653933 w 12192000"/>
              <a:gd name="connsiteY9" fmla="*/ 3237073 h 3414000"/>
              <a:gd name="connsiteX10" fmla="*/ 11577355 w 12192000"/>
              <a:gd name="connsiteY10" fmla="*/ 3211512 h 3414000"/>
              <a:gd name="connsiteX11" fmla="*/ 11462173 w 12192000"/>
              <a:gd name="connsiteY11" fmla="*/ 3157413 h 3414000"/>
              <a:gd name="connsiteX12" fmla="*/ 11336983 w 12192000"/>
              <a:gd name="connsiteY12" fmla="*/ 3096805 h 3414000"/>
              <a:gd name="connsiteX13" fmla="*/ 11200090 w 12192000"/>
              <a:gd name="connsiteY13" fmla="*/ 3038291 h 3414000"/>
              <a:gd name="connsiteX14" fmla="*/ 10939288 w 12192000"/>
              <a:gd name="connsiteY14" fmla="*/ 2855023 h 3414000"/>
              <a:gd name="connsiteX15" fmla="*/ 10782550 w 12192000"/>
              <a:gd name="connsiteY15" fmla="*/ 2820710 h 3414000"/>
              <a:gd name="connsiteX16" fmla="*/ 10546314 w 12192000"/>
              <a:gd name="connsiteY16" fmla="*/ 2811426 h 3414000"/>
              <a:gd name="connsiteX17" fmla="*/ 9661142 w 12192000"/>
              <a:gd name="connsiteY17" fmla="*/ 2787165 h 3414000"/>
              <a:gd name="connsiteX18" fmla="*/ 7709717 w 12192000"/>
              <a:gd name="connsiteY18" fmla="*/ 2795955 h 3414000"/>
              <a:gd name="connsiteX19" fmla="*/ 6923165 w 12192000"/>
              <a:gd name="connsiteY19" fmla="*/ 2920979 h 3414000"/>
              <a:gd name="connsiteX20" fmla="*/ 3308916 w 12192000"/>
              <a:gd name="connsiteY20" fmla="*/ 3049911 h 3414000"/>
              <a:gd name="connsiteX21" fmla="*/ 2046142 w 12192000"/>
              <a:gd name="connsiteY21" fmla="*/ 3203263 h 3414000"/>
              <a:gd name="connsiteX22" fmla="*/ 1560312 w 12192000"/>
              <a:gd name="connsiteY22" fmla="*/ 3212173 h 3414000"/>
              <a:gd name="connsiteX23" fmla="*/ 1304604 w 12192000"/>
              <a:gd name="connsiteY23" fmla="*/ 3185587 h 3414000"/>
              <a:gd name="connsiteX24" fmla="*/ 1160924 w 12192000"/>
              <a:gd name="connsiteY24" fmla="*/ 3219675 h 3414000"/>
              <a:gd name="connsiteX25" fmla="*/ 909691 w 12192000"/>
              <a:gd name="connsiteY25" fmla="*/ 3216917 h 3414000"/>
              <a:gd name="connsiteX26" fmla="*/ 764022 w 12192000"/>
              <a:gd name="connsiteY26" fmla="*/ 3235844 h 3414000"/>
              <a:gd name="connsiteX27" fmla="*/ 701916 w 12192000"/>
              <a:gd name="connsiteY27" fmla="*/ 3250221 h 3414000"/>
              <a:gd name="connsiteX28" fmla="*/ 408703 w 12192000"/>
              <a:gd name="connsiteY28" fmla="*/ 3323459 h 3414000"/>
              <a:gd name="connsiteX29" fmla="*/ 369867 w 12192000"/>
              <a:gd name="connsiteY29" fmla="*/ 3339093 h 3414000"/>
              <a:gd name="connsiteX30" fmla="*/ 318912 w 12192000"/>
              <a:gd name="connsiteY30" fmla="*/ 3367911 h 3414000"/>
              <a:gd name="connsiteX31" fmla="*/ 119549 w 12192000"/>
              <a:gd name="connsiteY31" fmla="*/ 3404650 h 3414000"/>
              <a:gd name="connsiteX32" fmla="*/ 0 w 12192000"/>
              <a:gd name="connsiteY32" fmla="*/ 3414000 h 3414000"/>
              <a:gd name="connsiteX33" fmla="*/ 0 w 12192000"/>
              <a:gd name="connsiteY33" fmla="*/ 0 h 3414000"/>
              <a:gd name="connsiteX0" fmla="*/ 0 w 12192000"/>
              <a:gd name="connsiteY0" fmla="*/ 0 h 3414000"/>
              <a:gd name="connsiteX1" fmla="*/ 12192000 w 12192000"/>
              <a:gd name="connsiteY1" fmla="*/ 0 h 3414000"/>
              <a:gd name="connsiteX2" fmla="*/ 12192000 w 12192000"/>
              <a:gd name="connsiteY2" fmla="*/ 3363677 h 3414000"/>
              <a:gd name="connsiteX3" fmla="*/ 12141171 w 12192000"/>
              <a:gd name="connsiteY3" fmla="*/ 3348643 h 3414000"/>
              <a:gd name="connsiteX4" fmla="*/ 12096804 w 12192000"/>
              <a:gd name="connsiteY4" fmla="*/ 3337419 h 3414000"/>
              <a:gd name="connsiteX5" fmla="*/ 12001172 w 12192000"/>
              <a:gd name="connsiteY5" fmla="*/ 3319906 h 3414000"/>
              <a:gd name="connsiteX6" fmla="*/ 11929171 w 12192000"/>
              <a:gd name="connsiteY6" fmla="*/ 3326226 h 3414000"/>
              <a:gd name="connsiteX7" fmla="*/ 11820782 w 12192000"/>
              <a:gd name="connsiteY7" fmla="*/ 3289139 h 3414000"/>
              <a:gd name="connsiteX8" fmla="*/ 11760586 w 12192000"/>
              <a:gd name="connsiteY8" fmla="*/ 3251827 h 3414000"/>
              <a:gd name="connsiteX9" fmla="*/ 11653933 w 12192000"/>
              <a:gd name="connsiteY9" fmla="*/ 3237073 h 3414000"/>
              <a:gd name="connsiteX10" fmla="*/ 11577355 w 12192000"/>
              <a:gd name="connsiteY10" fmla="*/ 3211512 h 3414000"/>
              <a:gd name="connsiteX11" fmla="*/ 11462173 w 12192000"/>
              <a:gd name="connsiteY11" fmla="*/ 3157413 h 3414000"/>
              <a:gd name="connsiteX12" fmla="*/ 11336983 w 12192000"/>
              <a:gd name="connsiteY12" fmla="*/ 3096805 h 3414000"/>
              <a:gd name="connsiteX13" fmla="*/ 11200090 w 12192000"/>
              <a:gd name="connsiteY13" fmla="*/ 3038291 h 3414000"/>
              <a:gd name="connsiteX14" fmla="*/ 10939288 w 12192000"/>
              <a:gd name="connsiteY14" fmla="*/ 2855023 h 3414000"/>
              <a:gd name="connsiteX15" fmla="*/ 10782550 w 12192000"/>
              <a:gd name="connsiteY15" fmla="*/ 2820710 h 3414000"/>
              <a:gd name="connsiteX16" fmla="*/ 10546314 w 12192000"/>
              <a:gd name="connsiteY16" fmla="*/ 2811426 h 3414000"/>
              <a:gd name="connsiteX17" fmla="*/ 9661142 w 12192000"/>
              <a:gd name="connsiteY17" fmla="*/ 2787165 h 3414000"/>
              <a:gd name="connsiteX18" fmla="*/ 7709717 w 12192000"/>
              <a:gd name="connsiteY18" fmla="*/ 2795955 h 3414000"/>
              <a:gd name="connsiteX19" fmla="*/ 6923165 w 12192000"/>
              <a:gd name="connsiteY19" fmla="*/ 2920979 h 3414000"/>
              <a:gd name="connsiteX20" fmla="*/ 3308916 w 12192000"/>
              <a:gd name="connsiteY20" fmla="*/ 3049911 h 3414000"/>
              <a:gd name="connsiteX21" fmla="*/ 2305050 w 12192000"/>
              <a:gd name="connsiteY21" fmla="*/ 3162300 h 3414000"/>
              <a:gd name="connsiteX22" fmla="*/ 2046142 w 12192000"/>
              <a:gd name="connsiteY22" fmla="*/ 3203263 h 3414000"/>
              <a:gd name="connsiteX23" fmla="*/ 1560312 w 12192000"/>
              <a:gd name="connsiteY23" fmla="*/ 3212173 h 3414000"/>
              <a:gd name="connsiteX24" fmla="*/ 1304604 w 12192000"/>
              <a:gd name="connsiteY24" fmla="*/ 3185587 h 3414000"/>
              <a:gd name="connsiteX25" fmla="*/ 1160924 w 12192000"/>
              <a:gd name="connsiteY25" fmla="*/ 3219675 h 3414000"/>
              <a:gd name="connsiteX26" fmla="*/ 909691 w 12192000"/>
              <a:gd name="connsiteY26" fmla="*/ 3216917 h 3414000"/>
              <a:gd name="connsiteX27" fmla="*/ 764022 w 12192000"/>
              <a:gd name="connsiteY27" fmla="*/ 3235844 h 3414000"/>
              <a:gd name="connsiteX28" fmla="*/ 701916 w 12192000"/>
              <a:gd name="connsiteY28" fmla="*/ 3250221 h 3414000"/>
              <a:gd name="connsiteX29" fmla="*/ 408703 w 12192000"/>
              <a:gd name="connsiteY29" fmla="*/ 3323459 h 3414000"/>
              <a:gd name="connsiteX30" fmla="*/ 369867 w 12192000"/>
              <a:gd name="connsiteY30" fmla="*/ 3339093 h 3414000"/>
              <a:gd name="connsiteX31" fmla="*/ 318912 w 12192000"/>
              <a:gd name="connsiteY31" fmla="*/ 3367911 h 3414000"/>
              <a:gd name="connsiteX32" fmla="*/ 119549 w 12192000"/>
              <a:gd name="connsiteY32" fmla="*/ 3404650 h 3414000"/>
              <a:gd name="connsiteX33" fmla="*/ 0 w 12192000"/>
              <a:gd name="connsiteY33" fmla="*/ 3414000 h 3414000"/>
              <a:gd name="connsiteX34" fmla="*/ 0 w 12192000"/>
              <a:gd name="connsiteY34" fmla="*/ 0 h 3414000"/>
              <a:gd name="connsiteX0" fmla="*/ 0 w 12192000"/>
              <a:gd name="connsiteY0" fmla="*/ 0 h 3414000"/>
              <a:gd name="connsiteX1" fmla="*/ 12192000 w 12192000"/>
              <a:gd name="connsiteY1" fmla="*/ 0 h 3414000"/>
              <a:gd name="connsiteX2" fmla="*/ 12192000 w 12192000"/>
              <a:gd name="connsiteY2" fmla="*/ 3363677 h 3414000"/>
              <a:gd name="connsiteX3" fmla="*/ 12141171 w 12192000"/>
              <a:gd name="connsiteY3" fmla="*/ 3348643 h 3414000"/>
              <a:gd name="connsiteX4" fmla="*/ 12096804 w 12192000"/>
              <a:gd name="connsiteY4" fmla="*/ 3337419 h 3414000"/>
              <a:gd name="connsiteX5" fmla="*/ 12001172 w 12192000"/>
              <a:gd name="connsiteY5" fmla="*/ 3319906 h 3414000"/>
              <a:gd name="connsiteX6" fmla="*/ 11929171 w 12192000"/>
              <a:gd name="connsiteY6" fmla="*/ 3326226 h 3414000"/>
              <a:gd name="connsiteX7" fmla="*/ 11820782 w 12192000"/>
              <a:gd name="connsiteY7" fmla="*/ 3289139 h 3414000"/>
              <a:gd name="connsiteX8" fmla="*/ 11760586 w 12192000"/>
              <a:gd name="connsiteY8" fmla="*/ 3251827 h 3414000"/>
              <a:gd name="connsiteX9" fmla="*/ 11653933 w 12192000"/>
              <a:gd name="connsiteY9" fmla="*/ 3237073 h 3414000"/>
              <a:gd name="connsiteX10" fmla="*/ 11577355 w 12192000"/>
              <a:gd name="connsiteY10" fmla="*/ 3211512 h 3414000"/>
              <a:gd name="connsiteX11" fmla="*/ 11462173 w 12192000"/>
              <a:gd name="connsiteY11" fmla="*/ 3157413 h 3414000"/>
              <a:gd name="connsiteX12" fmla="*/ 11336983 w 12192000"/>
              <a:gd name="connsiteY12" fmla="*/ 3096805 h 3414000"/>
              <a:gd name="connsiteX13" fmla="*/ 11200090 w 12192000"/>
              <a:gd name="connsiteY13" fmla="*/ 3038291 h 3414000"/>
              <a:gd name="connsiteX14" fmla="*/ 10939288 w 12192000"/>
              <a:gd name="connsiteY14" fmla="*/ 2855023 h 3414000"/>
              <a:gd name="connsiteX15" fmla="*/ 10782550 w 12192000"/>
              <a:gd name="connsiteY15" fmla="*/ 2820710 h 3414000"/>
              <a:gd name="connsiteX16" fmla="*/ 10546314 w 12192000"/>
              <a:gd name="connsiteY16" fmla="*/ 2811426 h 3414000"/>
              <a:gd name="connsiteX17" fmla="*/ 9661142 w 12192000"/>
              <a:gd name="connsiteY17" fmla="*/ 2787165 h 3414000"/>
              <a:gd name="connsiteX18" fmla="*/ 7709717 w 12192000"/>
              <a:gd name="connsiteY18" fmla="*/ 2795955 h 3414000"/>
              <a:gd name="connsiteX19" fmla="*/ 6923165 w 12192000"/>
              <a:gd name="connsiteY19" fmla="*/ 2920979 h 3414000"/>
              <a:gd name="connsiteX20" fmla="*/ 3308916 w 12192000"/>
              <a:gd name="connsiteY20" fmla="*/ 3049911 h 3414000"/>
              <a:gd name="connsiteX21" fmla="*/ 2279650 w 12192000"/>
              <a:gd name="connsiteY21" fmla="*/ 3187700 h 3414000"/>
              <a:gd name="connsiteX22" fmla="*/ 2046142 w 12192000"/>
              <a:gd name="connsiteY22" fmla="*/ 3203263 h 3414000"/>
              <a:gd name="connsiteX23" fmla="*/ 1560312 w 12192000"/>
              <a:gd name="connsiteY23" fmla="*/ 3212173 h 3414000"/>
              <a:gd name="connsiteX24" fmla="*/ 1304604 w 12192000"/>
              <a:gd name="connsiteY24" fmla="*/ 3185587 h 3414000"/>
              <a:gd name="connsiteX25" fmla="*/ 1160924 w 12192000"/>
              <a:gd name="connsiteY25" fmla="*/ 3219675 h 3414000"/>
              <a:gd name="connsiteX26" fmla="*/ 909691 w 12192000"/>
              <a:gd name="connsiteY26" fmla="*/ 3216917 h 3414000"/>
              <a:gd name="connsiteX27" fmla="*/ 764022 w 12192000"/>
              <a:gd name="connsiteY27" fmla="*/ 3235844 h 3414000"/>
              <a:gd name="connsiteX28" fmla="*/ 701916 w 12192000"/>
              <a:gd name="connsiteY28" fmla="*/ 3250221 h 3414000"/>
              <a:gd name="connsiteX29" fmla="*/ 408703 w 12192000"/>
              <a:gd name="connsiteY29" fmla="*/ 3323459 h 3414000"/>
              <a:gd name="connsiteX30" fmla="*/ 369867 w 12192000"/>
              <a:gd name="connsiteY30" fmla="*/ 3339093 h 3414000"/>
              <a:gd name="connsiteX31" fmla="*/ 318912 w 12192000"/>
              <a:gd name="connsiteY31" fmla="*/ 3367911 h 3414000"/>
              <a:gd name="connsiteX32" fmla="*/ 119549 w 12192000"/>
              <a:gd name="connsiteY32" fmla="*/ 3404650 h 3414000"/>
              <a:gd name="connsiteX33" fmla="*/ 0 w 12192000"/>
              <a:gd name="connsiteY33" fmla="*/ 3414000 h 3414000"/>
              <a:gd name="connsiteX34" fmla="*/ 0 w 12192000"/>
              <a:gd name="connsiteY34" fmla="*/ 0 h 3414000"/>
              <a:gd name="connsiteX0" fmla="*/ 0 w 12192000"/>
              <a:gd name="connsiteY0" fmla="*/ 0 h 3414000"/>
              <a:gd name="connsiteX1" fmla="*/ 12192000 w 12192000"/>
              <a:gd name="connsiteY1" fmla="*/ 0 h 3414000"/>
              <a:gd name="connsiteX2" fmla="*/ 12192000 w 12192000"/>
              <a:gd name="connsiteY2" fmla="*/ 3363677 h 3414000"/>
              <a:gd name="connsiteX3" fmla="*/ 12141171 w 12192000"/>
              <a:gd name="connsiteY3" fmla="*/ 3348643 h 3414000"/>
              <a:gd name="connsiteX4" fmla="*/ 12096804 w 12192000"/>
              <a:gd name="connsiteY4" fmla="*/ 3337419 h 3414000"/>
              <a:gd name="connsiteX5" fmla="*/ 12001172 w 12192000"/>
              <a:gd name="connsiteY5" fmla="*/ 3319906 h 3414000"/>
              <a:gd name="connsiteX6" fmla="*/ 11929171 w 12192000"/>
              <a:gd name="connsiteY6" fmla="*/ 3326226 h 3414000"/>
              <a:gd name="connsiteX7" fmla="*/ 11820782 w 12192000"/>
              <a:gd name="connsiteY7" fmla="*/ 3289139 h 3414000"/>
              <a:gd name="connsiteX8" fmla="*/ 11760586 w 12192000"/>
              <a:gd name="connsiteY8" fmla="*/ 3251827 h 3414000"/>
              <a:gd name="connsiteX9" fmla="*/ 11653933 w 12192000"/>
              <a:gd name="connsiteY9" fmla="*/ 3237073 h 3414000"/>
              <a:gd name="connsiteX10" fmla="*/ 11577355 w 12192000"/>
              <a:gd name="connsiteY10" fmla="*/ 3211512 h 3414000"/>
              <a:gd name="connsiteX11" fmla="*/ 11462173 w 12192000"/>
              <a:gd name="connsiteY11" fmla="*/ 3157413 h 3414000"/>
              <a:gd name="connsiteX12" fmla="*/ 11336983 w 12192000"/>
              <a:gd name="connsiteY12" fmla="*/ 3096805 h 3414000"/>
              <a:gd name="connsiteX13" fmla="*/ 11200090 w 12192000"/>
              <a:gd name="connsiteY13" fmla="*/ 3038291 h 3414000"/>
              <a:gd name="connsiteX14" fmla="*/ 10939288 w 12192000"/>
              <a:gd name="connsiteY14" fmla="*/ 2855023 h 3414000"/>
              <a:gd name="connsiteX15" fmla="*/ 10782550 w 12192000"/>
              <a:gd name="connsiteY15" fmla="*/ 2820710 h 3414000"/>
              <a:gd name="connsiteX16" fmla="*/ 10546314 w 12192000"/>
              <a:gd name="connsiteY16" fmla="*/ 2811426 h 3414000"/>
              <a:gd name="connsiteX17" fmla="*/ 9661142 w 12192000"/>
              <a:gd name="connsiteY17" fmla="*/ 2787165 h 3414000"/>
              <a:gd name="connsiteX18" fmla="*/ 7709717 w 12192000"/>
              <a:gd name="connsiteY18" fmla="*/ 2795955 h 3414000"/>
              <a:gd name="connsiteX19" fmla="*/ 6923165 w 12192000"/>
              <a:gd name="connsiteY19" fmla="*/ 2920979 h 3414000"/>
              <a:gd name="connsiteX20" fmla="*/ 3308916 w 12192000"/>
              <a:gd name="connsiteY20" fmla="*/ 3049911 h 3414000"/>
              <a:gd name="connsiteX21" fmla="*/ 2279650 w 12192000"/>
              <a:gd name="connsiteY21" fmla="*/ 3187700 h 3414000"/>
              <a:gd name="connsiteX22" fmla="*/ 2046142 w 12192000"/>
              <a:gd name="connsiteY22" fmla="*/ 3203263 h 3414000"/>
              <a:gd name="connsiteX23" fmla="*/ 1873250 w 12192000"/>
              <a:gd name="connsiteY23" fmla="*/ 3162300 h 3414000"/>
              <a:gd name="connsiteX24" fmla="*/ 1560312 w 12192000"/>
              <a:gd name="connsiteY24" fmla="*/ 3212173 h 3414000"/>
              <a:gd name="connsiteX25" fmla="*/ 1304604 w 12192000"/>
              <a:gd name="connsiteY25" fmla="*/ 3185587 h 3414000"/>
              <a:gd name="connsiteX26" fmla="*/ 1160924 w 12192000"/>
              <a:gd name="connsiteY26" fmla="*/ 3219675 h 3414000"/>
              <a:gd name="connsiteX27" fmla="*/ 909691 w 12192000"/>
              <a:gd name="connsiteY27" fmla="*/ 3216917 h 3414000"/>
              <a:gd name="connsiteX28" fmla="*/ 764022 w 12192000"/>
              <a:gd name="connsiteY28" fmla="*/ 3235844 h 3414000"/>
              <a:gd name="connsiteX29" fmla="*/ 701916 w 12192000"/>
              <a:gd name="connsiteY29" fmla="*/ 3250221 h 3414000"/>
              <a:gd name="connsiteX30" fmla="*/ 408703 w 12192000"/>
              <a:gd name="connsiteY30" fmla="*/ 3323459 h 3414000"/>
              <a:gd name="connsiteX31" fmla="*/ 369867 w 12192000"/>
              <a:gd name="connsiteY31" fmla="*/ 3339093 h 3414000"/>
              <a:gd name="connsiteX32" fmla="*/ 318912 w 12192000"/>
              <a:gd name="connsiteY32" fmla="*/ 3367911 h 3414000"/>
              <a:gd name="connsiteX33" fmla="*/ 119549 w 12192000"/>
              <a:gd name="connsiteY33" fmla="*/ 3404650 h 3414000"/>
              <a:gd name="connsiteX34" fmla="*/ 0 w 12192000"/>
              <a:gd name="connsiteY34" fmla="*/ 3414000 h 3414000"/>
              <a:gd name="connsiteX35" fmla="*/ 0 w 12192000"/>
              <a:gd name="connsiteY35" fmla="*/ 0 h 3414000"/>
              <a:gd name="connsiteX0" fmla="*/ 0 w 12192000"/>
              <a:gd name="connsiteY0" fmla="*/ 0 h 3414000"/>
              <a:gd name="connsiteX1" fmla="*/ 12192000 w 12192000"/>
              <a:gd name="connsiteY1" fmla="*/ 0 h 3414000"/>
              <a:gd name="connsiteX2" fmla="*/ 12192000 w 12192000"/>
              <a:gd name="connsiteY2" fmla="*/ 3363677 h 3414000"/>
              <a:gd name="connsiteX3" fmla="*/ 12141171 w 12192000"/>
              <a:gd name="connsiteY3" fmla="*/ 3348643 h 3414000"/>
              <a:gd name="connsiteX4" fmla="*/ 12096804 w 12192000"/>
              <a:gd name="connsiteY4" fmla="*/ 3337419 h 3414000"/>
              <a:gd name="connsiteX5" fmla="*/ 12001172 w 12192000"/>
              <a:gd name="connsiteY5" fmla="*/ 3319906 h 3414000"/>
              <a:gd name="connsiteX6" fmla="*/ 11929171 w 12192000"/>
              <a:gd name="connsiteY6" fmla="*/ 3326226 h 3414000"/>
              <a:gd name="connsiteX7" fmla="*/ 11820782 w 12192000"/>
              <a:gd name="connsiteY7" fmla="*/ 3289139 h 3414000"/>
              <a:gd name="connsiteX8" fmla="*/ 11760586 w 12192000"/>
              <a:gd name="connsiteY8" fmla="*/ 3251827 h 3414000"/>
              <a:gd name="connsiteX9" fmla="*/ 11653933 w 12192000"/>
              <a:gd name="connsiteY9" fmla="*/ 3237073 h 3414000"/>
              <a:gd name="connsiteX10" fmla="*/ 11577355 w 12192000"/>
              <a:gd name="connsiteY10" fmla="*/ 3211512 h 3414000"/>
              <a:gd name="connsiteX11" fmla="*/ 11462173 w 12192000"/>
              <a:gd name="connsiteY11" fmla="*/ 3157413 h 3414000"/>
              <a:gd name="connsiteX12" fmla="*/ 11336983 w 12192000"/>
              <a:gd name="connsiteY12" fmla="*/ 3096805 h 3414000"/>
              <a:gd name="connsiteX13" fmla="*/ 11200090 w 12192000"/>
              <a:gd name="connsiteY13" fmla="*/ 3038291 h 3414000"/>
              <a:gd name="connsiteX14" fmla="*/ 10939288 w 12192000"/>
              <a:gd name="connsiteY14" fmla="*/ 2855023 h 3414000"/>
              <a:gd name="connsiteX15" fmla="*/ 10782550 w 12192000"/>
              <a:gd name="connsiteY15" fmla="*/ 2820710 h 3414000"/>
              <a:gd name="connsiteX16" fmla="*/ 10546314 w 12192000"/>
              <a:gd name="connsiteY16" fmla="*/ 2811426 h 3414000"/>
              <a:gd name="connsiteX17" fmla="*/ 9661142 w 12192000"/>
              <a:gd name="connsiteY17" fmla="*/ 2787165 h 3414000"/>
              <a:gd name="connsiteX18" fmla="*/ 7709717 w 12192000"/>
              <a:gd name="connsiteY18" fmla="*/ 2795955 h 3414000"/>
              <a:gd name="connsiteX19" fmla="*/ 6923165 w 12192000"/>
              <a:gd name="connsiteY19" fmla="*/ 2920979 h 3414000"/>
              <a:gd name="connsiteX20" fmla="*/ 3308916 w 12192000"/>
              <a:gd name="connsiteY20" fmla="*/ 3049911 h 3414000"/>
              <a:gd name="connsiteX21" fmla="*/ 2279650 w 12192000"/>
              <a:gd name="connsiteY21" fmla="*/ 3187700 h 3414000"/>
              <a:gd name="connsiteX22" fmla="*/ 2046142 w 12192000"/>
              <a:gd name="connsiteY22" fmla="*/ 3203263 h 3414000"/>
              <a:gd name="connsiteX23" fmla="*/ 1835150 w 12192000"/>
              <a:gd name="connsiteY23" fmla="*/ 3200400 h 3414000"/>
              <a:gd name="connsiteX24" fmla="*/ 1560312 w 12192000"/>
              <a:gd name="connsiteY24" fmla="*/ 3212173 h 3414000"/>
              <a:gd name="connsiteX25" fmla="*/ 1304604 w 12192000"/>
              <a:gd name="connsiteY25" fmla="*/ 3185587 h 3414000"/>
              <a:gd name="connsiteX26" fmla="*/ 1160924 w 12192000"/>
              <a:gd name="connsiteY26" fmla="*/ 3219675 h 3414000"/>
              <a:gd name="connsiteX27" fmla="*/ 909691 w 12192000"/>
              <a:gd name="connsiteY27" fmla="*/ 3216917 h 3414000"/>
              <a:gd name="connsiteX28" fmla="*/ 764022 w 12192000"/>
              <a:gd name="connsiteY28" fmla="*/ 3235844 h 3414000"/>
              <a:gd name="connsiteX29" fmla="*/ 701916 w 12192000"/>
              <a:gd name="connsiteY29" fmla="*/ 3250221 h 3414000"/>
              <a:gd name="connsiteX30" fmla="*/ 408703 w 12192000"/>
              <a:gd name="connsiteY30" fmla="*/ 3323459 h 3414000"/>
              <a:gd name="connsiteX31" fmla="*/ 369867 w 12192000"/>
              <a:gd name="connsiteY31" fmla="*/ 3339093 h 3414000"/>
              <a:gd name="connsiteX32" fmla="*/ 318912 w 12192000"/>
              <a:gd name="connsiteY32" fmla="*/ 3367911 h 3414000"/>
              <a:gd name="connsiteX33" fmla="*/ 119549 w 12192000"/>
              <a:gd name="connsiteY33" fmla="*/ 3404650 h 3414000"/>
              <a:gd name="connsiteX34" fmla="*/ 0 w 12192000"/>
              <a:gd name="connsiteY34" fmla="*/ 3414000 h 3414000"/>
              <a:gd name="connsiteX35" fmla="*/ 0 w 12192000"/>
              <a:gd name="connsiteY35" fmla="*/ 0 h 3414000"/>
              <a:gd name="connsiteX0" fmla="*/ 0 w 12192000"/>
              <a:gd name="connsiteY0" fmla="*/ 0 h 3414000"/>
              <a:gd name="connsiteX1" fmla="*/ 12192000 w 12192000"/>
              <a:gd name="connsiteY1" fmla="*/ 0 h 3414000"/>
              <a:gd name="connsiteX2" fmla="*/ 12192000 w 12192000"/>
              <a:gd name="connsiteY2" fmla="*/ 3363677 h 3414000"/>
              <a:gd name="connsiteX3" fmla="*/ 12141171 w 12192000"/>
              <a:gd name="connsiteY3" fmla="*/ 3348643 h 3414000"/>
              <a:gd name="connsiteX4" fmla="*/ 12096804 w 12192000"/>
              <a:gd name="connsiteY4" fmla="*/ 3337419 h 3414000"/>
              <a:gd name="connsiteX5" fmla="*/ 12001172 w 12192000"/>
              <a:gd name="connsiteY5" fmla="*/ 3319906 h 3414000"/>
              <a:gd name="connsiteX6" fmla="*/ 11929171 w 12192000"/>
              <a:gd name="connsiteY6" fmla="*/ 3326226 h 3414000"/>
              <a:gd name="connsiteX7" fmla="*/ 11820782 w 12192000"/>
              <a:gd name="connsiteY7" fmla="*/ 3289139 h 3414000"/>
              <a:gd name="connsiteX8" fmla="*/ 11760586 w 12192000"/>
              <a:gd name="connsiteY8" fmla="*/ 3251827 h 3414000"/>
              <a:gd name="connsiteX9" fmla="*/ 11653933 w 12192000"/>
              <a:gd name="connsiteY9" fmla="*/ 3237073 h 3414000"/>
              <a:gd name="connsiteX10" fmla="*/ 11577355 w 12192000"/>
              <a:gd name="connsiteY10" fmla="*/ 3211512 h 3414000"/>
              <a:gd name="connsiteX11" fmla="*/ 11462173 w 12192000"/>
              <a:gd name="connsiteY11" fmla="*/ 3157413 h 3414000"/>
              <a:gd name="connsiteX12" fmla="*/ 11336983 w 12192000"/>
              <a:gd name="connsiteY12" fmla="*/ 3096805 h 3414000"/>
              <a:gd name="connsiteX13" fmla="*/ 11200090 w 12192000"/>
              <a:gd name="connsiteY13" fmla="*/ 3038291 h 3414000"/>
              <a:gd name="connsiteX14" fmla="*/ 10939288 w 12192000"/>
              <a:gd name="connsiteY14" fmla="*/ 2855023 h 3414000"/>
              <a:gd name="connsiteX15" fmla="*/ 10782550 w 12192000"/>
              <a:gd name="connsiteY15" fmla="*/ 2820710 h 3414000"/>
              <a:gd name="connsiteX16" fmla="*/ 10546314 w 12192000"/>
              <a:gd name="connsiteY16" fmla="*/ 2811426 h 3414000"/>
              <a:gd name="connsiteX17" fmla="*/ 9661142 w 12192000"/>
              <a:gd name="connsiteY17" fmla="*/ 2787165 h 3414000"/>
              <a:gd name="connsiteX18" fmla="*/ 7709717 w 12192000"/>
              <a:gd name="connsiteY18" fmla="*/ 2795955 h 3414000"/>
              <a:gd name="connsiteX19" fmla="*/ 6923165 w 12192000"/>
              <a:gd name="connsiteY19" fmla="*/ 2920979 h 3414000"/>
              <a:gd name="connsiteX20" fmla="*/ 3308916 w 12192000"/>
              <a:gd name="connsiteY20" fmla="*/ 3049911 h 3414000"/>
              <a:gd name="connsiteX21" fmla="*/ 2279650 w 12192000"/>
              <a:gd name="connsiteY21" fmla="*/ 3187700 h 3414000"/>
              <a:gd name="connsiteX22" fmla="*/ 2046142 w 12192000"/>
              <a:gd name="connsiteY22" fmla="*/ 3203263 h 3414000"/>
              <a:gd name="connsiteX23" fmla="*/ 1835150 w 12192000"/>
              <a:gd name="connsiteY23" fmla="*/ 3200400 h 3414000"/>
              <a:gd name="connsiteX24" fmla="*/ 1560312 w 12192000"/>
              <a:gd name="connsiteY24" fmla="*/ 3212173 h 3414000"/>
              <a:gd name="connsiteX25" fmla="*/ 1304604 w 12192000"/>
              <a:gd name="connsiteY25" fmla="*/ 3185587 h 3414000"/>
              <a:gd name="connsiteX26" fmla="*/ 1160924 w 12192000"/>
              <a:gd name="connsiteY26" fmla="*/ 3219675 h 3414000"/>
              <a:gd name="connsiteX27" fmla="*/ 909691 w 12192000"/>
              <a:gd name="connsiteY27" fmla="*/ 3216917 h 3414000"/>
              <a:gd name="connsiteX28" fmla="*/ 764022 w 12192000"/>
              <a:gd name="connsiteY28" fmla="*/ 3235844 h 3414000"/>
              <a:gd name="connsiteX29" fmla="*/ 701916 w 12192000"/>
              <a:gd name="connsiteY29" fmla="*/ 3250221 h 3414000"/>
              <a:gd name="connsiteX30" fmla="*/ 408703 w 12192000"/>
              <a:gd name="connsiteY30" fmla="*/ 3323459 h 3414000"/>
              <a:gd name="connsiteX31" fmla="*/ 369867 w 12192000"/>
              <a:gd name="connsiteY31" fmla="*/ 3339093 h 3414000"/>
              <a:gd name="connsiteX32" fmla="*/ 318912 w 12192000"/>
              <a:gd name="connsiteY32" fmla="*/ 3367911 h 3414000"/>
              <a:gd name="connsiteX33" fmla="*/ 119549 w 12192000"/>
              <a:gd name="connsiteY33" fmla="*/ 3404650 h 3414000"/>
              <a:gd name="connsiteX34" fmla="*/ 0 w 12192000"/>
              <a:gd name="connsiteY34" fmla="*/ 3414000 h 3414000"/>
              <a:gd name="connsiteX35" fmla="*/ 0 w 12192000"/>
              <a:gd name="connsiteY35" fmla="*/ 0 h 3414000"/>
              <a:gd name="connsiteX0" fmla="*/ 0 w 12192000"/>
              <a:gd name="connsiteY0" fmla="*/ 0 h 3414000"/>
              <a:gd name="connsiteX1" fmla="*/ 12192000 w 12192000"/>
              <a:gd name="connsiteY1" fmla="*/ 0 h 3414000"/>
              <a:gd name="connsiteX2" fmla="*/ 12192000 w 12192000"/>
              <a:gd name="connsiteY2" fmla="*/ 3363677 h 3414000"/>
              <a:gd name="connsiteX3" fmla="*/ 12141171 w 12192000"/>
              <a:gd name="connsiteY3" fmla="*/ 3348643 h 3414000"/>
              <a:gd name="connsiteX4" fmla="*/ 12096804 w 12192000"/>
              <a:gd name="connsiteY4" fmla="*/ 3337419 h 3414000"/>
              <a:gd name="connsiteX5" fmla="*/ 12001172 w 12192000"/>
              <a:gd name="connsiteY5" fmla="*/ 3319906 h 3414000"/>
              <a:gd name="connsiteX6" fmla="*/ 11929171 w 12192000"/>
              <a:gd name="connsiteY6" fmla="*/ 3326226 h 3414000"/>
              <a:gd name="connsiteX7" fmla="*/ 11820782 w 12192000"/>
              <a:gd name="connsiteY7" fmla="*/ 3289139 h 3414000"/>
              <a:gd name="connsiteX8" fmla="*/ 11760586 w 12192000"/>
              <a:gd name="connsiteY8" fmla="*/ 3251827 h 3414000"/>
              <a:gd name="connsiteX9" fmla="*/ 11653933 w 12192000"/>
              <a:gd name="connsiteY9" fmla="*/ 3237073 h 3414000"/>
              <a:gd name="connsiteX10" fmla="*/ 11577355 w 12192000"/>
              <a:gd name="connsiteY10" fmla="*/ 3211512 h 3414000"/>
              <a:gd name="connsiteX11" fmla="*/ 11462173 w 12192000"/>
              <a:gd name="connsiteY11" fmla="*/ 3157413 h 3414000"/>
              <a:gd name="connsiteX12" fmla="*/ 11336983 w 12192000"/>
              <a:gd name="connsiteY12" fmla="*/ 3096805 h 3414000"/>
              <a:gd name="connsiteX13" fmla="*/ 11200090 w 12192000"/>
              <a:gd name="connsiteY13" fmla="*/ 3038291 h 3414000"/>
              <a:gd name="connsiteX14" fmla="*/ 10939288 w 12192000"/>
              <a:gd name="connsiteY14" fmla="*/ 2855023 h 3414000"/>
              <a:gd name="connsiteX15" fmla="*/ 10782550 w 12192000"/>
              <a:gd name="connsiteY15" fmla="*/ 2820710 h 3414000"/>
              <a:gd name="connsiteX16" fmla="*/ 10546314 w 12192000"/>
              <a:gd name="connsiteY16" fmla="*/ 2811426 h 3414000"/>
              <a:gd name="connsiteX17" fmla="*/ 9724642 w 12192000"/>
              <a:gd name="connsiteY17" fmla="*/ 2837965 h 3414000"/>
              <a:gd name="connsiteX18" fmla="*/ 7709717 w 12192000"/>
              <a:gd name="connsiteY18" fmla="*/ 2795955 h 3414000"/>
              <a:gd name="connsiteX19" fmla="*/ 6923165 w 12192000"/>
              <a:gd name="connsiteY19" fmla="*/ 2920979 h 3414000"/>
              <a:gd name="connsiteX20" fmla="*/ 3308916 w 12192000"/>
              <a:gd name="connsiteY20" fmla="*/ 3049911 h 3414000"/>
              <a:gd name="connsiteX21" fmla="*/ 2279650 w 12192000"/>
              <a:gd name="connsiteY21" fmla="*/ 3187700 h 3414000"/>
              <a:gd name="connsiteX22" fmla="*/ 2046142 w 12192000"/>
              <a:gd name="connsiteY22" fmla="*/ 3203263 h 3414000"/>
              <a:gd name="connsiteX23" fmla="*/ 1835150 w 12192000"/>
              <a:gd name="connsiteY23" fmla="*/ 3200400 h 3414000"/>
              <a:gd name="connsiteX24" fmla="*/ 1560312 w 12192000"/>
              <a:gd name="connsiteY24" fmla="*/ 3212173 h 3414000"/>
              <a:gd name="connsiteX25" fmla="*/ 1304604 w 12192000"/>
              <a:gd name="connsiteY25" fmla="*/ 3185587 h 3414000"/>
              <a:gd name="connsiteX26" fmla="*/ 1160924 w 12192000"/>
              <a:gd name="connsiteY26" fmla="*/ 3219675 h 3414000"/>
              <a:gd name="connsiteX27" fmla="*/ 909691 w 12192000"/>
              <a:gd name="connsiteY27" fmla="*/ 3216917 h 3414000"/>
              <a:gd name="connsiteX28" fmla="*/ 764022 w 12192000"/>
              <a:gd name="connsiteY28" fmla="*/ 3235844 h 3414000"/>
              <a:gd name="connsiteX29" fmla="*/ 701916 w 12192000"/>
              <a:gd name="connsiteY29" fmla="*/ 3250221 h 3414000"/>
              <a:gd name="connsiteX30" fmla="*/ 408703 w 12192000"/>
              <a:gd name="connsiteY30" fmla="*/ 3323459 h 3414000"/>
              <a:gd name="connsiteX31" fmla="*/ 369867 w 12192000"/>
              <a:gd name="connsiteY31" fmla="*/ 3339093 h 3414000"/>
              <a:gd name="connsiteX32" fmla="*/ 318912 w 12192000"/>
              <a:gd name="connsiteY32" fmla="*/ 3367911 h 3414000"/>
              <a:gd name="connsiteX33" fmla="*/ 119549 w 12192000"/>
              <a:gd name="connsiteY33" fmla="*/ 3404650 h 3414000"/>
              <a:gd name="connsiteX34" fmla="*/ 0 w 12192000"/>
              <a:gd name="connsiteY34" fmla="*/ 3414000 h 3414000"/>
              <a:gd name="connsiteX35" fmla="*/ 0 w 12192000"/>
              <a:gd name="connsiteY35" fmla="*/ 0 h 3414000"/>
              <a:gd name="connsiteX0" fmla="*/ 0 w 12192000"/>
              <a:gd name="connsiteY0" fmla="*/ 0 h 3414000"/>
              <a:gd name="connsiteX1" fmla="*/ 12192000 w 12192000"/>
              <a:gd name="connsiteY1" fmla="*/ 0 h 3414000"/>
              <a:gd name="connsiteX2" fmla="*/ 12192000 w 12192000"/>
              <a:gd name="connsiteY2" fmla="*/ 3363677 h 3414000"/>
              <a:gd name="connsiteX3" fmla="*/ 12141171 w 12192000"/>
              <a:gd name="connsiteY3" fmla="*/ 3348643 h 3414000"/>
              <a:gd name="connsiteX4" fmla="*/ 12096804 w 12192000"/>
              <a:gd name="connsiteY4" fmla="*/ 3337419 h 3414000"/>
              <a:gd name="connsiteX5" fmla="*/ 12001172 w 12192000"/>
              <a:gd name="connsiteY5" fmla="*/ 3319906 h 3414000"/>
              <a:gd name="connsiteX6" fmla="*/ 11929171 w 12192000"/>
              <a:gd name="connsiteY6" fmla="*/ 3326226 h 3414000"/>
              <a:gd name="connsiteX7" fmla="*/ 11820782 w 12192000"/>
              <a:gd name="connsiteY7" fmla="*/ 3289139 h 3414000"/>
              <a:gd name="connsiteX8" fmla="*/ 11760586 w 12192000"/>
              <a:gd name="connsiteY8" fmla="*/ 3251827 h 3414000"/>
              <a:gd name="connsiteX9" fmla="*/ 11653933 w 12192000"/>
              <a:gd name="connsiteY9" fmla="*/ 3237073 h 3414000"/>
              <a:gd name="connsiteX10" fmla="*/ 11577355 w 12192000"/>
              <a:gd name="connsiteY10" fmla="*/ 3211512 h 3414000"/>
              <a:gd name="connsiteX11" fmla="*/ 11462173 w 12192000"/>
              <a:gd name="connsiteY11" fmla="*/ 3157413 h 3414000"/>
              <a:gd name="connsiteX12" fmla="*/ 11336983 w 12192000"/>
              <a:gd name="connsiteY12" fmla="*/ 3096805 h 3414000"/>
              <a:gd name="connsiteX13" fmla="*/ 11200090 w 12192000"/>
              <a:gd name="connsiteY13" fmla="*/ 3038291 h 3414000"/>
              <a:gd name="connsiteX14" fmla="*/ 10939288 w 12192000"/>
              <a:gd name="connsiteY14" fmla="*/ 2855023 h 3414000"/>
              <a:gd name="connsiteX15" fmla="*/ 10782550 w 12192000"/>
              <a:gd name="connsiteY15" fmla="*/ 2820710 h 3414000"/>
              <a:gd name="connsiteX16" fmla="*/ 10546314 w 12192000"/>
              <a:gd name="connsiteY16" fmla="*/ 2811426 h 3414000"/>
              <a:gd name="connsiteX17" fmla="*/ 9724642 w 12192000"/>
              <a:gd name="connsiteY17" fmla="*/ 2837965 h 3414000"/>
              <a:gd name="connsiteX18" fmla="*/ 7709717 w 12192000"/>
              <a:gd name="connsiteY18" fmla="*/ 2795955 h 3414000"/>
              <a:gd name="connsiteX19" fmla="*/ 6923165 w 12192000"/>
              <a:gd name="connsiteY19" fmla="*/ 2920979 h 3414000"/>
              <a:gd name="connsiteX20" fmla="*/ 3308916 w 12192000"/>
              <a:gd name="connsiteY20" fmla="*/ 3049911 h 3414000"/>
              <a:gd name="connsiteX21" fmla="*/ 2279650 w 12192000"/>
              <a:gd name="connsiteY21" fmla="*/ 3187700 h 3414000"/>
              <a:gd name="connsiteX22" fmla="*/ 2046142 w 12192000"/>
              <a:gd name="connsiteY22" fmla="*/ 3203263 h 3414000"/>
              <a:gd name="connsiteX23" fmla="*/ 1835150 w 12192000"/>
              <a:gd name="connsiteY23" fmla="*/ 3200400 h 3414000"/>
              <a:gd name="connsiteX24" fmla="*/ 1560312 w 12192000"/>
              <a:gd name="connsiteY24" fmla="*/ 3212173 h 3414000"/>
              <a:gd name="connsiteX25" fmla="*/ 1304604 w 12192000"/>
              <a:gd name="connsiteY25" fmla="*/ 3185587 h 3414000"/>
              <a:gd name="connsiteX26" fmla="*/ 1160924 w 12192000"/>
              <a:gd name="connsiteY26" fmla="*/ 3219675 h 3414000"/>
              <a:gd name="connsiteX27" fmla="*/ 909691 w 12192000"/>
              <a:gd name="connsiteY27" fmla="*/ 3216917 h 3414000"/>
              <a:gd name="connsiteX28" fmla="*/ 764022 w 12192000"/>
              <a:gd name="connsiteY28" fmla="*/ 3235844 h 3414000"/>
              <a:gd name="connsiteX29" fmla="*/ 701916 w 12192000"/>
              <a:gd name="connsiteY29" fmla="*/ 3250221 h 3414000"/>
              <a:gd name="connsiteX30" fmla="*/ 408703 w 12192000"/>
              <a:gd name="connsiteY30" fmla="*/ 3323459 h 3414000"/>
              <a:gd name="connsiteX31" fmla="*/ 369867 w 12192000"/>
              <a:gd name="connsiteY31" fmla="*/ 3339093 h 3414000"/>
              <a:gd name="connsiteX32" fmla="*/ 318912 w 12192000"/>
              <a:gd name="connsiteY32" fmla="*/ 3367911 h 3414000"/>
              <a:gd name="connsiteX33" fmla="*/ 119549 w 12192000"/>
              <a:gd name="connsiteY33" fmla="*/ 3404650 h 3414000"/>
              <a:gd name="connsiteX34" fmla="*/ 0 w 12192000"/>
              <a:gd name="connsiteY34" fmla="*/ 3414000 h 3414000"/>
              <a:gd name="connsiteX35" fmla="*/ 0 w 12192000"/>
              <a:gd name="connsiteY35" fmla="*/ 0 h 3414000"/>
              <a:gd name="connsiteX0" fmla="*/ 0 w 12192000"/>
              <a:gd name="connsiteY0" fmla="*/ 0 h 3414000"/>
              <a:gd name="connsiteX1" fmla="*/ 12192000 w 12192000"/>
              <a:gd name="connsiteY1" fmla="*/ 0 h 3414000"/>
              <a:gd name="connsiteX2" fmla="*/ 12192000 w 12192000"/>
              <a:gd name="connsiteY2" fmla="*/ 3363677 h 3414000"/>
              <a:gd name="connsiteX3" fmla="*/ 12141171 w 12192000"/>
              <a:gd name="connsiteY3" fmla="*/ 3348643 h 3414000"/>
              <a:gd name="connsiteX4" fmla="*/ 12096804 w 12192000"/>
              <a:gd name="connsiteY4" fmla="*/ 3337419 h 3414000"/>
              <a:gd name="connsiteX5" fmla="*/ 12001172 w 12192000"/>
              <a:gd name="connsiteY5" fmla="*/ 3319906 h 3414000"/>
              <a:gd name="connsiteX6" fmla="*/ 11929171 w 12192000"/>
              <a:gd name="connsiteY6" fmla="*/ 3326226 h 3414000"/>
              <a:gd name="connsiteX7" fmla="*/ 11820782 w 12192000"/>
              <a:gd name="connsiteY7" fmla="*/ 3289139 h 3414000"/>
              <a:gd name="connsiteX8" fmla="*/ 11760586 w 12192000"/>
              <a:gd name="connsiteY8" fmla="*/ 3251827 h 3414000"/>
              <a:gd name="connsiteX9" fmla="*/ 11653933 w 12192000"/>
              <a:gd name="connsiteY9" fmla="*/ 3237073 h 3414000"/>
              <a:gd name="connsiteX10" fmla="*/ 11577355 w 12192000"/>
              <a:gd name="connsiteY10" fmla="*/ 3211512 h 3414000"/>
              <a:gd name="connsiteX11" fmla="*/ 11462173 w 12192000"/>
              <a:gd name="connsiteY11" fmla="*/ 3157413 h 3414000"/>
              <a:gd name="connsiteX12" fmla="*/ 11336983 w 12192000"/>
              <a:gd name="connsiteY12" fmla="*/ 3096805 h 3414000"/>
              <a:gd name="connsiteX13" fmla="*/ 11200090 w 12192000"/>
              <a:gd name="connsiteY13" fmla="*/ 3038291 h 3414000"/>
              <a:gd name="connsiteX14" fmla="*/ 10939288 w 12192000"/>
              <a:gd name="connsiteY14" fmla="*/ 2855023 h 3414000"/>
              <a:gd name="connsiteX15" fmla="*/ 10782550 w 12192000"/>
              <a:gd name="connsiteY15" fmla="*/ 2820710 h 3414000"/>
              <a:gd name="connsiteX16" fmla="*/ 10343114 w 12192000"/>
              <a:gd name="connsiteY16" fmla="*/ 2798726 h 3414000"/>
              <a:gd name="connsiteX17" fmla="*/ 9724642 w 12192000"/>
              <a:gd name="connsiteY17" fmla="*/ 2837965 h 3414000"/>
              <a:gd name="connsiteX18" fmla="*/ 7709717 w 12192000"/>
              <a:gd name="connsiteY18" fmla="*/ 2795955 h 3414000"/>
              <a:gd name="connsiteX19" fmla="*/ 6923165 w 12192000"/>
              <a:gd name="connsiteY19" fmla="*/ 2920979 h 3414000"/>
              <a:gd name="connsiteX20" fmla="*/ 3308916 w 12192000"/>
              <a:gd name="connsiteY20" fmla="*/ 3049911 h 3414000"/>
              <a:gd name="connsiteX21" fmla="*/ 2279650 w 12192000"/>
              <a:gd name="connsiteY21" fmla="*/ 3187700 h 3414000"/>
              <a:gd name="connsiteX22" fmla="*/ 2046142 w 12192000"/>
              <a:gd name="connsiteY22" fmla="*/ 3203263 h 3414000"/>
              <a:gd name="connsiteX23" fmla="*/ 1835150 w 12192000"/>
              <a:gd name="connsiteY23" fmla="*/ 3200400 h 3414000"/>
              <a:gd name="connsiteX24" fmla="*/ 1560312 w 12192000"/>
              <a:gd name="connsiteY24" fmla="*/ 3212173 h 3414000"/>
              <a:gd name="connsiteX25" fmla="*/ 1304604 w 12192000"/>
              <a:gd name="connsiteY25" fmla="*/ 3185587 h 3414000"/>
              <a:gd name="connsiteX26" fmla="*/ 1160924 w 12192000"/>
              <a:gd name="connsiteY26" fmla="*/ 3219675 h 3414000"/>
              <a:gd name="connsiteX27" fmla="*/ 909691 w 12192000"/>
              <a:gd name="connsiteY27" fmla="*/ 3216917 h 3414000"/>
              <a:gd name="connsiteX28" fmla="*/ 764022 w 12192000"/>
              <a:gd name="connsiteY28" fmla="*/ 3235844 h 3414000"/>
              <a:gd name="connsiteX29" fmla="*/ 701916 w 12192000"/>
              <a:gd name="connsiteY29" fmla="*/ 3250221 h 3414000"/>
              <a:gd name="connsiteX30" fmla="*/ 408703 w 12192000"/>
              <a:gd name="connsiteY30" fmla="*/ 3323459 h 3414000"/>
              <a:gd name="connsiteX31" fmla="*/ 369867 w 12192000"/>
              <a:gd name="connsiteY31" fmla="*/ 3339093 h 3414000"/>
              <a:gd name="connsiteX32" fmla="*/ 318912 w 12192000"/>
              <a:gd name="connsiteY32" fmla="*/ 3367911 h 3414000"/>
              <a:gd name="connsiteX33" fmla="*/ 119549 w 12192000"/>
              <a:gd name="connsiteY33" fmla="*/ 3404650 h 3414000"/>
              <a:gd name="connsiteX34" fmla="*/ 0 w 12192000"/>
              <a:gd name="connsiteY34" fmla="*/ 3414000 h 3414000"/>
              <a:gd name="connsiteX35" fmla="*/ 0 w 12192000"/>
              <a:gd name="connsiteY35" fmla="*/ 0 h 3414000"/>
              <a:gd name="connsiteX0" fmla="*/ 0 w 12192000"/>
              <a:gd name="connsiteY0" fmla="*/ 0 h 3414000"/>
              <a:gd name="connsiteX1" fmla="*/ 12192000 w 12192000"/>
              <a:gd name="connsiteY1" fmla="*/ 0 h 3414000"/>
              <a:gd name="connsiteX2" fmla="*/ 12192000 w 12192000"/>
              <a:gd name="connsiteY2" fmla="*/ 3363677 h 3414000"/>
              <a:gd name="connsiteX3" fmla="*/ 12141171 w 12192000"/>
              <a:gd name="connsiteY3" fmla="*/ 3348643 h 3414000"/>
              <a:gd name="connsiteX4" fmla="*/ 12096804 w 12192000"/>
              <a:gd name="connsiteY4" fmla="*/ 3337419 h 3414000"/>
              <a:gd name="connsiteX5" fmla="*/ 12001172 w 12192000"/>
              <a:gd name="connsiteY5" fmla="*/ 3319906 h 3414000"/>
              <a:gd name="connsiteX6" fmla="*/ 11929171 w 12192000"/>
              <a:gd name="connsiteY6" fmla="*/ 3326226 h 3414000"/>
              <a:gd name="connsiteX7" fmla="*/ 11820782 w 12192000"/>
              <a:gd name="connsiteY7" fmla="*/ 3289139 h 3414000"/>
              <a:gd name="connsiteX8" fmla="*/ 11760586 w 12192000"/>
              <a:gd name="connsiteY8" fmla="*/ 3251827 h 3414000"/>
              <a:gd name="connsiteX9" fmla="*/ 11653933 w 12192000"/>
              <a:gd name="connsiteY9" fmla="*/ 3237073 h 3414000"/>
              <a:gd name="connsiteX10" fmla="*/ 11577355 w 12192000"/>
              <a:gd name="connsiteY10" fmla="*/ 3211512 h 3414000"/>
              <a:gd name="connsiteX11" fmla="*/ 11462173 w 12192000"/>
              <a:gd name="connsiteY11" fmla="*/ 3157413 h 3414000"/>
              <a:gd name="connsiteX12" fmla="*/ 11336983 w 12192000"/>
              <a:gd name="connsiteY12" fmla="*/ 3096805 h 3414000"/>
              <a:gd name="connsiteX13" fmla="*/ 11200090 w 12192000"/>
              <a:gd name="connsiteY13" fmla="*/ 3038291 h 3414000"/>
              <a:gd name="connsiteX14" fmla="*/ 10939288 w 12192000"/>
              <a:gd name="connsiteY14" fmla="*/ 2855023 h 3414000"/>
              <a:gd name="connsiteX15" fmla="*/ 10744450 w 12192000"/>
              <a:gd name="connsiteY15" fmla="*/ 2833410 h 3414000"/>
              <a:gd name="connsiteX16" fmla="*/ 10343114 w 12192000"/>
              <a:gd name="connsiteY16" fmla="*/ 2798726 h 3414000"/>
              <a:gd name="connsiteX17" fmla="*/ 9724642 w 12192000"/>
              <a:gd name="connsiteY17" fmla="*/ 2837965 h 3414000"/>
              <a:gd name="connsiteX18" fmla="*/ 7709717 w 12192000"/>
              <a:gd name="connsiteY18" fmla="*/ 2795955 h 3414000"/>
              <a:gd name="connsiteX19" fmla="*/ 6923165 w 12192000"/>
              <a:gd name="connsiteY19" fmla="*/ 2920979 h 3414000"/>
              <a:gd name="connsiteX20" fmla="*/ 3308916 w 12192000"/>
              <a:gd name="connsiteY20" fmla="*/ 3049911 h 3414000"/>
              <a:gd name="connsiteX21" fmla="*/ 2279650 w 12192000"/>
              <a:gd name="connsiteY21" fmla="*/ 3187700 h 3414000"/>
              <a:gd name="connsiteX22" fmla="*/ 2046142 w 12192000"/>
              <a:gd name="connsiteY22" fmla="*/ 3203263 h 3414000"/>
              <a:gd name="connsiteX23" fmla="*/ 1835150 w 12192000"/>
              <a:gd name="connsiteY23" fmla="*/ 3200400 h 3414000"/>
              <a:gd name="connsiteX24" fmla="*/ 1560312 w 12192000"/>
              <a:gd name="connsiteY24" fmla="*/ 3212173 h 3414000"/>
              <a:gd name="connsiteX25" fmla="*/ 1304604 w 12192000"/>
              <a:gd name="connsiteY25" fmla="*/ 3185587 h 3414000"/>
              <a:gd name="connsiteX26" fmla="*/ 1160924 w 12192000"/>
              <a:gd name="connsiteY26" fmla="*/ 3219675 h 3414000"/>
              <a:gd name="connsiteX27" fmla="*/ 909691 w 12192000"/>
              <a:gd name="connsiteY27" fmla="*/ 3216917 h 3414000"/>
              <a:gd name="connsiteX28" fmla="*/ 764022 w 12192000"/>
              <a:gd name="connsiteY28" fmla="*/ 3235844 h 3414000"/>
              <a:gd name="connsiteX29" fmla="*/ 701916 w 12192000"/>
              <a:gd name="connsiteY29" fmla="*/ 3250221 h 3414000"/>
              <a:gd name="connsiteX30" fmla="*/ 408703 w 12192000"/>
              <a:gd name="connsiteY30" fmla="*/ 3323459 h 3414000"/>
              <a:gd name="connsiteX31" fmla="*/ 369867 w 12192000"/>
              <a:gd name="connsiteY31" fmla="*/ 3339093 h 3414000"/>
              <a:gd name="connsiteX32" fmla="*/ 318912 w 12192000"/>
              <a:gd name="connsiteY32" fmla="*/ 3367911 h 3414000"/>
              <a:gd name="connsiteX33" fmla="*/ 119549 w 12192000"/>
              <a:gd name="connsiteY33" fmla="*/ 3404650 h 3414000"/>
              <a:gd name="connsiteX34" fmla="*/ 0 w 12192000"/>
              <a:gd name="connsiteY34" fmla="*/ 3414000 h 3414000"/>
              <a:gd name="connsiteX35" fmla="*/ 0 w 12192000"/>
              <a:gd name="connsiteY35" fmla="*/ 0 h 3414000"/>
              <a:gd name="connsiteX0" fmla="*/ 0 w 12192000"/>
              <a:gd name="connsiteY0" fmla="*/ 0 h 3414000"/>
              <a:gd name="connsiteX1" fmla="*/ 12192000 w 12192000"/>
              <a:gd name="connsiteY1" fmla="*/ 0 h 3414000"/>
              <a:gd name="connsiteX2" fmla="*/ 12192000 w 12192000"/>
              <a:gd name="connsiteY2" fmla="*/ 3363677 h 3414000"/>
              <a:gd name="connsiteX3" fmla="*/ 12141171 w 12192000"/>
              <a:gd name="connsiteY3" fmla="*/ 3348643 h 3414000"/>
              <a:gd name="connsiteX4" fmla="*/ 12096804 w 12192000"/>
              <a:gd name="connsiteY4" fmla="*/ 3337419 h 3414000"/>
              <a:gd name="connsiteX5" fmla="*/ 12001172 w 12192000"/>
              <a:gd name="connsiteY5" fmla="*/ 3319906 h 3414000"/>
              <a:gd name="connsiteX6" fmla="*/ 11929171 w 12192000"/>
              <a:gd name="connsiteY6" fmla="*/ 3326226 h 3414000"/>
              <a:gd name="connsiteX7" fmla="*/ 11820782 w 12192000"/>
              <a:gd name="connsiteY7" fmla="*/ 3289139 h 3414000"/>
              <a:gd name="connsiteX8" fmla="*/ 11760586 w 12192000"/>
              <a:gd name="connsiteY8" fmla="*/ 3251827 h 3414000"/>
              <a:gd name="connsiteX9" fmla="*/ 11653933 w 12192000"/>
              <a:gd name="connsiteY9" fmla="*/ 3237073 h 3414000"/>
              <a:gd name="connsiteX10" fmla="*/ 11577355 w 12192000"/>
              <a:gd name="connsiteY10" fmla="*/ 3211512 h 3414000"/>
              <a:gd name="connsiteX11" fmla="*/ 11462173 w 12192000"/>
              <a:gd name="connsiteY11" fmla="*/ 3157413 h 3414000"/>
              <a:gd name="connsiteX12" fmla="*/ 11336983 w 12192000"/>
              <a:gd name="connsiteY12" fmla="*/ 3096805 h 3414000"/>
              <a:gd name="connsiteX13" fmla="*/ 11200090 w 12192000"/>
              <a:gd name="connsiteY13" fmla="*/ 3038291 h 3414000"/>
              <a:gd name="connsiteX14" fmla="*/ 10939288 w 12192000"/>
              <a:gd name="connsiteY14" fmla="*/ 2855023 h 3414000"/>
              <a:gd name="connsiteX15" fmla="*/ 10744450 w 12192000"/>
              <a:gd name="connsiteY15" fmla="*/ 2833410 h 3414000"/>
              <a:gd name="connsiteX16" fmla="*/ 10343114 w 12192000"/>
              <a:gd name="connsiteY16" fmla="*/ 2798726 h 3414000"/>
              <a:gd name="connsiteX17" fmla="*/ 9724642 w 12192000"/>
              <a:gd name="connsiteY17" fmla="*/ 2837965 h 3414000"/>
              <a:gd name="connsiteX18" fmla="*/ 8039917 w 12192000"/>
              <a:gd name="connsiteY18" fmla="*/ 2834055 h 3414000"/>
              <a:gd name="connsiteX19" fmla="*/ 6923165 w 12192000"/>
              <a:gd name="connsiteY19" fmla="*/ 2920979 h 3414000"/>
              <a:gd name="connsiteX20" fmla="*/ 3308916 w 12192000"/>
              <a:gd name="connsiteY20" fmla="*/ 3049911 h 3414000"/>
              <a:gd name="connsiteX21" fmla="*/ 2279650 w 12192000"/>
              <a:gd name="connsiteY21" fmla="*/ 3187700 h 3414000"/>
              <a:gd name="connsiteX22" fmla="*/ 2046142 w 12192000"/>
              <a:gd name="connsiteY22" fmla="*/ 3203263 h 3414000"/>
              <a:gd name="connsiteX23" fmla="*/ 1835150 w 12192000"/>
              <a:gd name="connsiteY23" fmla="*/ 3200400 h 3414000"/>
              <a:gd name="connsiteX24" fmla="*/ 1560312 w 12192000"/>
              <a:gd name="connsiteY24" fmla="*/ 3212173 h 3414000"/>
              <a:gd name="connsiteX25" fmla="*/ 1304604 w 12192000"/>
              <a:gd name="connsiteY25" fmla="*/ 3185587 h 3414000"/>
              <a:gd name="connsiteX26" fmla="*/ 1160924 w 12192000"/>
              <a:gd name="connsiteY26" fmla="*/ 3219675 h 3414000"/>
              <a:gd name="connsiteX27" fmla="*/ 909691 w 12192000"/>
              <a:gd name="connsiteY27" fmla="*/ 3216917 h 3414000"/>
              <a:gd name="connsiteX28" fmla="*/ 764022 w 12192000"/>
              <a:gd name="connsiteY28" fmla="*/ 3235844 h 3414000"/>
              <a:gd name="connsiteX29" fmla="*/ 701916 w 12192000"/>
              <a:gd name="connsiteY29" fmla="*/ 3250221 h 3414000"/>
              <a:gd name="connsiteX30" fmla="*/ 408703 w 12192000"/>
              <a:gd name="connsiteY30" fmla="*/ 3323459 h 3414000"/>
              <a:gd name="connsiteX31" fmla="*/ 369867 w 12192000"/>
              <a:gd name="connsiteY31" fmla="*/ 3339093 h 3414000"/>
              <a:gd name="connsiteX32" fmla="*/ 318912 w 12192000"/>
              <a:gd name="connsiteY32" fmla="*/ 3367911 h 3414000"/>
              <a:gd name="connsiteX33" fmla="*/ 119549 w 12192000"/>
              <a:gd name="connsiteY33" fmla="*/ 3404650 h 3414000"/>
              <a:gd name="connsiteX34" fmla="*/ 0 w 12192000"/>
              <a:gd name="connsiteY34" fmla="*/ 3414000 h 3414000"/>
              <a:gd name="connsiteX35" fmla="*/ 0 w 12192000"/>
              <a:gd name="connsiteY35" fmla="*/ 0 h 3414000"/>
              <a:gd name="connsiteX0" fmla="*/ 0 w 12192000"/>
              <a:gd name="connsiteY0" fmla="*/ 0 h 3414000"/>
              <a:gd name="connsiteX1" fmla="*/ 12192000 w 12192000"/>
              <a:gd name="connsiteY1" fmla="*/ 0 h 3414000"/>
              <a:gd name="connsiteX2" fmla="*/ 12192000 w 12192000"/>
              <a:gd name="connsiteY2" fmla="*/ 3363677 h 3414000"/>
              <a:gd name="connsiteX3" fmla="*/ 12141171 w 12192000"/>
              <a:gd name="connsiteY3" fmla="*/ 3348643 h 3414000"/>
              <a:gd name="connsiteX4" fmla="*/ 12096804 w 12192000"/>
              <a:gd name="connsiteY4" fmla="*/ 3337419 h 3414000"/>
              <a:gd name="connsiteX5" fmla="*/ 12001172 w 12192000"/>
              <a:gd name="connsiteY5" fmla="*/ 3319906 h 3414000"/>
              <a:gd name="connsiteX6" fmla="*/ 11929171 w 12192000"/>
              <a:gd name="connsiteY6" fmla="*/ 3326226 h 3414000"/>
              <a:gd name="connsiteX7" fmla="*/ 11820782 w 12192000"/>
              <a:gd name="connsiteY7" fmla="*/ 3289139 h 3414000"/>
              <a:gd name="connsiteX8" fmla="*/ 11760586 w 12192000"/>
              <a:gd name="connsiteY8" fmla="*/ 3251827 h 3414000"/>
              <a:gd name="connsiteX9" fmla="*/ 11653933 w 12192000"/>
              <a:gd name="connsiteY9" fmla="*/ 3237073 h 3414000"/>
              <a:gd name="connsiteX10" fmla="*/ 11577355 w 12192000"/>
              <a:gd name="connsiteY10" fmla="*/ 3211512 h 3414000"/>
              <a:gd name="connsiteX11" fmla="*/ 11462173 w 12192000"/>
              <a:gd name="connsiteY11" fmla="*/ 3157413 h 3414000"/>
              <a:gd name="connsiteX12" fmla="*/ 11336983 w 12192000"/>
              <a:gd name="connsiteY12" fmla="*/ 3096805 h 3414000"/>
              <a:gd name="connsiteX13" fmla="*/ 11200090 w 12192000"/>
              <a:gd name="connsiteY13" fmla="*/ 3038291 h 3414000"/>
              <a:gd name="connsiteX14" fmla="*/ 10939288 w 12192000"/>
              <a:gd name="connsiteY14" fmla="*/ 2855023 h 3414000"/>
              <a:gd name="connsiteX15" fmla="*/ 10744450 w 12192000"/>
              <a:gd name="connsiteY15" fmla="*/ 2833410 h 3414000"/>
              <a:gd name="connsiteX16" fmla="*/ 10343114 w 12192000"/>
              <a:gd name="connsiteY16" fmla="*/ 2798726 h 3414000"/>
              <a:gd name="connsiteX17" fmla="*/ 9724642 w 12192000"/>
              <a:gd name="connsiteY17" fmla="*/ 2837965 h 3414000"/>
              <a:gd name="connsiteX18" fmla="*/ 8039917 w 12192000"/>
              <a:gd name="connsiteY18" fmla="*/ 2834055 h 3414000"/>
              <a:gd name="connsiteX19" fmla="*/ 6923165 w 12192000"/>
              <a:gd name="connsiteY19" fmla="*/ 2920979 h 3414000"/>
              <a:gd name="connsiteX20" fmla="*/ 3308916 w 12192000"/>
              <a:gd name="connsiteY20" fmla="*/ 3049911 h 3414000"/>
              <a:gd name="connsiteX21" fmla="*/ 2279650 w 12192000"/>
              <a:gd name="connsiteY21" fmla="*/ 3187700 h 3414000"/>
              <a:gd name="connsiteX22" fmla="*/ 2046142 w 12192000"/>
              <a:gd name="connsiteY22" fmla="*/ 3203263 h 3414000"/>
              <a:gd name="connsiteX23" fmla="*/ 1835150 w 12192000"/>
              <a:gd name="connsiteY23" fmla="*/ 3200400 h 3414000"/>
              <a:gd name="connsiteX24" fmla="*/ 1560312 w 12192000"/>
              <a:gd name="connsiteY24" fmla="*/ 3212173 h 3414000"/>
              <a:gd name="connsiteX25" fmla="*/ 1304604 w 12192000"/>
              <a:gd name="connsiteY25" fmla="*/ 3185587 h 3414000"/>
              <a:gd name="connsiteX26" fmla="*/ 1160924 w 12192000"/>
              <a:gd name="connsiteY26" fmla="*/ 3219675 h 3414000"/>
              <a:gd name="connsiteX27" fmla="*/ 909691 w 12192000"/>
              <a:gd name="connsiteY27" fmla="*/ 3216917 h 3414000"/>
              <a:gd name="connsiteX28" fmla="*/ 764022 w 12192000"/>
              <a:gd name="connsiteY28" fmla="*/ 3235844 h 3414000"/>
              <a:gd name="connsiteX29" fmla="*/ 701916 w 12192000"/>
              <a:gd name="connsiteY29" fmla="*/ 3250221 h 3414000"/>
              <a:gd name="connsiteX30" fmla="*/ 408703 w 12192000"/>
              <a:gd name="connsiteY30" fmla="*/ 3323459 h 3414000"/>
              <a:gd name="connsiteX31" fmla="*/ 369867 w 12192000"/>
              <a:gd name="connsiteY31" fmla="*/ 3339093 h 3414000"/>
              <a:gd name="connsiteX32" fmla="*/ 318912 w 12192000"/>
              <a:gd name="connsiteY32" fmla="*/ 3367911 h 3414000"/>
              <a:gd name="connsiteX33" fmla="*/ 119549 w 12192000"/>
              <a:gd name="connsiteY33" fmla="*/ 3404650 h 3414000"/>
              <a:gd name="connsiteX34" fmla="*/ 0 w 12192000"/>
              <a:gd name="connsiteY34" fmla="*/ 3414000 h 3414000"/>
              <a:gd name="connsiteX35" fmla="*/ 0 w 12192000"/>
              <a:gd name="connsiteY35" fmla="*/ 0 h 3414000"/>
              <a:gd name="connsiteX0" fmla="*/ 0 w 12192000"/>
              <a:gd name="connsiteY0" fmla="*/ 0 h 3414000"/>
              <a:gd name="connsiteX1" fmla="*/ 12192000 w 12192000"/>
              <a:gd name="connsiteY1" fmla="*/ 0 h 3414000"/>
              <a:gd name="connsiteX2" fmla="*/ 12192000 w 12192000"/>
              <a:gd name="connsiteY2" fmla="*/ 3363677 h 3414000"/>
              <a:gd name="connsiteX3" fmla="*/ 12141171 w 12192000"/>
              <a:gd name="connsiteY3" fmla="*/ 3348643 h 3414000"/>
              <a:gd name="connsiteX4" fmla="*/ 12096804 w 12192000"/>
              <a:gd name="connsiteY4" fmla="*/ 3337419 h 3414000"/>
              <a:gd name="connsiteX5" fmla="*/ 12001172 w 12192000"/>
              <a:gd name="connsiteY5" fmla="*/ 3319906 h 3414000"/>
              <a:gd name="connsiteX6" fmla="*/ 11929171 w 12192000"/>
              <a:gd name="connsiteY6" fmla="*/ 3326226 h 3414000"/>
              <a:gd name="connsiteX7" fmla="*/ 11820782 w 12192000"/>
              <a:gd name="connsiteY7" fmla="*/ 3289139 h 3414000"/>
              <a:gd name="connsiteX8" fmla="*/ 11760586 w 12192000"/>
              <a:gd name="connsiteY8" fmla="*/ 3251827 h 3414000"/>
              <a:gd name="connsiteX9" fmla="*/ 11653933 w 12192000"/>
              <a:gd name="connsiteY9" fmla="*/ 3237073 h 3414000"/>
              <a:gd name="connsiteX10" fmla="*/ 11577355 w 12192000"/>
              <a:gd name="connsiteY10" fmla="*/ 3211512 h 3414000"/>
              <a:gd name="connsiteX11" fmla="*/ 11462173 w 12192000"/>
              <a:gd name="connsiteY11" fmla="*/ 3157413 h 3414000"/>
              <a:gd name="connsiteX12" fmla="*/ 11336983 w 12192000"/>
              <a:gd name="connsiteY12" fmla="*/ 3096805 h 3414000"/>
              <a:gd name="connsiteX13" fmla="*/ 11200090 w 12192000"/>
              <a:gd name="connsiteY13" fmla="*/ 3038291 h 3414000"/>
              <a:gd name="connsiteX14" fmla="*/ 11059177 w 12192000"/>
              <a:gd name="connsiteY14" fmla="*/ 2907018 h 3414000"/>
              <a:gd name="connsiteX15" fmla="*/ 10939288 w 12192000"/>
              <a:gd name="connsiteY15" fmla="*/ 2855023 h 3414000"/>
              <a:gd name="connsiteX16" fmla="*/ 10744450 w 12192000"/>
              <a:gd name="connsiteY16" fmla="*/ 2833410 h 3414000"/>
              <a:gd name="connsiteX17" fmla="*/ 10343114 w 12192000"/>
              <a:gd name="connsiteY17" fmla="*/ 2798726 h 3414000"/>
              <a:gd name="connsiteX18" fmla="*/ 9724642 w 12192000"/>
              <a:gd name="connsiteY18" fmla="*/ 2837965 h 3414000"/>
              <a:gd name="connsiteX19" fmla="*/ 8039917 w 12192000"/>
              <a:gd name="connsiteY19" fmla="*/ 2834055 h 3414000"/>
              <a:gd name="connsiteX20" fmla="*/ 6923165 w 12192000"/>
              <a:gd name="connsiteY20" fmla="*/ 2920979 h 3414000"/>
              <a:gd name="connsiteX21" fmla="*/ 3308916 w 12192000"/>
              <a:gd name="connsiteY21" fmla="*/ 3049911 h 3414000"/>
              <a:gd name="connsiteX22" fmla="*/ 2279650 w 12192000"/>
              <a:gd name="connsiteY22" fmla="*/ 3187700 h 3414000"/>
              <a:gd name="connsiteX23" fmla="*/ 2046142 w 12192000"/>
              <a:gd name="connsiteY23" fmla="*/ 3203263 h 3414000"/>
              <a:gd name="connsiteX24" fmla="*/ 1835150 w 12192000"/>
              <a:gd name="connsiteY24" fmla="*/ 3200400 h 3414000"/>
              <a:gd name="connsiteX25" fmla="*/ 1560312 w 12192000"/>
              <a:gd name="connsiteY25" fmla="*/ 3212173 h 3414000"/>
              <a:gd name="connsiteX26" fmla="*/ 1304604 w 12192000"/>
              <a:gd name="connsiteY26" fmla="*/ 3185587 h 3414000"/>
              <a:gd name="connsiteX27" fmla="*/ 1160924 w 12192000"/>
              <a:gd name="connsiteY27" fmla="*/ 3219675 h 3414000"/>
              <a:gd name="connsiteX28" fmla="*/ 909691 w 12192000"/>
              <a:gd name="connsiteY28" fmla="*/ 3216917 h 3414000"/>
              <a:gd name="connsiteX29" fmla="*/ 764022 w 12192000"/>
              <a:gd name="connsiteY29" fmla="*/ 3235844 h 3414000"/>
              <a:gd name="connsiteX30" fmla="*/ 701916 w 12192000"/>
              <a:gd name="connsiteY30" fmla="*/ 3250221 h 3414000"/>
              <a:gd name="connsiteX31" fmla="*/ 408703 w 12192000"/>
              <a:gd name="connsiteY31" fmla="*/ 3323459 h 3414000"/>
              <a:gd name="connsiteX32" fmla="*/ 369867 w 12192000"/>
              <a:gd name="connsiteY32" fmla="*/ 3339093 h 3414000"/>
              <a:gd name="connsiteX33" fmla="*/ 318912 w 12192000"/>
              <a:gd name="connsiteY33" fmla="*/ 3367911 h 3414000"/>
              <a:gd name="connsiteX34" fmla="*/ 119549 w 12192000"/>
              <a:gd name="connsiteY34" fmla="*/ 3404650 h 3414000"/>
              <a:gd name="connsiteX35" fmla="*/ 0 w 12192000"/>
              <a:gd name="connsiteY35" fmla="*/ 3414000 h 3414000"/>
              <a:gd name="connsiteX36" fmla="*/ 0 w 12192000"/>
              <a:gd name="connsiteY36" fmla="*/ 0 h 3414000"/>
              <a:gd name="connsiteX0" fmla="*/ 0 w 12192000"/>
              <a:gd name="connsiteY0" fmla="*/ 0 h 3414000"/>
              <a:gd name="connsiteX1" fmla="*/ 12192000 w 12192000"/>
              <a:gd name="connsiteY1" fmla="*/ 0 h 3414000"/>
              <a:gd name="connsiteX2" fmla="*/ 12192000 w 12192000"/>
              <a:gd name="connsiteY2" fmla="*/ 3363677 h 3414000"/>
              <a:gd name="connsiteX3" fmla="*/ 12141171 w 12192000"/>
              <a:gd name="connsiteY3" fmla="*/ 3348643 h 3414000"/>
              <a:gd name="connsiteX4" fmla="*/ 12096804 w 12192000"/>
              <a:gd name="connsiteY4" fmla="*/ 3337419 h 3414000"/>
              <a:gd name="connsiteX5" fmla="*/ 12001172 w 12192000"/>
              <a:gd name="connsiteY5" fmla="*/ 3319906 h 3414000"/>
              <a:gd name="connsiteX6" fmla="*/ 11929171 w 12192000"/>
              <a:gd name="connsiteY6" fmla="*/ 3326226 h 3414000"/>
              <a:gd name="connsiteX7" fmla="*/ 11820782 w 12192000"/>
              <a:gd name="connsiteY7" fmla="*/ 3289139 h 3414000"/>
              <a:gd name="connsiteX8" fmla="*/ 11760586 w 12192000"/>
              <a:gd name="connsiteY8" fmla="*/ 3251827 h 3414000"/>
              <a:gd name="connsiteX9" fmla="*/ 11653933 w 12192000"/>
              <a:gd name="connsiteY9" fmla="*/ 3237073 h 3414000"/>
              <a:gd name="connsiteX10" fmla="*/ 11577355 w 12192000"/>
              <a:gd name="connsiteY10" fmla="*/ 3211512 h 3414000"/>
              <a:gd name="connsiteX11" fmla="*/ 11462173 w 12192000"/>
              <a:gd name="connsiteY11" fmla="*/ 3157413 h 3414000"/>
              <a:gd name="connsiteX12" fmla="*/ 11336983 w 12192000"/>
              <a:gd name="connsiteY12" fmla="*/ 3096805 h 3414000"/>
              <a:gd name="connsiteX13" fmla="*/ 11200090 w 12192000"/>
              <a:gd name="connsiteY13" fmla="*/ 3038291 h 3414000"/>
              <a:gd name="connsiteX14" fmla="*/ 11053220 w 12192000"/>
              <a:gd name="connsiteY14" fmla="*/ 2918932 h 3414000"/>
              <a:gd name="connsiteX15" fmla="*/ 10939288 w 12192000"/>
              <a:gd name="connsiteY15" fmla="*/ 2855023 h 3414000"/>
              <a:gd name="connsiteX16" fmla="*/ 10744450 w 12192000"/>
              <a:gd name="connsiteY16" fmla="*/ 2833410 h 3414000"/>
              <a:gd name="connsiteX17" fmla="*/ 10343114 w 12192000"/>
              <a:gd name="connsiteY17" fmla="*/ 2798726 h 3414000"/>
              <a:gd name="connsiteX18" fmla="*/ 9724642 w 12192000"/>
              <a:gd name="connsiteY18" fmla="*/ 2837965 h 3414000"/>
              <a:gd name="connsiteX19" fmla="*/ 8039917 w 12192000"/>
              <a:gd name="connsiteY19" fmla="*/ 2834055 h 3414000"/>
              <a:gd name="connsiteX20" fmla="*/ 6923165 w 12192000"/>
              <a:gd name="connsiteY20" fmla="*/ 2920979 h 3414000"/>
              <a:gd name="connsiteX21" fmla="*/ 3308916 w 12192000"/>
              <a:gd name="connsiteY21" fmla="*/ 3049911 h 3414000"/>
              <a:gd name="connsiteX22" fmla="*/ 2279650 w 12192000"/>
              <a:gd name="connsiteY22" fmla="*/ 3187700 h 3414000"/>
              <a:gd name="connsiteX23" fmla="*/ 2046142 w 12192000"/>
              <a:gd name="connsiteY23" fmla="*/ 3203263 h 3414000"/>
              <a:gd name="connsiteX24" fmla="*/ 1835150 w 12192000"/>
              <a:gd name="connsiteY24" fmla="*/ 3200400 h 3414000"/>
              <a:gd name="connsiteX25" fmla="*/ 1560312 w 12192000"/>
              <a:gd name="connsiteY25" fmla="*/ 3212173 h 3414000"/>
              <a:gd name="connsiteX26" fmla="*/ 1304604 w 12192000"/>
              <a:gd name="connsiteY26" fmla="*/ 3185587 h 3414000"/>
              <a:gd name="connsiteX27" fmla="*/ 1160924 w 12192000"/>
              <a:gd name="connsiteY27" fmla="*/ 3219675 h 3414000"/>
              <a:gd name="connsiteX28" fmla="*/ 909691 w 12192000"/>
              <a:gd name="connsiteY28" fmla="*/ 3216917 h 3414000"/>
              <a:gd name="connsiteX29" fmla="*/ 764022 w 12192000"/>
              <a:gd name="connsiteY29" fmla="*/ 3235844 h 3414000"/>
              <a:gd name="connsiteX30" fmla="*/ 701916 w 12192000"/>
              <a:gd name="connsiteY30" fmla="*/ 3250221 h 3414000"/>
              <a:gd name="connsiteX31" fmla="*/ 408703 w 12192000"/>
              <a:gd name="connsiteY31" fmla="*/ 3323459 h 3414000"/>
              <a:gd name="connsiteX32" fmla="*/ 369867 w 12192000"/>
              <a:gd name="connsiteY32" fmla="*/ 3339093 h 3414000"/>
              <a:gd name="connsiteX33" fmla="*/ 318912 w 12192000"/>
              <a:gd name="connsiteY33" fmla="*/ 3367911 h 3414000"/>
              <a:gd name="connsiteX34" fmla="*/ 119549 w 12192000"/>
              <a:gd name="connsiteY34" fmla="*/ 3404650 h 3414000"/>
              <a:gd name="connsiteX35" fmla="*/ 0 w 12192000"/>
              <a:gd name="connsiteY35" fmla="*/ 3414000 h 3414000"/>
              <a:gd name="connsiteX36" fmla="*/ 0 w 12192000"/>
              <a:gd name="connsiteY36" fmla="*/ 0 h 3414000"/>
              <a:gd name="connsiteX0" fmla="*/ 0 w 12192000"/>
              <a:gd name="connsiteY0" fmla="*/ 0 h 3414000"/>
              <a:gd name="connsiteX1" fmla="*/ 12192000 w 12192000"/>
              <a:gd name="connsiteY1" fmla="*/ 0 h 3414000"/>
              <a:gd name="connsiteX2" fmla="*/ 12192000 w 12192000"/>
              <a:gd name="connsiteY2" fmla="*/ 3363677 h 3414000"/>
              <a:gd name="connsiteX3" fmla="*/ 12141171 w 12192000"/>
              <a:gd name="connsiteY3" fmla="*/ 3348643 h 3414000"/>
              <a:gd name="connsiteX4" fmla="*/ 12096804 w 12192000"/>
              <a:gd name="connsiteY4" fmla="*/ 3337419 h 3414000"/>
              <a:gd name="connsiteX5" fmla="*/ 12001172 w 12192000"/>
              <a:gd name="connsiteY5" fmla="*/ 3319906 h 3414000"/>
              <a:gd name="connsiteX6" fmla="*/ 11929171 w 12192000"/>
              <a:gd name="connsiteY6" fmla="*/ 3326226 h 3414000"/>
              <a:gd name="connsiteX7" fmla="*/ 11820782 w 12192000"/>
              <a:gd name="connsiteY7" fmla="*/ 3289139 h 3414000"/>
              <a:gd name="connsiteX8" fmla="*/ 11760586 w 12192000"/>
              <a:gd name="connsiteY8" fmla="*/ 3251827 h 3414000"/>
              <a:gd name="connsiteX9" fmla="*/ 11653933 w 12192000"/>
              <a:gd name="connsiteY9" fmla="*/ 3237073 h 3414000"/>
              <a:gd name="connsiteX10" fmla="*/ 11577355 w 12192000"/>
              <a:gd name="connsiteY10" fmla="*/ 3211512 h 3414000"/>
              <a:gd name="connsiteX11" fmla="*/ 11462173 w 12192000"/>
              <a:gd name="connsiteY11" fmla="*/ 3157413 h 3414000"/>
              <a:gd name="connsiteX12" fmla="*/ 11336983 w 12192000"/>
              <a:gd name="connsiteY12" fmla="*/ 3096805 h 3414000"/>
              <a:gd name="connsiteX13" fmla="*/ 11200090 w 12192000"/>
              <a:gd name="connsiteY13" fmla="*/ 3038291 h 3414000"/>
              <a:gd name="connsiteX14" fmla="*/ 11053220 w 12192000"/>
              <a:gd name="connsiteY14" fmla="*/ 2918932 h 3414000"/>
              <a:gd name="connsiteX15" fmla="*/ 10939288 w 12192000"/>
              <a:gd name="connsiteY15" fmla="*/ 2855023 h 3414000"/>
              <a:gd name="connsiteX16" fmla="*/ 10744450 w 12192000"/>
              <a:gd name="connsiteY16" fmla="*/ 2833410 h 3414000"/>
              <a:gd name="connsiteX17" fmla="*/ 10343114 w 12192000"/>
              <a:gd name="connsiteY17" fmla="*/ 2798726 h 3414000"/>
              <a:gd name="connsiteX18" fmla="*/ 9724642 w 12192000"/>
              <a:gd name="connsiteY18" fmla="*/ 2837965 h 3414000"/>
              <a:gd name="connsiteX19" fmla="*/ 8039917 w 12192000"/>
              <a:gd name="connsiteY19" fmla="*/ 2834055 h 3414000"/>
              <a:gd name="connsiteX20" fmla="*/ 6923165 w 12192000"/>
              <a:gd name="connsiteY20" fmla="*/ 2920979 h 3414000"/>
              <a:gd name="connsiteX21" fmla="*/ 3308916 w 12192000"/>
              <a:gd name="connsiteY21" fmla="*/ 3049911 h 3414000"/>
              <a:gd name="connsiteX22" fmla="*/ 2279650 w 12192000"/>
              <a:gd name="connsiteY22" fmla="*/ 3187700 h 3414000"/>
              <a:gd name="connsiteX23" fmla="*/ 2046142 w 12192000"/>
              <a:gd name="connsiteY23" fmla="*/ 3203263 h 3414000"/>
              <a:gd name="connsiteX24" fmla="*/ 1835150 w 12192000"/>
              <a:gd name="connsiteY24" fmla="*/ 3200400 h 3414000"/>
              <a:gd name="connsiteX25" fmla="*/ 1560312 w 12192000"/>
              <a:gd name="connsiteY25" fmla="*/ 3212173 h 3414000"/>
              <a:gd name="connsiteX26" fmla="*/ 1304604 w 12192000"/>
              <a:gd name="connsiteY26" fmla="*/ 3185587 h 3414000"/>
              <a:gd name="connsiteX27" fmla="*/ 1160924 w 12192000"/>
              <a:gd name="connsiteY27" fmla="*/ 3219675 h 3414000"/>
              <a:gd name="connsiteX28" fmla="*/ 909691 w 12192000"/>
              <a:gd name="connsiteY28" fmla="*/ 3216917 h 3414000"/>
              <a:gd name="connsiteX29" fmla="*/ 764022 w 12192000"/>
              <a:gd name="connsiteY29" fmla="*/ 3235844 h 3414000"/>
              <a:gd name="connsiteX30" fmla="*/ 701916 w 12192000"/>
              <a:gd name="connsiteY30" fmla="*/ 3250221 h 3414000"/>
              <a:gd name="connsiteX31" fmla="*/ 408703 w 12192000"/>
              <a:gd name="connsiteY31" fmla="*/ 3323459 h 3414000"/>
              <a:gd name="connsiteX32" fmla="*/ 369867 w 12192000"/>
              <a:gd name="connsiteY32" fmla="*/ 3339093 h 3414000"/>
              <a:gd name="connsiteX33" fmla="*/ 318912 w 12192000"/>
              <a:gd name="connsiteY33" fmla="*/ 3367911 h 3414000"/>
              <a:gd name="connsiteX34" fmla="*/ 119549 w 12192000"/>
              <a:gd name="connsiteY34" fmla="*/ 3404650 h 3414000"/>
              <a:gd name="connsiteX35" fmla="*/ 0 w 12192000"/>
              <a:gd name="connsiteY35" fmla="*/ 3414000 h 3414000"/>
              <a:gd name="connsiteX36" fmla="*/ 0 w 12192000"/>
              <a:gd name="connsiteY36" fmla="*/ 0 h 3414000"/>
              <a:gd name="connsiteX0" fmla="*/ 0 w 12192000"/>
              <a:gd name="connsiteY0" fmla="*/ 0 h 3414000"/>
              <a:gd name="connsiteX1" fmla="*/ 12192000 w 12192000"/>
              <a:gd name="connsiteY1" fmla="*/ 0 h 3414000"/>
              <a:gd name="connsiteX2" fmla="*/ 12192000 w 12192000"/>
              <a:gd name="connsiteY2" fmla="*/ 3363677 h 3414000"/>
              <a:gd name="connsiteX3" fmla="*/ 12141171 w 12192000"/>
              <a:gd name="connsiteY3" fmla="*/ 3348643 h 3414000"/>
              <a:gd name="connsiteX4" fmla="*/ 12096804 w 12192000"/>
              <a:gd name="connsiteY4" fmla="*/ 3337419 h 3414000"/>
              <a:gd name="connsiteX5" fmla="*/ 12001172 w 12192000"/>
              <a:gd name="connsiteY5" fmla="*/ 3319906 h 3414000"/>
              <a:gd name="connsiteX6" fmla="*/ 11929171 w 12192000"/>
              <a:gd name="connsiteY6" fmla="*/ 3326226 h 3414000"/>
              <a:gd name="connsiteX7" fmla="*/ 11820782 w 12192000"/>
              <a:gd name="connsiteY7" fmla="*/ 3289139 h 3414000"/>
              <a:gd name="connsiteX8" fmla="*/ 11760586 w 12192000"/>
              <a:gd name="connsiteY8" fmla="*/ 3251827 h 3414000"/>
              <a:gd name="connsiteX9" fmla="*/ 11653933 w 12192000"/>
              <a:gd name="connsiteY9" fmla="*/ 3237073 h 3414000"/>
              <a:gd name="connsiteX10" fmla="*/ 11577355 w 12192000"/>
              <a:gd name="connsiteY10" fmla="*/ 3211512 h 3414000"/>
              <a:gd name="connsiteX11" fmla="*/ 11462173 w 12192000"/>
              <a:gd name="connsiteY11" fmla="*/ 3157413 h 3414000"/>
              <a:gd name="connsiteX12" fmla="*/ 11336983 w 12192000"/>
              <a:gd name="connsiteY12" fmla="*/ 3096805 h 3414000"/>
              <a:gd name="connsiteX13" fmla="*/ 11285543 w 12192000"/>
              <a:gd name="connsiteY13" fmla="*/ 3085728 h 3414000"/>
              <a:gd name="connsiteX14" fmla="*/ 11200090 w 12192000"/>
              <a:gd name="connsiteY14" fmla="*/ 3038291 h 3414000"/>
              <a:gd name="connsiteX15" fmla="*/ 11053220 w 12192000"/>
              <a:gd name="connsiteY15" fmla="*/ 2918932 h 3414000"/>
              <a:gd name="connsiteX16" fmla="*/ 10939288 w 12192000"/>
              <a:gd name="connsiteY16" fmla="*/ 2855023 h 3414000"/>
              <a:gd name="connsiteX17" fmla="*/ 10744450 w 12192000"/>
              <a:gd name="connsiteY17" fmla="*/ 2833410 h 3414000"/>
              <a:gd name="connsiteX18" fmla="*/ 10343114 w 12192000"/>
              <a:gd name="connsiteY18" fmla="*/ 2798726 h 3414000"/>
              <a:gd name="connsiteX19" fmla="*/ 9724642 w 12192000"/>
              <a:gd name="connsiteY19" fmla="*/ 2837965 h 3414000"/>
              <a:gd name="connsiteX20" fmla="*/ 8039917 w 12192000"/>
              <a:gd name="connsiteY20" fmla="*/ 2834055 h 3414000"/>
              <a:gd name="connsiteX21" fmla="*/ 6923165 w 12192000"/>
              <a:gd name="connsiteY21" fmla="*/ 2920979 h 3414000"/>
              <a:gd name="connsiteX22" fmla="*/ 3308916 w 12192000"/>
              <a:gd name="connsiteY22" fmla="*/ 3049911 h 3414000"/>
              <a:gd name="connsiteX23" fmla="*/ 2279650 w 12192000"/>
              <a:gd name="connsiteY23" fmla="*/ 3187700 h 3414000"/>
              <a:gd name="connsiteX24" fmla="*/ 2046142 w 12192000"/>
              <a:gd name="connsiteY24" fmla="*/ 3203263 h 3414000"/>
              <a:gd name="connsiteX25" fmla="*/ 1835150 w 12192000"/>
              <a:gd name="connsiteY25" fmla="*/ 3200400 h 3414000"/>
              <a:gd name="connsiteX26" fmla="*/ 1560312 w 12192000"/>
              <a:gd name="connsiteY26" fmla="*/ 3212173 h 3414000"/>
              <a:gd name="connsiteX27" fmla="*/ 1304604 w 12192000"/>
              <a:gd name="connsiteY27" fmla="*/ 3185587 h 3414000"/>
              <a:gd name="connsiteX28" fmla="*/ 1160924 w 12192000"/>
              <a:gd name="connsiteY28" fmla="*/ 3219675 h 3414000"/>
              <a:gd name="connsiteX29" fmla="*/ 909691 w 12192000"/>
              <a:gd name="connsiteY29" fmla="*/ 3216917 h 3414000"/>
              <a:gd name="connsiteX30" fmla="*/ 764022 w 12192000"/>
              <a:gd name="connsiteY30" fmla="*/ 3235844 h 3414000"/>
              <a:gd name="connsiteX31" fmla="*/ 701916 w 12192000"/>
              <a:gd name="connsiteY31" fmla="*/ 3250221 h 3414000"/>
              <a:gd name="connsiteX32" fmla="*/ 408703 w 12192000"/>
              <a:gd name="connsiteY32" fmla="*/ 3323459 h 3414000"/>
              <a:gd name="connsiteX33" fmla="*/ 369867 w 12192000"/>
              <a:gd name="connsiteY33" fmla="*/ 3339093 h 3414000"/>
              <a:gd name="connsiteX34" fmla="*/ 318912 w 12192000"/>
              <a:gd name="connsiteY34" fmla="*/ 3367911 h 3414000"/>
              <a:gd name="connsiteX35" fmla="*/ 119549 w 12192000"/>
              <a:gd name="connsiteY35" fmla="*/ 3404650 h 3414000"/>
              <a:gd name="connsiteX36" fmla="*/ 0 w 12192000"/>
              <a:gd name="connsiteY36" fmla="*/ 3414000 h 3414000"/>
              <a:gd name="connsiteX37" fmla="*/ 0 w 12192000"/>
              <a:gd name="connsiteY37" fmla="*/ 0 h 3414000"/>
              <a:gd name="connsiteX0" fmla="*/ 0 w 12192000"/>
              <a:gd name="connsiteY0" fmla="*/ 0 h 3414000"/>
              <a:gd name="connsiteX1" fmla="*/ 12192000 w 12192000"/>
              <a:gd name="connsiteY1" fmla="*/ 0 h 3414000"/>
              <a:gd name="connsiteX2" fmla="*/ 12192000 w 12192000"/>
              <a:gd name="connsiteY2" fmla="*/ 3363677 h 3414000"/>
              <a:gd name="connsiteX3" fmla="*/ 12141171 w 12192000"/>
              <a:gd name="connsiteY3" fmla="*/ 3348643 h 3414000"/>
              <a:gd name="connsiteX4" fmla="*/ 12096804 w 12192000"/>
              <a:gd name="connsiteY4" fmla="*/ 3337419 h 3414000"/>
              <a:gd name="connsiteX5" fmla="*/ 12001172 w 12192000"/>
              <a:gd name="connsiteY5" fmla="*/ 3319906 h 3414000"/>
              <a:gd name="connsiteX6" fmla="*/ 11929171 w 12192000"/>
              <a:gd name="connsiteY6" fmla="*/ 3326226 h 3414000"/>
              <a:gd name="connsiteX7" fmla="*/ 11820782 w 12192000"/>
              <a:gd name="connsiteY7" fmla="*/ 3289139 h 3414000"/>
              <a:gd name="connsiteX8" fmla="*/ 11760586 w 12192000"/>
              <a:gd name="connsiteY8" fmla="*/ 3251827 h 3414000"/>
              <a:gd name="connsiteX9" fmla="*/ 11653933 w 12192000"/>
              <a:gd name="connsiteY9" fmla="*/ 3237073 h 3414000"/>
              <a:gd name="connsiteX10" fmla="*/ 11577355 w 12192000"/>
              <a:gd name="connsiteY10" fmla="*/ 3211512 h 3414000"/>
              <a:gd name="connsiteX11" fmla="*/ 11462173 w 12192000"/>
              <a:gd name="connsiteY11" fmla="*/ 3157413 h 3414000"/>
              <a:gd name="connsiteX12" fmla="*/ 11336983 w 12192000"/>
              <a:gd name="connsiteY12" fmla="*/ 3096805 h 3414000"/>
              <a:gd name="connsiteX13" fmla="*/ 11255758 w 12192000"/>
              <a:gd name="connsiteY13" fmla="*/ 3091685 h 3414000"/>
              <a:gd name="connsiteX14" fmla="*/ 11200090 w 12192000"/>
              <a:gd name="connsiteY14" fmla="*/ 3038291 h 3414000"/>
              <a:gd name="connsiteX15" fmla="*/ 11053220 w 12192000"/>
              <a:gd name="connsiteY15" fmla="*/ 2918932 h 3414000"/>
              <a:gd name="connsiteX16" fmla="*/ 10939288 w 12192000"/>
              <a:gd name="connsiteY16" fmla="*/ 2855023 h 3414000"/>
              <a:gd name="connsiteX17" fmla="*/ 10744450 w 12192000"/>
              <a:gd name="connsiteY17" fmla="*/ 2833410 h 3414000"/>
              <a:gd name="connsiteX18" fmla="*/ 10343114 w 12192000"/>
              <a:gd name="connsiteY18" fmla="*/ 2798726 h 3414000"/>
              <a:gd name="connsiteX19" fmla="*/ 9724642 w 12192000"/>
              <a:gd name="connsiteY19" fmla="*/ 2837965 h 3414000"/>
              <a:gd name="connsiteX20" fmla="*/ 8039917 w 12192000"/>
              <a:gd name="connsiteY20" fmla="*/ 2834055 h 3414000"/>
              <a:gd name="connsiteX21" fmla="*/ 6923165 w 12192000"/>
              <a:gd name="connsiteY21" fmla="*/ 2920979 h 3414000"/>
              <a:gd name="connsiteX22" fmla="*/ 3308916 w 12192000"/>
              <a:gd name="connsiteY22" fmla="*/ 3049911 h 3414000"/>
              <a:gd name="connsiteX23" fmla="*/ 2279650 w 12192000"/>
              <a:gd name="connsiteY23" fmla="*/ 3187700 h 3414000"/>
              <a:gd name="connsiteX24" fmla="*/ 2046142 w 12192000"/>
              <a:gd name="connsiteY24" fmla="*/ 3203263 h 3414000"/>
              <a:gd name="connsiteX25" fmla="*/ 1835150 w 12192000"/>
              <a:gd name="connsiteY25" fmla="*/ 3200400 h 3414000"/>
              <a:gd name="connsiteX26" fmla="*/ 1560312 w 12192000"/>
              <a:gd name="connsiteY26" fmla="*/ 3212173 h 3414000"/>
              <a:gd name="connsiteX27" fmla="*/ 1304604 w 12192000"/>
              <a:gd name="connsiteY27" fmla="*/ 3185587 h 3414000"/>
              <a:gd name="connsiteX28" fmla="*/ 1160924 w 12192000"/>
              <a:gd name="connsiteY28" fmla="*/ 3219675 h 3414000"/>
              <a:gd name="connsiteX29" fmla="*/ 909691 w 12192000"/>
              <a:gd name="connsiteY29" fmla="*/ 3216917 h 3414000"/>
              <a:gd name="connsiteX30" fmla="*/ 764022 w 12192000"/>
              <a:gd name="connsiteY30" fmla="*/ 3235844 h 3414000"/>
              <a:gd name="connsiteX31" fmla="*/ 701916 w 12192000"/>
              <a:gd name="connsiteY31" fmla="*/ 3250221 h 3414000"/>
              <a:gd name="connsiteX32" fmla="*/ 408703 w 12192000"/>
              <a:gd name="connsiteY32" fmla="*/ 3323459 h 3414000"/>
              <a:gd name="connsiteX33" fmla="*/ 369867 w 12192000"/>
              <a:gd name="connsiteY33" fmla="*/ 3339093 h 3414000"/>
              <a:gd name="connsiteX34" fmla="*/ 318912 w 12192000"/>
              <a:gd name="connsiteY34" fmla="*/ 3367911 h 3414000"/>
              <a:gd name="connsiteX35" fmla="*/ 119549 w 12192000"/>
              <a:gd name="connsiteY35" fmla="*/ 3404650 h 3414000"/>
              <a:gd name="connsiteX36" fmla="*/ 0 w 12192000"/>
              <a:gd name="connsiteY36" fmla="*/ 3414000 h 3414000"/>
              <a:gd name="connsiteX37" fmla="*/ 0 w 12192000"/>
              <a:gd name="connsiteY37" fmla="*/ 0 h 3414000"/>
              <a:gd name="connsiteX0" fmla="*/ 0 w 12192000"/>
              <a:gd name="connsiteY0" fmla="*/ 0 h 3414000"/>
              <a:gd name="connsiteX1" fmla="*/ 12192000 w 12192000"/>
              <a:gd name="connsiteY1" fmla="*/ 0 h 3414000"/>
              <a:gd name="connsiteX2" fmla="*/ 12192000 w 12192000"/>
              <a:gd name="connsiteY2" fmla="*/ 3363677 h 3414000"/>
              <a:gd name="connsiteX3" fmla="*/ 12141171 w 12192000"/>
              <a:gd name="connsiteY3" fmla="*/ 3348643 h 3414000"/>
              <a:gd name="connsiteX4" fmla="*/ 12096804 w 12192000"/>
              <a:gd name="connsiteY4" fmla="*/ 3337419 h 3414000"/>
              <a:gd name="connsiteX5" fmla="*/ 12001172 w 12192000"/>
              <a:gd name="connsiteY5" fmla="*/ 3319906 h 3414000"/>
              <a:gd name="connsiteX6" fmla="*/ 11929171 w 12192000"/>
              <a:gd name="connsiteY6" fmla="*/ 3326226 h 3414000"/>
              <a:gd name="connsiteX7" fmla="*/ 11820782 w 12192000"/>
              <a:gd name="connsiteY7" fmla="*/ 3289139 h 3414000"/>
              <a:gd name="connsiteX8" fmla="*/ 11760586 w 12192000"/>
              <a:gd name="connsiteY8" fmla="*/ 3251827 h 3414000"/>
              <a:gd name="connsiteX9" fmla="*/ 11653933 w 12192000"/>
              <a:gd name="connsiteY9" fmla="*/ 3237073 h 3414000"/>
              <a:gd name="connsiteX10" fmla="*/ 11577355 w 12192000"/>
              <a:gd name="connsiteY10" fmla="*/ 3211512 h 3414000"/>
              <a:gd name="connsiteX11" fmla="*/ 11462173 w 12192000"/>
              <a:gd name="connsiteY11" fmla="*/ 3157413 h 3414000"/>
              <a:gd name="connsiteX12" fmla="*/ 11336983 w 12192000"/>
              <a:gd name="connsiteY12" fmla="*/ 3096805 h 3414000"/>
              <a:gd name="connsiteX13" fmla="*/ 11255758 w 12192000"/>
              <a:gd name="connsiteY13" fmla="*/ 3091685 h 3414000"/>
              <a:gd name="connsiteX14" fmla="*/ 11200090 w 12192000"/>
              <a:gd name="connsiteY14" fmla="*/ 3038291 h 3414000"/>
              <a:gd name="connsiteX15" fmla="*/ 11053220 w 12192000"/>
              <a:gd name="connsiteY15" fmla="*/ 2918932 h 3414000"/>
              <a:gd name="connsiteX16" fmla="*/ 10939288 w 12192000"/>
              <a:gd name="connsiteY16" fmla="*/ 2855023 h 3414000"/>
              <a:gd name="connsiteX17" fmla="*/ 10744450 w 12192000"/>
              <a:gd name="connsiteY17" fmla="*/ 2833410 h 3414000"/>
              <a:gd name="connsiteX18" fmla="*/ 10343114 w 12192000"/>
              <a:gd name="connsiteY18" fmla="*/ 2798726 h 3414000"/>
              <a:gd name="connsiteX19" fmla="*/ 10112013 w 12192000"/>
              <a:gd name="connsiteY19" fmla="*/ 2847448 h 3414000"/>
              <a:gd name="connsiteX20" fmla="*/ 9724642 w 12192000"/>
              <a:gd name="connsiteY20" fmla="*/ 2837965 h 3414000"/>
              <a:gd name="connsiteX21" fmla="*/ 8039917 w 12192000"/>
              <a:gd name="connsiteY21" fmla="*/ 2834055 h 3414000"/>
              <a:gd name="connsiteX22" fmla="*/ 6923165 w 12192000"/>
              <a:gd name="connsiteY22" fmla="*/ 2920979 h 3414000"/>
              <a:gd name="connsiteX23" fmla="*/ 3308916 w 12192000"/>
              <a:gd name="connsiteY23" fmla="*/ 3049911 h 3414000"/>
              <a:gd name="connsiteX24" fmla="*/ 2279650 w 12192000"/>
              <a:gd name="connsiteY24" fmla="*/ 3187700 h 3414000"/>
              <a:gd name="connsiteX25" fmla="*/ 2046142 w 12192000"/>
              <a:gd name="connsiteY25" fmla="*/ 3203263 h 3414000"/>
              <a:gd name="connsiteX26" fmla="*/ 1835150 w 12192000"/>
              <a:gd name="connsiteY26" fmla="*/ 3200400 h 3414000"/>
              <a:gd name="connsiteX27" fmla="*/ 1560312 w 12192000"/>
              <a:gd name="connsiteY27" fmla="*/ 3212173 h 3414000"/>
              <a:gd name="connsiteX28" fmla="*/ 1304604 w 12192000"/>
              <a:gd name="connsiteY28" fmla="*/ 3185587 h 3414000"/>
              <a:gd name="connsiteX29" fmla="*/ 1160924 w 12192000"/>
              <a:gd name="connsiteY29" fmla="*/ 3219675 h 3414000"/>
              <a:gd name="connsiteX30" fmla="*/ 909691 w 12192000"/>
              <a:gd name="connsiteY30" fmla="*/ 3216917 h 3414000"/>
              <a:gd name="connsiteX31" fmla="*/ 764022 w 12192000"/>
              <a:gd name="connsiteY31" fmla="*/ 3235844 h 3414000"/>
              <a:gd name="connsiteX32" fmla="*/ 701916 w 12192000"/>
              <a:gd name="connsiteY32" fmla="*/ 3250221 h 3414000"/>
              <a:gd name="connsiteX33" fmla="*/ 408703 w 12192000"/>
              <a:gd name="connsiteY33" fmla="*/ 3323459 h 3414000"/>
              <a:gd name="connsiteX34" fmla="*/ 369867 w 12192000"/>
              <a:gd name="connsiteY34" fmla="*/ 3339093 h 3414000"/>
              <a:gd name="connsiteX35" fmla="*/ 318912 w 12192000"/>
              <a:gd name="connsiteY35" fmla="*/ 3367911 h 3414000"/>
              <a:gd name="connsiteX36" fmla="*/ 119549 w 12192000"/>
              <a:gd name="connsiteY36" fmla="*/ 3404650 h 3414000"/>
              <a:gd name="connsiteX37" fmla="*/ 0 w 12192000"/>
              <a:gd name="connsiteY37" fmla="*/ 3414000 h 3414000"/>
              <a:gd name="connsiteX38" fmla="*/ 0 w 12192000"/>
              <a:gd name="connsiteY38" fmla="*/ 0 h 3414000"/>
              <a:gd name="connsiteX0" fmla="*/ 0 w 12192000"/>
              <a:gd name="connsiteY0" fmla="*/ 0 h 3414000"/>
              <a:gd name="connsiteX1" fmla="*/ 12192000 w 12192000"/>
              <a:gd name="connsiteY1" fmla="*/ 0 h 3414000"/>
              <a:gd name="connsiteX2" fmla="*/ 12192000 w 12192000"/>
              <a:gd name="connsiteY2" fmla="*/ 3363677 h 3414000"/>
              <a:gd name="connsiteX3" fmla="*/ 12141171 w 12192000"/>
              <a:gd name="connsiteY3" fmla="*/ 3348643 h 3414000"/>
              <a:gd name="connsiteX4" fmla="*/ 12096804 w 12192000"/>
              <a:gd name="connsiteY4" fmla="*/ 3337419 h 3414000"/>
              <a:gd name="connsiteX5" fmla="*/ 12001172 w 12192000"/>
              <a:gd name="connsiteY5" fmla="*/ 3319906 h 3414000"/>
              <a:gd name="connsiteX6" fmla="*/ 11929171 w 12192000"/>
              <a:gd name="connsiteY6" fmla="*/ 3326226 h 3414000"/>
              <a:gd name="connsiteX7" fmla="*/ 11820782 w 12192000"/>
              <a:gd name="connsiteY7" fmla="*/ 3289139 h 3414000"/>
              <a:gd name="connsiteX8" fmla="*/ 11760586 w 12192000"/>
              <a:gd name="connsiteY8" fmla="*/ 3251827 h 3414000"/>
              <a:gd name="connsiteX9" fmla="*/ 11653933 w 12192000"/>
              <a:gd name="connsiteY9" fmla="*/ 3237073 h 3414000"/>
              <a:gd name="connsiteX10" fmla="*/ 11577355 w 12192000"/>
              <a:gd name="connsiteY10" fmla="*/ 3211512 h 3414000"/>
              <a:gd name="connsiteX11" fmla="*/ 11462173 w 12192000"/>
              <a:gd name="connsiteY11" fmla="*/ 3157413 h 3414000"/>
              <a:gd name="connsiteX12" fmla="*/ 11336983 w 12192000"/>
              <a:gd name="connsiteY12" fmla="*/ 3096805 h 3414000"/>
              <a:gd name="connsiteX13" fmla="*/ 11255758 w 12192000"/>
              <a:gd name="connsiteY13" fmla="*/ 3091685 h 3414000"/>
              <a:gd name="connsiteX14" fmla="*/ 11200090 w 12192000"/>
              <a:gd name="connsiteY14" fmla="*/ 3038291 h 3414000"/>
              <a:gd name="connsiteX15" fmla="*/ 11053220 w 12192000"/>
              <a:gd name="connsiteY15" fmla="*/ 2918932 h 3414000"/>
              <a:gd name="connsiteX16" fmla="*/ 10939288 w 12192000"/>
              <a:gd name="connsiteY16" fmla="*/ 2855023 h 3414000"/>
              <a:gd name="connsiteX17" fmla="*/ 10744450 w 12192000"/>
              <a:gd name="connsiteY17" fmla="*/ 2833410 h 3414000"/>
              <a:gd name="connsiteX18" fmla="*/ 10343114 w 12192000"/>
              <a:gd name="connsiteY18" fmla="*/ 2798726 h 3414000"/>
              <a:gd name="connsiteX19" fmla="*/ 10094142 w 12192000"/>
              <a:gd name="connsiteY19" fmla="*/ 2817663 h 3414000"/>
              <a:gd name="connsiteX20" fmla="*/ 9724642 w 12192000"/>
              <a:gd name="connsiteY20" fmla="*/ 2837965 h 3414000"/>
              <a:gd name="connsiteX21" fmla="*/ 8039917 w 12192000"/>
              <a:gd name="connsiteY21" fmla="*/ 2834055 h 3414000"/>
              <a:gd name="connsiteX22" fmla="*/ 6923165 w 12192000"/>
              <a:gd name="connsiteY22" fmla="*/ 2920979 h 3414000"/>
              <a:gd name="connsiteX23" fmla="*/ 3308916 w 12192000"/>
              <a:gd name="connsiteY23" fmla="*/ 3049911 h 3414000"/>
              <a:gd name="connsiteX24" fmla="*/ 2279650 w 12192000"/>
              <a:gd name="connsiteY24" fmla="*/ 3187700 h 3414000"/>
              <a:gd name="connsiteX25" fmla="*/ 2046142 w 12192000"/>
              <a:gd name="connsiteY25" fmla="*/ 3203263 h 3414000"/>
              <a:gd name="connsiteX26" fmla="*/ 1835150 w 12192000"/>
              <a:gd name="connsiteY26" fmla="*/ 3200400 h 3414000"/>
              <a:gd name="connsiteX27" fmla="*/ 1560312 w 12192000"/>
              <a:gd name="connsiteY27" fmla="*/ 3212173 h 3414000"/>
              <a:gd name="connsiteX28" fmla="*/ 1304604 w 12192000"/>
              <a:gd name="connsiteY28" fmla="*/ 3185587 h 3414000"/>
              <a:gd name="connsiteX29" fmla="*/ 1160924 w 12192000"/>
              <a:gd name="connsiteY29" fmla="*/ 3219675 h 3414000"/>
              <a:gd name="connsiteX30" fmla="*/ 909691 w 12192000"/>
              <a:gd name="connsiteY30" fmla="*/ 3216917 h 3414000"/>
              <a:gd name="connsiteX31" fmla="*/ 764022 w 12192000"/>
              <a:gd name="connsiteY31" fmla="*/ 3235844 h 3414000"/>
              <a:gd name="connsiteX32" fmla="*/ 701916 w 12192000"/>
              <a:gd name="connsiteY32" fmla="*/ 3250221 h 3414000"/>
              <a:gd name="connsiteX33" fmla="*/ 408703 w 12192000"/>
              <a:gd name="connsiteY33" fmla="*/ 3323459 h 3414000"/>
              <a:gd name="connsiteX34" fmla="*/ 369867 w 12192000"/>
              <a:gd name="connsiteY34" fmla="*/ 3339093 h 3414000"/>
              <a:gd name="connsiteX35" fmla="*/ 318912 w 12192000"/>
              <a:gd name="connsiteY35" fmla="*/ 3367911 h 3414000"/>
              <a:gd name="connsiteX36" fmla="*/ 119549 w 12192000"/>
              <a:gd name="connsiteY36" fmla="*/ 3404650 h 3414000"/>
              <a:gd name="connsiteX37" fmla="*/ 0 w 12192000"/>
              <a:gd name="connsiteY37" fmla="*/ 3414000 h 3414000"/>
              <a:gd name="connsiteX38" fmla="*/ 0 w 12192000"/>
              <a:gd name="connsiteY38" fmla="*/ 0 h 3414000"/>
              <a:gd name="connsiteX0" fmla="*/ 0 w 12192000"/>
              <a:gd name="connsiteY0" fmla="*/ 0 h 3414000"/>
              <a:gd name="connsiteX1" fmla="*/ 12192000 w 12192000"/>
              <a:gd name="connsiteY1" fmla="*/ 0 h 3414000"/>
              <a:gd name="connsiteX2" fmla="*/ 12192000 w 12192000"/>
              <a:gd name="connsiteY2" fmla="*/ 3363677 h 3414000"/>
              <a:gd name="connsiteX3" fmla="*/ 12141171 w 12192000"/>
              <a:gd name="connsiteY3" fmla="*/ 3348643 h 3414000"/>
              <a:gd name="connsiteX4" fmla="*/ 12096804 w 12192000"/>
              <a:gd name="connsiteY4" fmla="*/ 3337419 h 3414000"/>
              <a:gd name="connsiteX5" fmla="*/ 12001172 w 12192000"/>
              <a:gd name="connsiteY5" fmla="*/ 3319906 h 3414000"/>
              <a:gd name="connsiteX6" fmla="*/ 11929171 w 12192000"/>
              <a:gd name="connsiteY6" fmla="*/ 3326226 h 3414000"/>
              <a:gd name="connsiteX7" fmla="*/ 11820782 w 12192000"/>
              <a:gd name="connsiteY7" fmla="*/ 3289139 h 3414000"/>
              <a:gd name="connsiteX8" fmla="*/ 11760586 w 12192000"/>
              <a:gd name="connsiteY8" fmla="*/ 3251827 h 3414000"/>
              <a:gd name="connsiteX9" fmla="*/ 11653933 w 12192000"/>
              <a:gd name="connsiteY9" fmla="*/ 3237073 h 3414000"/>
              <a:gd name="connsiteX10" fmla="*/ 11577355 w 12192000"/>
              <a:gd name="connsiteY10" fmla="*/ 3211512 h 3414000"/>
              <a:gd name="connsiteX11" fmla="*/ 11462173 w 12192000"/>
              <a:gd name="connsiteY11" fmla="*/ 3157413 h 3414000"/>
              <a:gd name="connsiteX12" fmla="*/ 11336983 w 12192000"/>
              <a:gd name="connsiteY12" fmla="*/ 3096805 h 3414000"/>
              <a:gd name="connsiteX13" fmla="*/ 11255758 w 12192000"/>
              <a:gd name="connsiteY13" fmla="*/ 3091685 h 3414000"/>
              <a:gd name="connsiteX14" fmla="*/ 11200090 w 12192000"/>
              <a:gd name="connsiteY14" fmla="*/ 3038291 h 3414000"/>
              <a:gd name="connsiteX15" fmla="*/ 11053220 w 12192000"/>
              <a:gd name="connsiteY15" fmla="*/ 2918932 h 3414000"/>
              <a:gd name="connsiteX16" fmla="*/ 10939288 w 12192000"/>
              <a:gd name="connsiteY16" fmla="*/ 2855023 h 3414000"/>
              <a:gd name="connsiteX17" fmla="*/ 10744450 w 12192000"/>
              <a:gd name="connsiteY17" fmla="*/ 2833410 h 3414000"/>
              <a:gd name="connsiteX18" fmla="*/ 10343114 w 12192000"/>
              <a:gd name="connsiteY18" fmla="*/ 2798726 h 3414000"/>
              <a:gd name="connsiteX19" fmla="*/ 10094142 w 12192000"/>
              <a:gd name="connsiteY19" fmla="*/ 2817663 h 3414000"/>
              <a:gd name="connsiteX20" fmla="*/ 9724642 w 12192000"/>
              <a:gd name="connsiteY20" fmla="*/ 2837965 h 3414000"/>
              <a:gd name="connsiteX21" fmla="*/ 8039917 w 12192000"/>
              <a:gd name="connsiteY21" fmla="*/ 2834055 h 3414000"/>
              <a:gd name="connsiteX22" fmla="*/ 6923165 w 12192000"/>
              <a:gd name="connsiteY22" fmla="*/ 2920979 h 3414000"/>
              <a:gd name="connsiteX23" fmla="*/ 3308916 w 12192000"/>
              <a:gd name="connsiteY23" fmla="*/ 3049911 h 3414000"/>
              <a:gd name="connsiteX24" fmla="*/ 2279650 w 12192000"/>
              <a:gd name="connsiteY24" fmla="*/ 3187700 h 3414000"/>
              <a:gd name="connsiteX25" fmla="*/ 2046142 w 12192000"/>
              <a:gd name="connsiteY25" fmla="*/ 3203263 h 3414000"/>
              <a:gd name="connsiteX26" fmla="*/ 1835150 w 12192000"/>
              <a:gd name="connsiteY26" fmla="*/ 3200400 h 3414000"/>
              <a:gd name="connsiteX27" fmla="*/ 1560312 w 12192000"/>
              <a:gd name="connsiteY27" fmla="*/ 3212173 h 3414000"/>
              <a:gd name="connsiteX28" fmla="*/ 1304604 w 12192000"/>
              <a:gd name="connsiteY28" fmla="*/ 3185587 h 3414000"/>
              <a:gd name="connsiteX29" fmla="*/ 1160924 w 12192000"/>
              <a:gd name="connsiteY29" fmla="*/ 3219675 h 3414000"/>
              <a:gd name="connsiteX30" fmla="*/ 909691 w 12192000"/>
              <a:gd name="connsiteY30" fmla="*/ 3216917 h 3414000"/>
              <a:gd name="connsiteX31" fmla="*/ 764022 w 12192000"/>
              <a:gd name="connsiteY31" fmla="*/ 3235844 h 3414000"/>
              <a:gd name="connsiteX32" fmla="*/ 701916 w 12192000"/>
              <a:gd name="connsiteY32" fmla="*/ 3250221 h 3414000"/>
              <a:gd name="connsiteX33" fmla="*/ 408703 w 12192000"/>
              <a:gd name="connsiteY33" fmla="*/ 3323459 h 3414000"/>
              <a:gd name="connsiteX34" fmla="*/ 369867 w 12192000"/>
              <a:gd name="connsiteY34" fmla="*/ 3339093 h 3414000"/>
              <a:gd name="connsiteX35" fmla="*/ 318912 w 12192000"/>
              <a:gd name="connsiteY35" fmla="*/ 3367911 h 3414000"/>
              <a:gd name="connsiteX36" fmla="*/ 119549 w 12192000"/>
              <a:gd name="connsiteY36" fmla="*/ 3404650 h 3414000"/>
              <a:gd name="connsiteX37" fmla="*/ 0 w 12192000"/>
              <a:gd name="connsiteY37" fmla="*/ 3414000 h 3414000"/>
              <a:gd name="connsiteX38" fmla="*/ 0 w 12192000"/>
              <a:gd name="connsiteY38" fmla="*/ 0 h 3414000"/>
              <a:gd name="connsiteX0" fmla="*/ 0 w 12192000"/>
              <a:gd name="connsiteY0" fmla="*/ 0 h 3414000"/>
              <a:gd name="connsiteX1" fmla="*/ 12192000 w 12192000"/>
              <a:gd name="connsiteY1" fmla="*/ 0 h 3414000"/>
              <a:gd name="connsiteX2" fmla="*/ 12192000 w 12192000"/>
              <a:gd name="connsiteY2" fmla="*/ 3363677 h 3414000"/>
              <a:gd name="connsiteX3" fmla="*/ 12141171 w 12192000"/>
              <a:gd name="connsiteY3" fmla="*/ 3348643 h 3414000"/>
              <a:gd name="connsiteX4" fmla="*/ 12096804 w 12192000"/>
              <a:gd name="connsiteY4" fmla="*/ 3337419 h 3414000"/>
              <a:gd name="connsiteX5" fmla="*/ 12001172 w 12192000"/>
              <a:gd name="connsiteY5" fmla="*/ 3319906 h 3414000"/>
              <a:gd name="connsiteX6" fmla="*/ 11929171 w 12192000"/>
              <a:gd name="connsiteY6" fmla="*/ 3326226 h 3414000"/>
              <a:gd name="connsiteX7" fmla="*/ 11820782 w 12192000"/>
              <a:gd name="connsiteY7" fmla="*/ 3289139 h 3414000"/>
              <a:gd name="connsiteX8" fmla="*/ 11760586 w 12192000"/>
              <a:gd name="connsiteY8" fmla="*/ 3251827 h 3414000"/>
              <a:gd name="connsiteX9" fmla="*/ 11653933 w 12192000"/>
              <a:gd name="connsiteY9" fmla="*/ 3237073 h 3414000"/>
              <a:gd name="connsiteX10" fmla="*/ 11577355 w 12192000"/>
              <a:gd name="connsiteY10" fmla="*/ 3211512 h 3414000"/>
              <a:gd name="connsiteX11" fmla="*/ 11462173 w 12192000"/>
              <a:gd name="connsiteY11" fmla="*/ 3157413 h 3414000"/>
              <a:gd name="connsiteX12" fmla="*/ 11336983 w 12192000"/>
              <a:gd name="connsiteY12" fmla="*/ 3096805 h 3414000"/>
              <a:gd name="connsiteX13" fmla="*/ 11255758 w 12192000"/>
              <a:gd name="connsiteY13" fmla="*/ 3091685 h 3414000"/>
              <a:gd name="connsiteX14" fmla="*/ 11200090 w 12192000"/>
              <a:gd name="connsiteY14" fmla="*/ 3038291 h 3414000"/>
              <a:gd name="connsiteX15" fmla="*/ 11053220 w 12192000"/>
              <a:gd name="connsiteY15" fmla="*/ 2918932 h 3414000"/>
              <a:gd name="connsiteX16" fmla="*/ 10939288 w 12192000"/>
              <a:gd name="connsiteY16" fmla="*/ 2855023 h 3414000"/>
              <a:gd name="connsiteX17" fmla="*/ 10744450 w 12192000"/>
              <a:gd name="connsiteY17" fmla="*/ 2833410 h 3414000"/>
              <a:gd name="connsiteX18" fmla="*/ 10343114 w 12192000"/>
              <a:gd name="connsiteY18" fmla="*/ 2798726 h 3414000"/>
              <a:gd name="connsiteX19" fmla="*/ 10082228 w 12192000"/>
              <a:gd name="connsiteY19" fmla="*/ 2811706 h 3414000"/>
              <a:gd name="connsiteX20" fmla="*/ 9724642 w 12192000"/>
              <a:gd name="connsiteY20" fmla="*/ 2837965 h 3414000"/>
              <a:gd name="connsiteX21" fmla="*/ 8039917 w 12192000"/>
              <a:gd name="connsiteY21" fmla="*/ 2834055 h 3414000"/>
              <a:gd name="connsiteX22" fmla="*/ 6923165 w 12192000"/>
              <a:gd name="connsiteY22" fmla="*/ 2920979 h 3414000"/>
              <a:gd name="connsiteX23" fmla="*/ 3308916 w 12192000"/>
              <a:gd name="connsiteY23" fmla="*/ 3049911 h 3414000"/>
              <a:gd name="connsiteX24" fmla="*/ 2279650 w 12192000"/>
              <a:gd name="connsiteY24" fmla="*/ 3187700 h 3414000"/>
              <a:gd name="connsiteX25" fmla="*/ 2046142 w 12192000"/>
              <a:gd name="connsiteY25" fmla="*/ 3203263 h 3414000"/>
              <a:gd name="connsiteX26" fmla="*/ 1835150 w 12192000"/>
              <a:gd name="connsiteY26" fmla="*/ 3200400 h 3414000"/>
              <a:gd name="connsiteX27" fmla="*/ 1560312 w 12192000"/>
              <a:gd name="connsiteY27" fmla="*/ 3212173 h 3414000"/>
              <a:gd name="connsiteX28" fmla="*/ 1304604 w 12192000"/>
              <a:gd name="connsiteY28" fmla="*/ 3185587 h 3414000"/>
              <a:gd name="connsiteX29" fmla="*/ 1160924 w 12192000"/>
              <a:gd name="connsiteY29" fmla="*/ 3219675 h 3414000"/>
              <a:gd name="connsiteX30" fmla="*/ 909691 w 12192000"/>
              <a:gd name="connsiteY30" fmla="*/ 3216917 h 3414000"/>
              <a:gd name="connsiteX31" fmla="*/ 764022 w 12192000"/>
              <a:gd name="connsiteY31" fmla="*/ 3235844 h 3414000"/>
              <a:gd name="connsiteX32" fmla="*/ 701916 w 12192000"/>
              <a:gd name="connsiteY32" fmla="*/ 3250221 h 3414000"/>
              <a:gd name="connsiteX33" fmla="*/ 408703 w 12192000"/>
              <a:gd name="connsiteY33" fmla="*/ 3323459 h 3414000"/>
              <a:gd name="connsiteX34" fmla="*/ 369867 w 12192000"/>
              <a:gd name="connsiteY34" fmla="*/ 3339093 h 3414000"/>
              <a:gd name="connsiteX35" fmla="*/ 318912 w 12192000"/>
              <a:gd name="connsiteY35" fmla="*/ 3367911 h 3414000"/>
              <a:gd name="connsiteX36" fmla="*/ 119549 w 12192000"/>
              <a:gd name="connsiteY36" fmla="*/ 3404650 h 3414000"/>
              <a:gd name="connsiteX37" fmla="*/ 0 w 12192000"/>
              <a:gd name="connsiteY37" fmla="*/ 3414000 h 3414000"/>
              <a:gd name="connsiteX38" fmla="*/ 0 w 12192000"/>
              <a:gd name="connsiteY38" fmla="*/ 0 h 3414000"/>
              <a:gd name="connsiteX0" fmla="*/ 0 w 12192000"/>
              <a:gd name="connsiteY0" fmla="*/ 0 h 3414000"/>
              <a:gd name="connsiteX1" fmla="*/ 12192000 w 12192000"/>
              <a:gd name="connsiteY1" fmla="*/ 0 h 3414000"/>
              <a:gd name="connsiteX2" fmla="*/ 12192000 w 12192000"/>
              <a:gd name="connsiteY2" fmla="*/ 3363677 h 3414000"/>
              <a:gd name="connsiteX3" fmla="*/ 12141171 w 12192000"/>
              <a:gd name="connsiteY3" fmla="*/ 3348643 h 3414000"/>
              <a:gd name="connsiteX4" fmla="*/ 12096804 w 12192000"/>
              <a:gd name="connsiteY4" fmla="*/ 3337419 h 3414000"/>
              <a:gd name="connsiteX5" fmla="*/ 12001172 w 12192000"/>
              <a:gd name="connsiteY5" fmla="*/ 3319906 h 3414000"/>
              <a:gd name="connsiteX6" fmla="*/ 11929171 w 12192000"/>
              <a:gd name="connsiteY6" fmla="*/ 3326226 h 3414000"/>
              <a:gd name="connsiteX7" fmla="*/ 11820782 w 12192000"/>
              <a:gd name="connsiteY7" fmla="*/ 3289139 h 3414000"/>
              <a:gd name="connsiteX8" fmla="*/ 11760586 w 12192000"/>
              <a:gd name="connsiteY8" fmla="*/ 3251827 h 3414000"/>
              <a:gd name="connsiteX9" fmla="*/ 11653933 w 12192000"/>
              <a:gd name="connsiteY9" fmla="*/ 3237073 h 3414000"/>
              <a:gd name="connsiteX10" fmla="*/ 11577355 w 12192000"/>
              <a:gd name="connsiteY10" fmla="*/ 3211512 h 3414000"/>
              <a:gd name="connsiteX11" fmla="*/ 11462173 w 12192000"/>
              <a:gd name="connsiteY11" fmla="*/ 3157413 h 3414000"/>
              <a:gd name="connsiteX12" fmla="*/ 11336983 w 12192000"/>
              <a:gd name="connsiteY12" fmla="*/ 3096805 h 3414000"/>
              <a:gd name="connsiteX13" fmla="*/ 11255758 w 12192000"/>
              <a:gd name="connsiteY13" fmla="*/ 3091685 h 3414000"/>
              <a:gd name="connsiteX14" fmla="*/ 11200090 w 12192000"/>
              <a:gd name="connsiteY14" fmla="*/ 3038291 h 3414000"/>
              <a:gd name="connsiteX15" fmla="*/ 11053220 w 12192000"/>
              <a:gd name="connsiteY15" fmla="*/ 2918932 h 3414000"/>
              <a:gd name="connsiteX16" fmla="*/ 10939288 w 12192000"/>
              <a:gd name="connsiteY16" fmla="*/ 2855023 h 3414000"/>
              <a:gd name="connsiteX17" fmla="*/ 10744450 w 12192000"/>
              <a:gd name="connsiteY17" fmla="*/ 2833410 h 3414000"/>
              <a:gd name="connsiteX18" fmla="*/ 10343114 w 12192000"/>
              <a:gd name="connsiteY18" fmla="*/ 2798726 h 3414000"/>
              <a:gd name="connsiteX19" fmla="*/ 10082228 w 12192000"/>
              <a:gd name="connsiteY19" fmla="*/ 2811706 h 3414000"/>
              <a:gd name="connsiteX20" fmla="*/ 9724642 w 12192000"/>
              <a:gd name="connsiteY20" fmla="*/ 2837965 h 3414000"/>
              <a:gd name="connsiteX21" fmla="*/ 8039917 w 12192000"/>
              <a:gd name="connsiteY21" fmla="*/ 2834055 h 3414000"/>
              <a:gd name="connsiteX22" fmla="*/ 6923165 w 12192000"/>
              <a:gd name="connsiteY22" fmla="*/ 2920979 h 3414000"/>
              <a:gd name="connsiteX23" fmla="*/ 3308916 w 12192000"/>
              <a:gd name="connsiteY23" fmla="*/ 3049911 h 3414000"/>
              <a:gd name="connsiteX24" fmla="*/ 2279650 w 12192000"/>
              <a:gd name="connsiteY24" fmla="*/ 3187700 h 3414000"/>
              <a:gd name="connsiteX25" fmla="*/ 2046142 w 12192000"/>
              <a:gd name="connsiteY25" fmla="*/ 3203263 h 3414000"/>
              <a:gd name="connsiteX26" fmla="*/ 1835150 w 12192000"/>
              <a:gd name="connsiteY26" fmla="*/ 3200400 h 3414000"/>
              <a:gd name="connsiteX27" fmla="*/ 1560312 w 12192000"/>
              <a:gd name="connsiteY27" fmla="*/ 3212173 h 3414000"/>
              <a:gd name="connsiteX28" fmla="*/ 1304604 w 12192000"/>
              <a:gd name="connsiteY28" fmla="*/ 3185587 h 3414000"/>
              <a:gd name="connsiteX29" fmla="*/ 1160924 w 12192000"/>
              <a:gd name="connsiteY29" fmla="*/ 3219675 h 3414000"/>
              <a:gd name="connsiteX30" fmla="*/ 909691 w 12192000"/>
              <a:gd name="connsiteY30" fmla="*/ 3216917 h 3414000"/>
              <a:gd name="connsiteX31" fmla="*/ 764022 w 12192000"/>
              <a:gd name="connsiteY31" fmla="*/ 3235844 h 3414000"/>
              <a:gd name="connsiteX32" fmla="*/ 701916 w 12192000"/>
              <a:gd name="connsiteY32" fmla="*/ 3250221 h 3414000"/>
              <a:gd name="connsiteX33" fmla="*/ 408703 w 12192000"/>
              <a:gd name="connsiteY33" fmla="*/ 3323459 h 3414000"/>
              <a:gd name="connsiteX34" fmla="*/ 369867 w 12192000"/>
              <a:gd name="connsiteY34" fmla="*/ 3339093 h 3414000"/>
              <a:gd name="connsiteX35" fmla="*/ 318912 w 12192000"/>
              <a:gd name="connsiteY35" fmla="*/ 3367911 h 3414000"/>
              <a:gd name="connsiteX36" fmla="*/ 119549 w 12192000"/>
              <a:gd name="connsiteY36" fmla="*/ 3404650 h 3414000"/>
              <a:gd name="connsiteX37" fmla="*/ 0 w 12192000"/>
              <a:gd name="connsiteY37" fmla="*/ 3414000 h 3414000"/>
              <a:gd name="connsiteX38" fmla="*/ 0 w 12192000"/>
              <a:gd name="connsiteY38" fmla="*/ 0 h 3414000"/>
              <a:gd name="connsiteX0" fmla="*/ 0 w 12192000"/>
              <a:gd name="connsiteY0" fmla="*/ 0 h 3414000"/>
              <a:gd name="connsiteX1" fmla="*/ 12192000 w 12192000"/>
              <a:gd name="connsiteY1" fmla="*/ 0 h 3414000"/>
              <a:gd name="connsiteX2" fmla="*/ 12192000 w 12192000"/>
              <a:gd name="connsiteY2" fmla="*/ 3363677 h 3414000"/>
              <a:gd name="connsiteX3" fmla="*/ 12141171 w 12192000"/>
              <a:gd name="connsiteY3" fmla="*/ 3348643 h 3414000"/>
              <a:gd name="connsiteX4" fmla="*/ 12096804 w 12192000"/>
              <a:gd name="connsiteY4" fmla="*/ 3337419 h 3414000"/>
              <a:gd name="connsiteX5" fmla="*/ 12001172 w 12192000"/>
              <a:gd name="connsiteY5" fmla="*/ 3319906 h 3414000"/>
              <a:gd name="connsiteX6" fmla="*/ 11929171 w 12192000"/>
              <a:gd name="connsiteY6" fmla="*/ 3326226 h 3414000"/>
              <a:gd name="connsiteX7" fmla="*/ 11820782 w 12192000"/>
              <a:gd name="connsiteY7" fmla="*/ 3289139 h 3414000"/>
              <a:gd name="connsiteX8" fmla="*/ 11760586 w 12192000"/>
              <a:gd name="connsiteY8" fmla="*/ 3251827 h 3414000"/>
              <a:gd name="connsiteX9" fmla="*/ 11653933 w 12192000"/>
              <a:gd name="connsiteY9" fmla="*/ 3237073 h 3414000"/>
              <a:gd name="connsiteX10" fmla="*/ 11577355 w 12192000"/>
              <a:gd name="connsiteY10" fmla="*/ 3211512 h 3414000"/>
              <a:gd name="connsiteX11" fmla="*/ 11462173 w 12192000"/>
              <a:gd name="connsiteY11" fmla="*/ 3157413 h 3414000"/>
              <a:gd name="connsiteX12" fmla="*/ 11336983 w 12192000"/>
              <a:gd name="connsiteY12" fmla="*/ 3096805 h 3414000"/>
              <a:gd name="connsiteX13" fmla="*/ 11255758 w 12192000"/>
              <a:gd name="connsiteY13" fmla="*/ 3091685 h 3414000"/>
              <a:gd name="connsiteX14" fmla="*/ 11200090 w 12192000"/>
              <a:gd name="connsiteY14" fmla="*/ 3038291 h 3414000"/>
              <a:gd name="connsiteX15" fmla="*/ 11053220 w 12192000"/>
              <a:gd name="connsiteY15" fmla="*/ 2918932 h 3414000"/>
              <a:gd name="connsiteX16" fmla="*/ 10939288 w 12192000"/>
              <a:gd name="connsiteY16" fmla="*/ 2855023 h 3414000"/>
              <a:gd name="connsiteX17" fmla="*/ 10744450 w 12192000"/>
              <a:gd name="connsiteY17" fmla="*/ 2833410 h 3414000"/>
              <a:gd name="connsiteX18" fmla="*/ 10343114 w 12192000"/>
              <a:gd name="connsiteY18" fmla="*/ 2798726 h 3414000"/>
              <a:gd name="connsiteX19" fmla="*/ 10082228 w 12192000"/>
              <a:gd name="connsiteY19" fmla="*/ 2811706 h 3414000"/>
              <a:gd name="connsiteX20" fmla="*/ 9724642 w 12192000"/>
              <a:gd name="connsiteY20" fmla="*/ 2837965 h 3414000"/>
              <a:gd name="connsiteX21" fmla="*/ 8039917 w 12192000"/>
              <a:gd name="connsiteY21" fmla="*/ 2834055 h 3414000"/>
              <a:gd name="connsiteX22" fmla="*/ 6923165 w 12192000"/>
              <a:gd name="connsiteY22" fmla="*/ 2920979 h 3414000"/>
              <a:gd name="connsiteX23" fmla="*/ 3308916 w 12192000"/>
              <a:gd name="connsiteY23" fmla="*/ 3049911 h 3414000"/>
              <a:gd name="connsiteX24" fmla="*/ 2279650 w 12192000"/>
              <a:gd name="connsiteY24" fmla="*/ 3187700 h 3414000"/>
              <a:gd name="connsiteX25" fmla="*/ 2046142 w 12192000"/>
              <a:gd name="connsiteY25" fmla="*/ 3203263 h 3414000"/>
              <a:gd name="connsiteX26" fmla="*/ 1835150 w 12192000"/>
              <a:gd name="connsiteY26" fmla="*/ 3200400 h 3414000"/>
              <a:gd name="connsiteX27" fmla="*/ 1560312 w 12192000"/>
              <a:gd name="connsiteY27" fmla="*/ 3212173 h 3414000"/>
              <a:gd name="connsiteX28" fmla="*/ 1304604 w 12192000"/>
              <a:gd name="connsiteY28" fmla="*/ 3185587 h 3414000"/>
              <a:gd name="connsiteX29" fmla="*/ 1160924 w 12192000"/>
              <a:gd name="connsiteY29" fmla="*/ 3219675 h 3414000"/>
              <a:gd name="connsiteX30" fmla="*/ 909691 w 12192000"/>
              <a:gd name="connsiteY30" fmla="*/ 3216917 h 3414000"/>
              <a:gd name="connsiteX31" fmla="*/ 764022 w 12192000"/>
              <a:gd name="connsiteY31" fmla="*/ 3235844 h 3414000"/>
              <a:gd name="connsiteX32" fmla="*/ 701916 w 12192000"/>
              <a:gd name="connsiteY32" fmla="*/ 3250221 h 3414000"/>
              <a:gd name="connsiteX33" fmla="*/ 408703 w 12192000"/>
              <a:gd name="connsiteY33" fmla="*/ 3323459 h 3414000"/>
              <a:gd name="connsiteX34" fmla="*/ 369867 w 12192000"/>
              <a:gd name="connsiteY34" fmla="*/ 3339093 h 3414000"/>
              <a:gd name="connsiteX35" fmla="*/ 318912 w 12192000"/>
              <a:gd name="connsiteY35" fmla="*/ 3367911 h 3414000"/>
              <a:gd name="connsiteX36" fmla="*/ 119549 w 12192000"/>
              <a:gd name="connsiteY36" fmla="*/ 3404650 h 3414000"/>
              <a:gd name="connsiteX37" fmla="*/ 0 w 12192000"/>
              <a:gd name="connsiteY37" fmla="*/ 3414000 h 3414000"/>
              <a:gd name="connsiteX38" fmla="*/ 0 w 12192000"/>
              <a:gd name="connsiteY38" fmla="*/ 0 h 3414000"/>
              <a:gd name="connsiteX0" fmla="*/ 0 w 12192000"/>
              <a:gd name="connsiteY0" fmla="*/ 0 h 3414000"/>
              <a:gd name="connsiteX1" fmla="*/ 12192000 w 12192000"/>
              <a:gd name="connsiteY1" fmla="*/ 0 h 3414000"/>
              <a:gd name="connsiteX2" fmla="*/ 12192000 w 12192000"/>
              <a:gd name="connsiteY2" fmla="*/ 3363677 h 3414000"/>
              <a:gd name="connsiteX3" fmla="*/ 12141171 w 12192000"/>
              <a:gd name="connsiteY3" fmla="*/ 3348643 h 3414000"/>
              <a:gd name="connsiteX4" fmla="*/ 12096804 w 12192000"/>
              <a:gd name="connsiteY4" fmla="*/ 3337419 h 3414000"/>
              <a:gd name="connsiteX5" fmla="*/ 12001172 w 12192000"/>
              <a:gd name="connsiteY5" fmla="*/ 3319906 h 3414000"/>
              <a:gd name="connsiteX6" fmla="*/ 11929171 w 12192000"/>
              <a:gd name="connsiteY6" fmla="*/ 3326226 h 3414000"/>
              <a:gd name="connsiteX7" fmla="*/ 11820782 w 12192000"/>
              <a:gd name="connsiteY7" fmla="*/ 3289139 h 3414000"/>
              <a:gd name="connsiteX8" fmla="*/ 11760586 w 12192000"/>
              <a:gd name="connsiteY8" fmla="*/ 3251827 h 3414000"/>
              <a:gd name="connsiteX9" fmla="*/ 11653933 w 12192000"/>
              <a:gd name="connsiteY9" fmla="*/ 3237073 h 3414000"/>
              <a:gd name="connsiteX10" fmla="*/ 11577355 w 12192000"/>
              <a:gd name="connsiteY10" fmla="*/ 3211512 h 3414000"/>
              <a:gd name="connsiteX11" fmla="*/ 11462173 w 12192000"/>
              <a:gd name="connsiteY11" fmla="*/ 3157413 h 3414000"/>
              <a:gd name="connsiteX12" fmla="*/ 11336983 w 12192000"/>
              <a:gd name="connsiteY12" fmla="*/ 3096805 h 3414000"/>
              <a:gd name="connsiteX13" fmla="*/ 11255758 w 12192000"/>
              <a:gd name="connsiteY13" fmla="*/ 3091685 h 3414000"/>
              <a:gd name="connsiteX14" fmla="*/ 11200090 w 12192000"/>
              <a:gd name="connsiteY14" fmla="*/ 3038291 h 3414000"/>
              <a:gd name="connsiteX15" fmla="*/ 11053220 w 12192000"/>
              <a:gd name="connsiteY15" fmla="*/ 2918932 h 3414000"/>
              <a:gd name="connsiteX16" fmla="*/ 10939288 w 12192000"/>
              <a:gd name="connsiteY16" fmla="*/ 2855023 h 3414000"/>
              <a:gd name="connsiteX17" fmla="*/ 10744450 w 12192000"/>
              <a:gd name="connsiteY17" fmla="*/ 2833410 h 3414000"/>
              <a:gd name="connsiteX18" fmla="*/ 10343114 w 12192000"/>
              <a:gd name="connsiteY18" fmla="*/ 2798726 h 3414000"/>
              <a:gd name="connsiteX19" fmla="*/ 10082228 w 12192000"/>
              <a:gd name="connsiteY19" fmla="*/ 2811706 h 3414000"/>
              <a:gd name="connsiteX20" fmla="*/ 9724642 w 12192000"/>
              <a:gd name="connsiteY20" fmla="*/ 2837965 h 3414000"/>
              <a:gd name="connsiteX21" fmla="*/ 8039917 w 12192000"/>
              <a:gd name="connsiteY21" fmla="*/ 2834055 h 3414000"/>
              <a:gd name="connsiteX22" fmla="*/ 6923165 w 12192000"/>
              <a:gd name="connsiteY22" fmla="*/ 2920979 h 3414000"/>
              <a:gd name="connsiteX23" fmla="*/ 3308916 w 12192000"/>
              <a:gd name="connsiteY23" fmla="*/ 3049911 h 3414000"/>
              <a:gd name="connsiteX24" fmla="*/ 2279650 w 12192000"/>
              <a:gd name="connsiteY24" fmla="*/ 3187700 h 3414000"/>
              <a:gd name="connsiteX25" fmla="*/ 2046142 w 12192000"/>
              <a:gd name="connsiteY25" fmla="*/ 3203263 h 3414000"/>
              <a:gd name="connsiteX26" fmla="*/ 1835150 w 12192000"/>
              <a:gd name="connsiteY26" fmla="*/ 3200400 h 3414000"/>
              <a:gd name="connsiteX27" fmla="*/ 1560312 w 12192000"/>
              <a:gd name="connsiteY27" fmla="*/ 3212173 h 3414000"/>
              <a:gd name="connsiteX28" fmla="*/ 1304604 w 12192000"/>
              <a:gd name="connsiteY28" fmla="*/ 3185587 h 3414000"/>
              <a:gd name="connsiteX29" fmla="*/ 1160924 w 12192000"/>
              <a:gd name="connsiteY29" fmla="*/ 3219675 h 3414000"/>
              <a:gd name="connsiteX30" fmla="*/ 909691 w 12192000"/>
              <a:gd name="connsiteY30" fmla="*/ 3216917 h 3414000"/>
              <a:gd name="connsiteX31" fmla="*/ 764022 w 12192000"/>
              <a:gd name="connsiteY31" fmla="*/ 3235844 h 3414000"/>
              <a:gd name="connsiteX32" fmla="*/ 701916 w 12192000"/>
              <a:gd name="connsiteY32" fmla="*/ 3250221 h 3414000"/>
              <a:gd name="connsiteX33" fmla="*/ 408703 w 12192000"/>
              <a:gd name="connsiteY33" fmla="*/ 3323459 h 3414000"/>
              <a:gd name="connsiteX34" fmla="*/ 369867 w 12192000"/>
              <a:gd name="connsiteY34" fmla="*/ 3339093 h 3414000"/>
              <a:gd name="connsiteX35" fmla="*/ 318912 w 12192000"/>
              <a:gd name="connsiteY35" fmla="*/ 3367911 h 3414000"/>
              <a:gd name="connsiteX36" fmla="*/ 119549 w 12192000"/>
              <a:gd name="connsiteY36" fmla="*/ 3404650 h 3414000"/>
              <a:gd name="connsiteX37" fmla="*/ 0 w 12192000"/>
              <a:gd name="connsiteY37" fmla="*/ 3414000 h 3414000"/>
              <a:gd name="connsiteX38" fmla="*/ 0 w 12192000"/>
              <a:gd name="connsiteY38" fmla="*/ 0 h 341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2192000" h="3414000">
                <a:moveTo>
                  <a:pt x="0" y="0"/>
                </a:moveTo>
                <a:lnTo>
                  <a:pt x="12192000" y="0"/>
                </a:lnTo>
                <a:lnTo>
                  <a:pt x="12192000" y="3363677"/>
                </a:lnTo>
                <a:lnTo>
                  <a:pt x="12141171" y="3348643"/>
                </a:lnTo>
                <a:cubicBezTo>
                  <a:pt x="12130340" y="3352656"/>
                  <a:pt x="12120137" y="3342208"/>
                  <a:pt x="12096804" y="3337419"/>
                </a:cubicBezTo>
                <a:cubicBezTo>
                  <a:pt x="12073471" y="3332630"/>
                  <a:pt x="12025984" y="3353421"/>
                  <a:pt x="12001172" y="3319906"/>
                </a:cubicBezTo>
                <a:cubicBezTo>
                  <a:pt x="11931984" y="3317322"/>
                  <a:pt x="11987030" y="3316977"/>
                  <a:pt x="11929171" y="3326226"/>
                </a:cubicBezTo>
                <a:cubicBezTo>
                  <a:pt x="11931062" y="3332410"/>
                  <a:pt x="11821861" y="3285262"/>
                  <a:pt x="11820782" y="3289139"/>
                </a:cubicBezTo>
                <a:lnTo>
                  <a:pt x="11760586" y="3251827"/>
                </a:lnTo>
                <a:cubicBezTo>
                  <a:pt x="11725035" y="3246909"/>
                  <a:pt x="11677570" y="3253905"/>
                  <a:pt x="11653933" y="3237073"/>
                </a:cubicBezTo>
                <a:cubicBezTo>
                  <a:pt x="11648284" y="3237361"/>
                  <a:pt x="11597503" y="3198993"/>
                  <a:pt x="11577355" y="3211512"/>
                </a:cubicBezTo>
                <a:cubicBezTo>
                  <a:pt x="11529762" y="3203503"/>
                  <a:pt x="11537361" y="3169633"/>
                  <a:pt x="11462173" y="3157413"/>
                </a:cubicBezTo>
                <a:cubicBezTo>
                  <a:pt x="11410782" y="3145332"/>
                  <a:pt x="11394963" y="3124923"/>
                  <a:pt x="11336983" y="3096805"/>
                </a:cubicBezTo>
                <a:cubicBezTo>
                  <a:pt x="11307545" y="3084857"/>
                  <a:pt x="11278574" y="3101437"/>
                  <a:pt x="11255758" y="3091685"/>
                </a:cubicBezTo>
                <a:cubicBezTo>
                  <a:pt x="11232943" y="3081933"/>
                  <a:pt x="11238810" y="3066090"/>
                  <a:pt x="11200090" y="3038291"/>
                </a:cubicBezTo>
                <a:cubicBezTo>
                  <a:pt x="11153789" y="3006660"/>
                  <a:pt x="11084773" y="2967348"/>
                  <a:pt x="11053220" y="2918932"/>
                </a:cubicBezTo>
                <a:cubicBezTo>
                  <a:pt x="11009753" y="2888387"/>
                  <a:pt x="10991742" y="2867291"/>
                  <a:pt x="10939288" y="2855023"/>
                </a:cubicBezTo>
                <a:cubicBezTo>
                  <a:pt x="10775958" y="2834655"/>
                  <a:pt x="10755286" y="2847290"/>
                  <a:pt x="10744450" y="2833410"/>
                </a:cubicBezTo>
                <a:cubicBezTo>
                  <a:pt x="10732967" y="2835610"/>
                  <a:pt x="10488076" y="2783584"/>
                  <a:pt x="10343114" y="2798726"/>
                </a:cubicBezTo>
                <a:cubicBezTo>
                  <a:pt x="10237708" y="2801066"/>
                  <a:pt x="10137651" y="2840908"/>
                  <a:pt x="10082228" y="2811706"/>
                </a:cubicBezTo>
                <a:cubicBezTo>
                  <a:pt x="10002977" y="2836117"/>
                  <a:pt x="10065027" y="2834240"/>
                  <a:pt x="9724642" y="2837965"/>
                </a:cubicBezTo>
                <a:cubicBezTo>
                  <a:pt x="9384257" y="2841690"/>
                  <a:pt x="8208254" y="2743821"/>
                  <a:pt x="8039917" y="2834055"/>
                </a:cubicBezTo>
                <a:cubicBezTo>
                  <a:pt x="7683020" y="2867979"/>
                  <a:pt x="7380768" y="2943417"/>
                  <a:pt x="6923165" y="2920979"/>
                </a:cubicBezTo>
                <a:cubicBezTo>
                  <a:pt x="5970797" y="2826377"/>
                  <a:pt x="4381148" y="3024063"/>
                  <a:pt x="3308916" y="3049911"/>
                </a:cubicBezTo>
                <a:cubicBezTo>
                  <a:pt x="2539230" y="3090131"/>
                  <a:pt x="2490112" y="3162141"/>
                  <a:pt x="2279650" y="3187700"/>
                </a:cubicBezTo>
                <a:cubicBezTo>
                  <a:pt x="2069188" y="3213259"/>
                  <a:pt x="2113875" y="3207496"/>
                  <a:pt x="2046142" y="3203263"/>
                </a:cubicBezTo>
                <a:cubicBezTo>
                  <a:pt x="1978409" y="3199030"/>
                  <a:pt x="1916122" y="3198915"/>
                  <a:pt x="1835150" y="3200400"/>
                </a:cubicBezTo>
                <a:cubicBezTo>
                  <a:pt x="1728778" y="3151085"/>
                  <a:pt x="1655086" y="3208292"/>
                  <a:pt x="1560312" y="3212173"/>
                </a:cubicBezTo>
                <a:cubicBezTo>
                  <a:pt x="1488788" y="3201117"/>
                  <a:pt x="1381396" y="3228826"/>
                  <a:pt x="1304604" y="3185587"/>
                </a:cubicBezTo>
                <a:cubicBezTo>
                  <a:pt x="1214758" y="3240983"/>
                  <a:pt x="1240861" y="3204815"/>
                  <a:pt x="1160924" y="3219675"/>
                </a:cubicBezTo>
                <a:cubicBezTo>
                  <a:pt x="1120940" y="3215838"/>
                  <a:pt x="1029088" y="3185515"/>
                  <a:pt x="909691" y="3216917"/>
                </a:cubicBezTo>
                <a:cubicBezTo>
                  <a:pt x="894584" y="3261614"/>
                  <a:pt x="794971" y="3221232"/>
                  <a:pt x="764022" y="3235844"/>
                </a:cubicBezTo>
                <a:cubicBezTo>
                  <a:pt x="713144" y="3261930"/>
                  <a:pt x="769147" y="3237497"/>
                  <a:pt x="701916" y="3250221"/>
                </a:cubicBezTo>
                <a:cubicBezTo>
                  <a:pt x="644189" y="3215026"/>
                  <a:pt x="469866" y="3373155"/>
                  <a:pt x="408703" y="3323459"/>
                </a:cubicBezTo>
                <a:cubicBezTo>
                  <a:pt x="401506" y="3343302"/>
                  <a:pt x="389128" y="3337529"/>
                  <a:pt x="369867" y="3339093"/>
                </a:cubicBezTo>
                <a:cubicBezTo>
                  <a:pt x="365490" y="3372373"/>
                  <a:pt x="330308" y="3346613"/>
                  <a:pt x="318912" y="3367911"/>
                </a:cubicBezTo>
                <a:cubicBezTo>
                  <a:pt x="256532" y="3381125"/>
                  <a:pt x="186613" y="3396059"/>
                  <a:pt x="119549" y="3404650"/>
                </a:cubicBezTo>
                <a:lnTo>
                  <a:pt x="0" y="3414000"/>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0E31D7DC-E984-4CB5-A623-1E917CEFE3AA}"/>
              </a:ext>
            </a:extLst>
          </p:cNvPr>
          <p:cNvSpPr>
            <a:spLocks noGrp="1"/>
          </p:cNvSpPr>
          <p:nvPr>
            <p:ph type="title"/>
          </p:nvPr>
        </p:nvSpPr>
        <p:spPr>
          <a:xfrm>
            <a:off x="453966" y="660244"/>
            <a:ext cx="8324274" cy="883539"/>
          </a:xfrm>
        </p:spPr>
        <p:txBody>
          <a:bodyPr vert="horz" lIns="91440" tIns="45720" rIns="91440" bIns="45720" rtlCol="0" anchor="ctr">
            <a:normAutofit/>
          </a:bodyPr>
          <a:lstStyle/>
          <a:p>
            <a:pPr algn="ctr"/>
            <a:r>
              <a:rPr lang="en-US" b="1" dirty="0">
                <a:solidFill>
                  <a:schemeClr val="tx1"/>
                </a:solidFill>
                <a:latin typeface="Montserrat" panose="00000500000000000000" pitchFamily="2" charset="0"/>
              </a:rPr>
              <a:t>Social Media</a:t>
            </a:r>
          </a:p>
        </p:txBody>
      </p:sp>
      <p:sp>
        <p:nvSpPr>
          <p:cNvPr id="7183" name="Freeform: Shape 7182">
            <a:extLst>
              <a:ext uri="{FF2B5EF4-FFF2-40B4-BE49-F238E27FC236}">
                <a16:creationId xmlns:a16="http://schemas.microsoft.com/office/drawing/2014/main" id="{06E31665-19A0-4E95-B134-2ED00D2496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3965" y="1765626"/>
            <a:ext cx="1968133" cy="2150270"/>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FFFFF"/>
          </a:solidFill>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185" name="Rectangle 6">
            <a:extLst>
              <a:ext uri="{FF2B5EF4-FFF2-40B4-BE49-F238E27FC236}">
                <a16:creationId xmlns:a16="http://schemas.microsoft.com/office/drawing/2014/main" id="{28C04451-D4E5-4637-BE23-6DEB9B45A3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9278" y="1599586"/>
            <a:ext cx="770262" cy="258262"/>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5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170" name="Picture 2" descr="Facebook Icon Images - Free Download on Freepik">
            <a:extLst>
              <a:ext uri="{FF2B5EF4-FFF2-40B4-BE49-F238E27FC236}">
                <a16:creationId xmlns:a16="http://schemas.microsoft.com/office/drawing/2014/main" id="{07B3CFAC-7252-4BF1-AE49-79054FA7946A}"/>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91112" y="1991495"/>
            <a:ext cx="1693838" cy="1693838"/>
          </a:xfrm>
          <a:prstGeom prst="rect">
            <a:avLst/>
          </a:prstGeom>
          <a:noFill/>
          <a:extLst>
            <a:ext uri="{909E8E84-426E-40DD-AFC4-6F175D3DCCD1}">
              <a14:hiddenFill xmlns:a14="http://schemas.microsoft.com/office/drawing/2010/main">
                <a:solidFill>
                  <a:srgbClr val="FFFFFF"/>
                </a:solidFill>
              </a14:hiddenFill>
            </a:ext>
          </a:extLst>
        </p:spPr>
      </p:pic>
      <p:sp>
        <p:nvSpPr>
          <p:cNvPr id="7187" name="Freeform: Shape 7186">
            <a:extLst>
              <a:ext uri="{FF2B5EF4-FFF2-40B4-BE49-F238E27FC236}">
                <a16:creationId xmlns:a16="http://schemas.microsoft.com/office/drawing/2014/main" id="{F456B73C-536A-4A93-A98E-D64531295E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38340" y="1765625"/>
            <a:ext cx="1968246" cy="2150270"/>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FFFFF"/>
          </a:solidFill>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7172" name="Picture 4">
            <a:extLst>
              <a:ext uri="{FF2B5EF4-FFF2-40B4-BE49-F238E27FC236}">
                <a16:creationId xmlns:a16="http://schemas.microsoft.com/office/drawing/2014/main" id="{710EE2AE-5AA5-4353-94A1-0595E8ED05B1}"/>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675500" y="2142502"/>
            <a:ext cx="1693926" cy="1391824"/>
          </a:xfrm>
          <a:prstGeom prst="rect">
            <a:avLst/>
          </a:prstGeom>
          <a:noFill/>
          <a:extLst>
            <a:ext uri="{909E8E84-426E-40DD-AFC4-6F175D3DCCD1}">
              <a14:hiddenFill xmlns:a14="http://schemas.microsoft.com/office/drawing/2010/main">
                <a:solidFill>
                  <a:srgbClr val="FFFFFF"/>
                </a:solidFill>
              </a14:hiddenFill>
            </a:ext>
          </a:extLst>
        </p:spPr>
      </p:pic>
      <p:sp>
        <p:nvSpPr>
          <p:cNvPr id="7189" name="Freeform: Shape 7188">
            <a:extLst>
              <a:ext uri="{FF2B5EF4-FFF2-40B4-BE49-F238E27FC236}">
                <a16:creationId xmlns:a16="http://schemas.microsoft.com/office/drawing/2014/main" id="{7E099ED9-A734-430F-BD23-B635E6BC91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1709" y="1765625"/>
            <a:ext cx="1968246" cy="2150270"/>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FFFFF"/>
          </a:solidFill>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7174" name="Picture 6">
            <a:extLst>
              <a:ext uri="{FF2B5EF4-FFF2-40B4-BE49-F238E27FC236}">
                <a16:creationId xmlns:a16="http://schemas.microsoft.com/office/drawing/2014/main" id="{A981865A-9634-47F3-AF0A-D9DD5FD269E2}"/>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778882" y="1991450"/>
            <a:ext cx="1693926" cy="1693926"/>
          </a:xfrm>
          <a:prstGeom prst="rect">
            <a:avLst/>
          </a:prstGeom>
          <a:noFill/>
          <a:extLst>
            <a:ext uri="{909E8E84-426E-40DD-AFC4-6F175D3DCCD1}">
              <a14:hiddenFill xmlns:a14="http://schemas.microsoft.com/office/drawing/2010/main">
                <a:solidFill>
                  <a:srgbClr val="FFFFFF"/>
                </a:solidFill>
              </a14:hiddenFill>
            </a:ext>
          </a:extLst>
        </p:spPr>
      </p:pic>
      <p:sp>
        <p:nvSpPr>
          <p:cNvPr id="7191" name="Freeform: Shape 7190">
            <a:extLst>
              <a:ext uri="{FF2B5EF4-FFF2-40B4-BE49-F238E27FC236}">
                <a16:creationId xmlns:a16="http://schemas.microsoft.com/office/drawing/2014/main" id="{8123F86D-9EA2-4948-8D9A-1FFD4DD4B3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21788" y="1765626"/>
            <a:ext cx="1968246" cy="2150270"/>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FFFFF"/>
          </a:solidFill>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193" name="Rectangle 6">
            <a:extLst>
              <a:ext uri="{FF2B5EF4-FFF2-40B4-BE49-F238E27FC236}">
                <a16:creationId xmlns:a16="http://schemas.microsoft.com/office/drawing/2014/main" id="{201F16FD-5C30-46D8-A7DE-FA937A2F2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6127901" y="2825506"/>
            <a:ext cx="1027015" cy="193697"/>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5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0" descr="How To Send A Text On An iPhone: Complete Guide To iMessages ...">
            <a:extLst>
              <a:ext uri="{FF2B5EF4-FFF2-40B4-BE49-F238E27FC236}">
                <a16:creationId xmlns:a16="http://schemas.microsoft.com/office/drawing/2014/main" id="{4FE2123E-2EB9-4AAB-8885-F943411383F4}"/>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6858961" y="2004685"/>
            <a:ext cx="1693926" cy="1667458"/>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BA17CCEA-C5AB-40F0-8CCC-88E611552E6A}"/>
              </a:ext>
            </a:extLst>
          </p:cNvPr>
          <p:cNvSpPr>
            <a:spLocks noGrp="1"/>
          </p:cNvSpPr>
          <p:nvPr>
            <p:ph sz="quarter" idx="13"/>
          </p:nvPr>
        </p:nvSpPr>
        <p:spPr>
          <a:xfrm>
            <a:off x="542171" y="5062789"/>
            <a:ext cx="8236069" cy="803001"/>
          </a:xfrm>
        </p:spPr>
        <p:txBody>
          <a:bodyPr vert="horz" lIns="91440" tIns="45720" rIns="91440" bIns="45720" rtlCol="0" anchor="ctr">
            <a:noAutofit/>
          </a:bodyPr>
          <a:lstStyle/>
          <a:p>
            <a:pPr>
              <a:lnSpc>
                <a:spcPct val="100000"/>
              </a:lnSpc>
            </a:pPr>
            <a:endParaRPr lang="en-US" dirty="0">
              <a:solidFill>
                <a:schemeClr val="tx1"/>
              </a:solidFill>
            </a:endParaRPr>
          </a:p>
          <a:p>
            <a:pPr>
              <a:lnSpc>
                <a:spcPct val="100000"/>
              </a:lnSpc>
            </a:pPr>
            <a:r>
              <a:rPr lang="en-US" sz="2400" dirty="0">
                <a:solidFill>
                  <a:schemeClr val="tx1"/>
                </a:solidFill>
              </a:rPr>
              <a:t>A board member seeing another board member’s content reflecting their views on a particular action</a:t>
            </a:r>
          </a:p>
          <a:p>
            <a:pPr>
              <a:lnSpc>
                <a:spcPct val="100000"/>
              </a:lnSpc>
            </a:pPr>
            <a:r>
              <a:rPr lang="en-US" sz="2400" dirty="0">
                <a:solidFill>
                  <a:schemeClr val="tx1"/>
                </a:solidFill>
              </a:rPr>
              <a:t>Applies to posts AND comments (</a:t>
            </a:r>
            <a:r>
              <a:rPr lang="en-US" sz="2000" dirty="0">
                <a:solidFill>
                  <a:schemeClr val="tx1"/>
                </a:solidFill>
              </a:rPr>
              <a:t>these will be public records)</a:t>
            </a:r>
          </a:p>
          <a:p>
            <a:pPr marL="0" indent="0">
              <a:lnSpc>
                <a:spcPct val="100000"/>
              </a:lnSpc>
              <a:buNone/>
            </a:pPr>
            <a:r>
              <a:rPr lang="en-US" sz="1800" dirty="0"/>
              <a:t> </a:t>
            </a:r>
            <a:endParaRPr lang="en-US" sz="2000" dirty="0"/>
          </a:p>
          <a:p>
            <a:pPr>
              <a:lnSpc>
                <a:spcPct val="100000"/>
              </a:lnSpc>
            </a:pPr>
            <a:endParaRPr lang="en-US" sz="3200" dirty="0">
              <a:solidFill>
                <a:schemeClr val="tx1"/>
              </a:solidFill>
            </a:endParaRPr>
          </a:p>
        </p:txBody>
      </p:sp>
    </p:spTree>
    <p:extLst>
      <p:ext uri="{BB962C8B-B14F-4D97-AF65-F5344CB8AC3E}">
        <p14:creationId xmlns:p14="http://schemas.microsoft.com/office/powerpoint/2010/main" val="9860634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0" y="1904672"/>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9767418-FCCC-465F-8EE3-4C0144C844CF}"/>
              </a:ext>
            </a:extLst>
          </p:cNvPr>
          <p:cNvSpPr>
            <a:spLocks noGrp="1"/>
          </p:cNvSpPr>
          <p:nvPr>
            <p:ph type="title"/>
          </p:nvPr>
        </p:nvSpPr>
        <p:spPr>
          <a:xfrm>
            <a:off x="350041" y="586855"/>
            <a:ext cx="2401025" cy="3387497"/>
          </a:xfrm>
        </p:spPr>
        <p:txBody>
          <a:bodyPr vert="horz" lIns="91440" tIns="45720" rIns="91440" bIns="45720" rtlCol="0" anchor="b">
            <a:normAutofit/>
          </a:bodyPr>
          <a:lstStyle/>
          <a:p>
            <a:pPr algn="r"/>
            <a:r>
              <a:rPr lang="en-US" sz="3500" b="1" kern="1200" dirty="0">
                <a:solidFill>
                  <a:srgbClr val="FFFFFF"/>
                </a:solidFill>
                <a:latin typeface="Montserrat" panose="00000500000000000000" pitchFamily="2" charset="0"/>
              </a:rPr>
              <a:t>Attorney General Opinions</a:t>
            </a:r>
          </a:p>
        </p:txBody>
      </p:sp>
      <p:sp>
        <p:nvSpPr>
          <p:cNvPr id="3" name="Content Placeholder 2">
            <a:extLst>
              <a:ext uri="{FF2B5EF4-FFF2-40B4-BE49-F238E27FC236}">
                <a16:creationId xmlns:a16="http://schemas.microsoft.com/office/drawing/2014/main" id="{7B1ED966-85C4-453A-B69A-69BCB149715E}"/>
              </a:ext>
            </a:extLst>
          </p:cNvPr>
          <p:cNvSpPr>
            <a:spLocks noGrp="1"/>
          </p:cNvSpPr>
          <p:nvPr>
            <p:ph sz="quarter" idx="13"/>
          </p:nvPr>
        </p:nvSpPr>
        <p:spPr>
          <a:xfrm>
            <a:off x="3185963" y="250254"/>
            <a:ext cx="5755906" cy="6703483"/>
          </a:xfrm>
        </p:spPr>
        <p:txBody>
          <a:bodyPr vert="horz" lIns="91440" tIns="45720" rIns="91440" bIns="45720" rtlCol="0" anchor="ctr">
            <a:normAutofit/>
          </a:bodyPr>
          <a:lstStyle/>
          <a:p>
            <a:pPr marL="457200">
              <a:lnSpc>
                <a:spcPct val="100000"/>
              </a:lnSpc>
              <a:spcBef>
                <a:spcPts val="1200"/>
              </a:spcBef>
            </a:pPr>
            <a:r>
              <a:rPr lang="en-US" sz="2000" dirty="0">
                <a:solidFill>
                  <a:schemeClr val="tx1"/>
                </a:solidFill>
                <a:effectLst/>
              </a:rPr>
              <a:t>City commissioners may not use an </a:t>
            </a:r>
            <a:r>
              <a:rPr lang="en-US" sz="2000" b="1" dirty="0">
                <a:solidFill>
                  <a:schemeClr val="tx1"/>
                </a:solidFill>
                <a:effectLst/>
              </a:rPr>
              <a:t>electronic </a:t>
            </a:r>
            <a:r>
              <a:rPr lang="en-US" sz="2000" b="1" dirty="0">
                <a:solidFill>
                  <a:srgbClr val="FF0000"/>
                </a:solidFill>
                <a:effectLst/>
              </a:rPr>
              <a:t>newsletter</a:t>
            </a:r>
            <a:r>
              <a:rPr lang="en-US" sz="2000" b="1" dirty="0">
                <a:solidFill>
                  <a:schemeClr val="tx1"/>
                </a:solidFill>
                <a:effectLst/>
              </a:rPr>
              <a:t> </a:t>
            </a:r>
            <a:r>
              <a:rPr lang="en-US" sz="2000" dirty="0">
                <a:solidFill>
                  <a:schemeClr val="tx1"/>
                </a:solidFill>
                <a:effectLst/>
              </a:rPr>
              <a:t>to communicate among themselves on issues that foreseeably may come before the board.  </a:t>
            </a:r>
            <a:r>
              <a:rPr lang="en-US" sz="1400" dirty="0">
                <a:solidFill>
                  <a:schemeClr val="tx1"/>
                </a:solidFill>
                <a:effectLst/>
              </a:rPr>
              <a:t>(Inf. AGO to Syrkus, October 31, 2000)</a:t>
            </a:r>
            <a:endParaRPr lang="en-US" sz="1600" dirty="0">
              <a:solidFill>
                <a:schemeClr val="tx1"/>
              </a:solidFill>
              <a:effectLst/>
            </a:endParaRPr>
          </a:p>
          <a:p>
            <a:pPr marL="457200">
              <a:lnSpc>
                <a:spcPct val="100000"/>
              </a:lnSpc>
              <a:spcBef>
                <a:spcPts val="1200"/>
              </a:spcBef>
            </a:pPr>
            <a:r>
              <a:rPr lang="en-US" sz="2000" dirty="0">
                <a:solidFill>
                  <a:schemeClr val="tx1"/>
                </a:solidFill>
              </a:rPr>
              <a:t>M</a:t>
            </a:r>
            <a:r>
              <a:rPr lang="en-US" sz="2000" dirty="0">
                <a:solidFill>
                  <a:schemeClr val="tx1"/>
                </a:solidFill>
                <a:effectLst/>
              </a:rPr>
              <a:t>embers of a city board or commission may not engage on the </a:t>
            </a:r>
            <a:r>
              <a:rPr lang="en-US" sz="2000" b="1" dirty="0">
                <a:solidFill>
                  <a:srgbClr val="FF0000"/>
                </a:solidFill>
                <a:effectLst/>
              </a:rPr>
              <a:t>City’s Facebook page</a:t>
            </a:r>
            <a:r>
              <a:rPr lang="en-US" sz="2000" b="1" dirty="0">
                <a:solidFill>
                  <a:schemeClr val="tx1"/>
                </a:solidFill>
                <a:effectLst/>
              </a:rPr>
              <a:t> </a:t>
            </a:r>
            <a:r>
              <a:rPr lang="en-US" sz="2000" dirty="0">
                <a:solidFill>
                  <a:schemeClr val="tx1"/>
                </a:solidFill>
                <a:effectLst/>
              </a:rPr>
              <a:t>in an exchange or discussion of matters that foreseeably will come before the board. </a:t>
            </a:r>
            <a:r>
              <a:rPr lang="en-US" sz="1400" dirty="0">
                <a:solidFill>
                  <a:schemeClr val="tx1"/>
                </a:solidFill>
                <a:effectLst/>
              </a:rPr>
              <a:t>(AGO 09-19)</a:t>
            </a:r>
            <a:r>
              <a:rPr lang="en-US" sz="1600" dirty="0">
                <a:solidFill>
                  <a:schemeClr val="tx1"/>
                </a:solidFill>
                <a:effectLst/>
              </a:rPr>
              <a:t> </a:t>
            </a:r>
          </a:p>
          <a:p>
            <a:pPr marL="457200">
              <a:lnSpc>
                <a:spcPct val="100000"/>
              </a:lnSpc>
              <a:spcBef>
                <a:spcPts val="1200"/>
              </a:spcBef>
            </a:pPr>
            <a:r>
              <a:rPr lang="en-US" sz="2000" dirty="0">
                <a:solidFill>
                  <a:schemeClr val="tx1"/>
                </a:solidFill>
                <a:effectLst/>
              </a:rPr>
              <a:t>Board members should discuss public business at publicly noticed meetings rather than in a series of </a:t>
            </a:r>
            <a:r>
              <a:rPr lang="en-US" sz="2000" b="1" dirty="0">
                <a:solidFill>
                  <a:srgbClr val="FF0000"/>
                </a:solidFill>
                <a:effectLst/>
              </a:rPr>
              <a:t>letters</a:t>
            </a:r>
            <a:r>
              <a:rPr lang="en-US" sz="2000" b="1" dirty="0">
                <a:solidFill>
                  <a:schemeClr val="tx1"/>
                </a:solidFill>
                <a:effectLst/>
              </a:rPr>
              <a:t> </a:t>
            </a:r>
            <a:r>
              <a:rPr lang="en-US" sz="2000" dirty="0">
                <a:solidFill>
                  <a:schemeClr val="tx1"/>
                </a:solidFill>
                <a:effectLst/>
              </a:rPr>
              <a:t>between board members.  </a:t>
            </a:r>
            <a:r>
              <a:rPr lang="en-US" sz="1400" dirty="0">
                <a:solidFill>
                  <a:schemeClr val="tx1"/>
                </a:solidFill>
                <a:effectLst/>
              </a:rPr>
              <a:t>(Inf. AGO to Martelli, July 20, 2009)</a:t>
            </a:r>
          </a:p>
          <a:p>
            <a:pPr>
              <a:lnSpc>
                <a:spcPct val="100000"/>
              </a:lnSpc>
            </a:pPr>
            <a:r>
              <a:rPr lang="en-US" sz="2000" dirty="0">
                <a:solidFill>
                  <a:schemeClr val="tx1"/>
                </a:solidFill>
              </a:rPr>
              <a:t>Member of a public board may not use </a:t>
            </a:r>
            <a:r>
              <a:rPr lang="en-US" sz="2000" b="1" dirty="0">
                <a:solidFill>
                  <a:srgbClr val="FF0000"/>
                </a:solidFill>
              </a:rPr>
              <a:t>computers</a:t>
            </a:r>
            <a:r>
              <a:rPr lang="en-US" sz="2000" b="1" dirty="0">
                <a:solidFill>
                  <a:schemeClr val="tx1"/>
                </a:solidFill>
              </a:rPr>
              <a:t> </a:t>
            </a:r>
            <a:r>
              <a:rPr lang="en-US" sz="2000" dirty="0">
                <a:solidFill>
                  <a:schemeClr val="tx1"/>
                </a:solidFill>
              </a:rPr>
              <a:t>to conduct private discussions among themselves about board business.</a:t>
            </a:r>
            <a:r>
              <a:rPr lang="en-US" sz="1800" dirty="0">
                <a:solidFill>
                  <a:schemeClr val="tx1"/>
                </a:solidFill>
              </a:rPr>
              <a:t> </a:t>
            </a:r>
            <a:r>
              <a:rPr lang="en-US" sz="1400" dirty="0">
                <a:solidFill>
                  <a:schemeClr val="tx1"/>
                </a:solidFill>
              </a:rPr>
              <a:t>[AGO 89-39; </a:t>
            </a:r>
            <a:r>
              <a:rPr lang="en-US" sz="1400" i="1" dirty="0">
                <a:solidFill>
                  <a:schemeClr val="tx1"/>
                </a:solidFill>
              </a:rPr>
              <a:t>Linares v. Dist. Sch. Bd. of Pasco Co</a:t>
            </a:r>
            <a:r>
              <a:rPr lang="en-US" sz="1400" dirty="0">
                <a:solidFill>
                  <a:schemeClr val="tx1"/>
                </a:solidFill>
              </a:rPr>
              <a:t>., No. 17-00230 (Fla. 6th DCA Jan. 10, 2018)]</a:t>
            </a:r>
            <a:endParaRPr lang="en-US" sz="1600" dirty="0">
              <a:solidFill>
                <a:schemeClr val="tx1"/>
              </a:solidFill>
              <a:effectLst/>
            </a:endParaRPr>
          </a:p>
          <a:p>
            <a:pPr>
              <a:lnSpc>
                <a:spcPct val="100000"/>
              </a:lnSpc>
              <a:spcBef>
                <a:spcPts val="1200"/>
              </a:spcBef>
            </a:pPr>
            <a:endParaRPr lang="en-US" sz="2000" dirty="0">
              <a:solidFill>
                <a:schemeClr val="tx1"/>
              </a:solidFill>
            </a:endParaRPr>
          </a:p>
        </p:txBody>
      </p:sp>
    </p:spTree>
    <p:extLst>
      <p:ext uri="{BB962C8B-B14F-4D97-AF65-F5344CB8AC3E}">
        <p14:creationId xmlns:p14="http://schemas.microsoft.com/office/powerpoint/2010/main" val="3427700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04C21BAE-6866-4C7A-A7EC-C1B2E572D5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Placeholder 10" descr="Person using laptop and mobile phone">
            <a:extLst>
              <a:ext uri="{FF2B5EF4-FFF2-40B4-BE49-F238E27FC236}">
                <a16:creationId xmlns:a16="http://schemas.microsoft.com/office/drawing/2014/main" id="{5E4E766D-FA50-4048-B48E-EA2A3AB8A148}"/>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r="10999" b="-2"/>
          <a:stretch/>
        </p:blipFill>
        <p:spPr>
          <a:xfrm>
            <a:off x="20" y="-413656"/>
            <a:ext cx="9143980" cy="6857999"/>
          </a:xfrm>
          <a:prstGeom prst="rect">
            <a:avLst/>
          </a:prstGeom>
        </p:spPr>
      </p:pic>
      <p:sp useBgFill="1">
        <p:nvSpPr>
          <p:cNvPr id="18" name="Freeform: Shape 17">
            <a:extLst>
              <a:ext uri="{FF2B5EF4-FFF2-40B4-BE49-F238E27FC236}">
                <a16:creationId xmlns:a16="http://schemas.microsoft.com/office/drawing/2014/main" id="{7E7D0C94-08B4-48AE-8813-CC4D60294F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2924" y="609600"/>
            <a:ext cx="4029076" cy="5513767"/>
          </a:xfrm>
          <a:custGeom>
            <a:avLst/>
            <a:gdLst>
              <a:gd name="connsiteX0" fmla="*/ 0 w 5372101"/>
              <a:gd name="connsiteY0" fmla="*/ 0 h 5513767"/>
              <a:gd name="connsiteX1" fmla="*/ 5372101 w 5372101"/>
              <a:gd name="connsiteY1" fmla="*/ 0 h 5513767"/>
              <a:gd name="connsiteX2" fmla="*/ 5372101 w 5372101"/>
              <a:gd name="connsiteY2" fmla="*/ 5513767 h 5513767"/>
              <a:gd name="connsiteX3" fmla="*/ 5363126 w 5372101"/>
              <a:gd name="connsiteY3" fmla="*/ 5512835 h 5513767"/>
              <a:gd name="connsiteX4" fmla="*/ 5316714 w 5372101"/>
              <a:gd name="connsiteY4" fmla="*/ 5491247 h 5513767"/>
              <a:gd name="connsiteX5" fmla="*/ 5198331 w 5372101"/>
              <a:gd name="connsiteY5" fmla="*/ 5470092 h 5513767"/>
              <a:gd name="connsiteX6" fmla="*/ 5150428 w 5372101"/>
              <a:gd name="connsiteY6" fmla="*/ 5472506 h 5513767"/>
              <a:gd name="connsiteX7" fmla="*/ 5085506 w 5372101"/>
              <a:gd name="connsiteY7" fmla="*/ 5468851 h 5513767"/>
              <a:gd name="connsiteX8" fmla="*/ 4968663 w 5372101"/>
              <a:gd name="connsiteY8" fmla="*/ 5470487 h 5513767"/>
              <a:gd name="connsiteX9" fmla="*/ 4815623 w 5372101"/>
              <a:gd name="connsiteY9" fmla="*/ 5458622 h 5513767"/>
              <a:gd name="connsiteX10" fmla="*/ 4716679 w 5372101"/>
              <a:gd name="connsiteY10" fmla="*/ 5405365 h 5513767"/>
              <a:gd name="connsiteX11" fmla="*/ 4704891 w 5372101"/>
              <a:gd name="connsiteY11" fmla="*/ 5411529 h 5513767"/>
              <a:gd name="connsiteX12" fmla="*/ 4630496 w 5372101"/>
              <a:gd name="connsiteY12" fmla="*/ 5396532 h 5513767"/>
              <a:gd name="connsiteX13" fmla="*/ 4506964 w 5372101"/>
              <a:gd name="connsiteY13" fmla="*/ 5396685 h 5513767"/>
              <a:gd name="connsiteX14" fmla="*/ 4427135 w 5372101"/>
              <a:gd name="connsiteY14" fmla="*/ 5358585 h 5513767"/>
              <a:gd name="connsiteX15" fmla="*/ 4028338 w 5372101"/>
              <a:gd name="connsiteY15" fmla="*/ 5313494 h 5513767"/>
              <a:gd name="connsiteX16" fmla="*/ 4015367 w 5372101"/>
              <a:gd name="connsiteY16" fmla="*/ 5320766 h 5513767"/>
              <a:gd name="connsiteX17" fmla="*/ 4002837 w 5372101"/>
              <a:gd name="connsiteY17" fmla="*/ 5322294 h 5513767"/>
              <a:gd name="connsiteX18" fmla="*/ 3997650 w 5372101"/>
              <a:gd name="connsiteY18" fmla="*/ 5329513 h 5513767"/>
              <a:gd name="connsiteX19" fmla="*/ 3991991 w 5372101"/>
              <a:gd name="connsiteY19" fmla="*/ 5331908 h 5513767"/>
              <a:gd name="connsiteX20" fmla="*/ 3925210 w 5372101"/>
              <a:gd name="connsiteY20" fmla="*/ 5319395 h 5513767"/>
              <a:gd name="connsiteX21" fmla="*/ 3837014 w 5372101"/>
              <a:gd name="connsiteY21" fmla="*/ 5289023 h 5513767"/>
              <a:gd name="connsiteX22" fmla="*/ 3798765 w 5372101"/>
              <a:gd name="connsiteY22" fmla="*/ 5299431 h 5513767"/>
              <a:gd name="connsiteX23" fmla="*/ 3792144 w 5372101"/>
              <a:gd name="connsiteY23" fmla="*/ 5301616 h 5513767"/>
              <a:gd name="connsiteX24" fmla="*/ 3766249 w 5372101"/>
              <a:gd name="connsiteY24" fmla="*/ 5301869 h 5513767"/>
              <a:gd name="connsiteX25" fmla="*/ 3718651 w 5372101"/>
              <a:gd name="connsiteY25" fmla="*/ 5320541 h 5513767"/>
              <a:gd name="connsiteX26" fmla="*/ 3671207 w 5372101"/>
              <a:gd name="connsiteY26" fmla="*/ 5318046 h 5513767"/>
              <a:gd name="connsiteX27" fmla="*/ 3446863 w 5372101"/>
              <a:gd name="connsiteY27" fmla="*/ 5294348 h 5513767"/>
              <a:gd name="connsiteX28" fmla="*/ 3312000 w 5372101"/>
              <a:gd name="connsiteY28" fmla="*/ 5286923 h 5513767"/>
              <a:gd name="connsiteX29" fmla="*/ 3259756 w 5372101"/>
              <a:gd name="connsiteY29" fmla="*/ 5294712 h 5513767"/>
              <a:gd name="connsiteX30" fmla="*/ 3187481 w 5372101"/>
              <a:gd name="connsiteY30" fmla="*/ 5298457 h 5513767"/>
              <a:gd name="connsiteX31" fmla="*/ 3124115 w 5372101"/>
              <a:gd name="connsiteY31" fmla="*/ 5294626 h 5513767"/>
              <a:gd name="connsiteX32" fmla="*/ 3099907 w 5372101"/>
              <a:gd name="connsiteY32" fmla="*/ 5302443 h 5513767"/>
              <a:gd name="connsiteX33" fmla="*/ 3017494 w 5372101"/>
              <a:gd name="connsiteY33" fmla="*/ 5301439 h 5513767"/>
              <a:gd name="connsiteX34" fmla="*/ 3010848 w 5372101"/>
              <a:gd name="connsiteY34" fmla="*/ 5307225 h 5513767"/>
              <a:gd name="connsiteX35" fmla="*/ 2994286 w 5372101"/>
              <a:gd name="connsiteY35" fmla="*/ 5309060 h 5513767"/>
              <a:gd name="connsiteX36" fmla="*/ 2988160 w 5372101"/>
              <a:gd name="connsiteY36" fmla="*/ 5310041 h 5513767"/>
              <a:gd name="connsiteX37" fmla="*/ 2984260 w 5372101"/>
              <a:gd name="connsiteY37" fmla="*/ 5307528 h 5513767"/>
              <a:gd name="connsiteX38" fmla="*/ 2979127 w 5372101"/>
              <a:gd name="connsiteY38" fmla="*/ 5308389 h 5513767"/>
              <a:gd name="connsiteX39" fmla="*/ 2978660 w 5372101"/>
              <a:gd name="connsiteY39" fmla="*/ 5311563 h 5513767"/>
              <a:gd name="connsiteX40" fmla="*/ 2946326 w 5372101"/>
              <a:gd name="connsiteY40" fmla="*/ 5316745 h 5513767"/>
              <a:gd name="connsiteX41" fmla="*/ 2713134 w 5372101"/>
              <a:gd name="connsiteY41" fmla="*/ 5331381 h 5513767"/>
              <a:gd name="connsiteX42" fmla="*/ 2352072 w 5372101"/>
              <a:gd name="connsiteY42" fmla="*/ 5342761 h 5513767"/>
              <a:gd name="connsiteX43" fmla="*/ 2260922 w 5372101"/>
              <a:gd name="connsiteY43" fmla="*/ 5328122 h 5513767"/>
              <a:gd name="connsiteX44" fmla="*/ 2178497 w 5372101"/>
              <a:gd name="connsiteY44" fmla="*/ 5351065 h 5513767"/>
              <a:gd name="connsiteX45" fmla="*/ 2034408 w 5372101"/>
              <a:gd name="connsiteY45" fmla="*/ 5307958 h 5513767"/>
              <a:gd name="connsiteX46" fmla="*/ 1831505 w 5372101"/>
              <a:gd name="connsiteY46" fmla="*/ 5312691 h 5513767"/>
              <a:gd name="connsiteX47" fmla="*/ 1710387 w 5372101"/>
              <a:gd name="connsiteY47" fmla="*/ 5308705 h 5513767"/>
              <a:gd name="connsiteX48" fmla="*/ 1664816 w 5372101"/>
              <a:gd name="connsiteY48" fmla="*/ 5296479 h 5513767"/>
              <a:gd name="connsiteX49" fmla="*/ 1600883 w 5372101"/>
              <a:gd name="connsiteY49" fmla="*/ 5286607 h 5513767"/>
              <a:gd name="connsiteX50" fmla="*/ 1488397 w 5372101"/>
              <a:gd name="connsiteY50" fmla="*/ 5260898 h 5513767"/>
              <a:gd name="connsiteX51" fmla="*/ 1336670 w 5372101"/>
              <a:gd name="connsiteY51" fmla="*/ 5240770 h 5513767"/>
              <a:gd name="connsiteX52" fmla="*/ 1224297 w 5372101"/>
              <a:gd name="connsiteY52" fmla="*/ 5271845 h 5513767"/>
              <a:gd name="connsiteX53" fmla="*/ 1214830 w 5372101"/>
              <a:gd name="connsiteY53" fmla="*/ 5263450 h 5513767"/>
              <a:gd name="connsiteX54" fmla="*/ 1138181 w 5372101"/>
              <a:gd name="connsiteY54" fmla="*/ 5262590 h 5513767"/>
              <a:gd name="connsiteX55" fmla="*/ 943575 w 5372101"/>
              <a:gd name="connsiteY55" fmla="*/ 5290808 h 5513767"/>
              <a:gd name="connsiteX56" fmla="*/ 529813 w 5372101"/>
              <a:gd name="connsiteY56" fmla="*/ 5218555 h 5513767"/>
              <a:gd name="connsiteX57" fmla="*/ 519546 w 5372101"/>
              <a:gd name="connsiteY57" fmla="*/ 5208845 h 5513767"/>
              <a:gd name="connsiteX58" fmla="*/ 507906 w 5372101"/>
              <a:gd name="connsiteY58" fmla="*/ 5204779 h 5513767"/>
              <a:gd name="connsiteX59" fmla="*/ 505153 w 5372101"/>
              <a:gd name="connsiteY59" fmla="*/ 5196726 h 5513767"/>
              <a:gd name="connsiteX60" fmla="*/ 500429 w 5372101"/>
              <a:gd name="connsiteY60" fmla="*/ 5193241 h 5513767"/>
              <a:gd name="connsiteX61" fmla="*/ 431923 w 5372101"/>
              <a:gd name="connsiteY61" fmla="*/ 5191553 h 5513767"/>
              <a:gd name="connsiteX62" fmla="*/ 337115 w 5372101"/>
              <a:gd name="connsiteY62" fmla="*/ 5202714 h 5513767"/>
              <a:gd name="connsiteX63" fmla="*/ 303383 w 5372101"/>
              <a:gd name="connsiteY63" fmla="*/ 5184750 h 5513767"/>
              <a:gd name="connsiteX64" fmla="*/ 297664 w 5372101"/>
              <a:gd name="connsiteY64" fmla="*/ 5181269 h 5513767"/>
              <a:gd name="connsiteX65" fmla="*/ 272701 w 5372101"/>
              <a:gd name="connsiteY65" fmla="*/ 5175678 h 5513767"/>
              <a:gd name="connsiteX66" fmla="*/ 268242 w 5372101"/>
              <a:gd name="connsiteY66" fmla="*/ 5163678 h 5513767"/>
              <a:gd name="connsiteX67" fmla="*/ 232517 w 5372101"/>
              <a:gd name="connsiteY67" fmla="*/ 5147792 h 5513767"/>
              <a:gd name="connsiteX68" fmla="*/ 185851 w 5372101"/>
              <a:gd name="connsiteY68" fmla="*/ 5140408 h 5513767"/>
              <a:gd name="connsiteX69" fmla="*/ 20337 w 5372101"/>
              <a:gd name="connsiteY69" fmla="*/ 5113040 h 5513767"/>
              <a:gd name="connsiteX70" fmla="*/ 0 w 5372101"/>
              <a:gd name="connsiteY70" fmla="*/ 5112243 h 551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5372101" h="5513767">
                <a:moveTo>
                  <a:pt x="0" y="0"/>
                </a:moveTo>
                <a:lnTo>
                  <a:pt x="5372101" y="0"/>
                </a:lnTo>
                <a:lnTo>
                  <a:pt x="5372101" y="5513767"/>
                </a:lnTo>
                <a:lnTo>
                  <a:pt x="5363126" y="5512835"/>
                </a:lnTo>
                <a:cubicBezTo>
                  <a:pt x="5345779" y="5509071"/>
                  <a:pt x="5329767" y="5502649"/>
                  <a:pt x="5316714" y="5491247"/>
                </a:cubicBezTo>
                <a:cubicBezTo>
                  <a:pt x="5295689" y="5478131"/>
                  <a:pt x="5219502" y="5459909"/>
                  <a:pt x="5198331" y="5470092"/>
                </a:cubicBezTo>
                <a:cubicBezTo>
                  <a:pt x="5181052" y="5469102"/>
                  <a:pt x="5165047" y="5459569"/>
                  <a:pt x="5150428" y="5472506"/>
                </a:cubicBezTo>
                <a:cubicBezTo>
                  <a:pt x="5129562" y="5487248"/>
                  <a:pt x="5088050" y="5445894"/>
                  <a:pt x="5085506" y="5468851"/>
                </a:cubicBezTo>
                <a:cubicBezTo>
                  <a:pt x="5055692" y="5440170"/>
                  <a:pt x="5006122" y="5469577"/>
                  <a:pt x="4968663" y="5470487"/>
                </a:cubicBezTo>
                <a:cubicBezTo>
                  <a:pt x="4947085" y="5444049"/>
                  <a:pt x="4889767" y="5472037"/>
                  <a:pt x="4815623" y="5458622"/>
                </a:cubicBezTo>
                <a:cubicBezTo>
                  <a:pt x="4792418" y="5428488"/>
                  <a:pt x="4765548" y="5449887"/>
                  <a:pt x="4716679" y="5405365"/>
                </a:cubicBezTo>
                <a:cubicBezTo>
                  <a:pt x="4713235" y="5407807"/>
                  <a:pt x="4709266" y="5409883"/>
                  <a:pt x="4704891" y="5411529"/>
                </a:cubicBezTo>
                <a:cubicBezTo>
                  <a:pt x="4679473" y="5421092"/>
                  <a:pt x="4646164" y="5414379"/>
                  <a:pt x="4630496" y="5396532"/>
                </a:cubicBezTo>
                <a:cubicBezTo>
                  <a:pt x="4590205" y="5365061"/>
                  <a:pt x="4548419" y="5412094"/>
                  <a:pt x="4506964" y="5396685"/>
                </a:cubicBezTo>
                <a:lnTo>
                  <a:pt x="4427135" y="5358585"/>
                </a:lnTo>
                <a:cubicBezTo>
                  <a:pt x="4319267" y="5308575"/>
                  <a:pt x="4152341" y="5340956"/>
                  <a:pt x="4028338" y="5313494"/>
                </a:cubicBezTo>
                <a:lnTo>
                  <a:pt x="4015367" y="5320766"/>
                </a:lnTo>
                <a:lnTo>
                  <a:pt x="4002837" y="5322294"/>
                </a:lnTo>
                <a:lnTo>
                  <a:pt x="3997650" y="5329513"/>
                </a:lnTo>
                <a:lnTo>
                  <a:pt x="3991991" y="5331908"/>
                </a:lnTo>
                <a:cubicBezTo>
                  <a:pt x="3969659" y="5338581"/>
                  <a:pt x="3978880" y="5316131"/>
                  <a:pt x="3925210" y="5319395"/>
                </a:cubicBezTo>
                <a:cubicBezTo>
                  <a:pt x="3947765" y="5277139"/>
                  <a:pt x="3837331" y="5338342"/>
                  <a:pt x="3837014" y="5289023"/>
                </a:cubicBezTo>
                <a:cubicBezTo>
                  <a:pt x="3824001" y="5291376"/>
                  <a:pt x="3811407" y="5295212"/>
                  <a:pt x="3798765" y="5299431"/>
                </a:cubicBezTo>
                <a:lnTo>
                  <a:pt x="3792144" y="5301616"/>
                </a:lnTo>
                <a:lnTo>
                  <a:pt x="3766249" y="5301869"/>
                </a:lnTo>
                <a:lnTo>
                  <a:pt x="3718651" y="5320541"/>
                </a:lnTo>
                <a:cubicBezTo>
                  <a:pt x="3703968" y="5321892"/>
                  <a:pt x="3688308" y="5321427"/>
                  <a:pt x="3671207" y="5318046"/>
                </a:cubicBezTo>
                <a:cubicBezTo>
                  <a:pt x="3616458" y="5288532"/>
                  <a:pt x="3514048" y="5333307"/>
                  <a:pt x="3446863" y="5294348"/>
                </a:cubicBezTo>
                <a:cubicBezTo>
                  <a:pt x="3420930" y="5283822"/>
                  <a:pt x="3333157" y="5274511"/>
                  <a:pt x="3312000" y="5286923"/>
                </a:cubicBezTo>
                <a:cubicBezTo>
                  <a:pt x="3292759" y="5287903"/>
                  <a:pt x="3273112" y="5280334"/>
                  <a:pt x="3259756" y="5294712"/>
                </a:cubicBezTo>
                <a:cubicBezTo>
                  <a:pt x="3239905" y="5311572"/>
                  <a:pt x="3185410" y="5275588"/>
                  <a:pt x="3187481" y="5298457"/>
                </a:cubicBezTo>
                <a:cubicBezTo>
                  <a:pt x="3168018" y="5286036"/>
                  <a:pt x="3146200" y="5288458"/>
                  <a:pt x="3124115" y="5294626"/>
                </a:cubicBezTo>
                <a:lnTo>
                  <a:pt x="3099907" y="5302443"/>
                </a:lnTo>
                <a:lnTo>
                  <a:pt x="3017494" y="5301439"/>
                </a:lnTo>
                <a:lnTo>
                  <a:pt x="3010848" y="5307225"/>
                </a:lnTo>
                <a:lnTo>
                  <a:pt x="2994286" y="5309060"/>
                </a:lnTo>
                <a:lnTo>
                  <a:pt x="2988160" y="5310041"/>
                </a:lnTo>
                <a:lnTo>
                  <a:pt x="2984260" y="5307528"/>
                </a:lnTo>
                <a:cubicBezTo>
                  <a:pt x="2981957" y="5306419"/>
                  <a:pt x="2980273" y="5306402"/>
                  <a:pt x="2979127" y="5308389"/>
                </a:cubicBezTo>
                <a:cubicBezTo>
                  <a:pt x="2978971" y="5309447"/>
                  <a:pt x="2978816" y="5310505"/>
                  <a:pt x="2978660" y="5311563"/>
                </a:cubicBezTo>
                <a:lnTo>
                  <a:pt x="2946326" y="5316745"/>
                </a:lnTo>
                <a:lnTo>
                  <a:pt x="2713134" y="5331381"/>
                </a:lnTo>
                <a:cubicBezTo>
                  <a:pt x="2610698" y="5372328"/>
                  <a:pt x="2466037" y="5325762"/>
                  <a:pt x="2352072" y="5342761"/>
                </a:cubicBezTo>
                <a:cubicBezTo>
                  <a:pt x="2293501" y="5293708"/>
                  <a:pt x="2324138" y="5338538"/>
                  <a:pt x="2260922" y="5328122"/>
                </a:cubicBezTo>
                <a:cubicBezTo>
                  <a:pt x="2275681" y="5372347"/>
                  <a:pt x="2185007" y="5301703"/>
                  <a:pt x="2178497" y="5351065"/>
                </a:cubicBezTo>
                <a:cubicBezTo>
                  <a:pt x="2133294" y="5337229"/>
                  <a:pt x="2097074" y="5300208"/>
                  <a:pt x="2034408" y="5307958"/>
                </a:cubicBezTo>
                <a:cubicBezTo>
                  <a:pt x="1981894" y="5332879"/>
                  <a:pt x="1896288" y="5279365"/>
                  <a:pt x="1831505" y="5312691"/>
                </a:cubicBezTo>
                <a:cubicBezTo>
                  <a:pt x="1807063" y="5321035"/>
                  <a:pt x="1727674" y="5322925"/>
                  <a:pt x="1710387" y="5308705"/>
                </a:cubicBezTo>
                <a:cubicBezTo>
                  <a:pt x="1693367" y="5306094"/>
                  <a:pt x="1674901" y="5312009"/>
                  <a:pt x="1664816" y="5296479"/>
                </a:cubicBezTo>
                <a:cubicBezTo>
                  <a:pt x="1649255" y="5277912"/>
                  <a:pt x="1596152" y="5309335"/>
                  <a:pt x="1600883" y="5286607"/>
                </a:cubicBezTo>
                <a:cubicBezTo>
                  <a:pt x="1563066" y="5308189"/>
                  <a:pt x="1524339" y="5269513"/>
                  <a:pt x="1488397" y="5260898"/>
                </a:cubicBezTo>
                <a:cubicBezTo>
                  <a:pt x="1459246" y="5282011"/>
                  <a:pt x="1412580" y="5243108"/>
                  <a:pt x="1336670" y="5240770"/>
                </a:cubicBezTo>
                <a:cubicBezTo>
                  <a:pt x="1304792" y="5265122"/>
                  <a:pt x="1285508" y="5238878"/>
                  <a:pt x="1224297" y="5271845"/>
                </a:cubicBezTo>
                <a:cubicBezTo>
                  <a:pt x="1221731" y="5268771"/>
                  <a:pt x="1218543" y="5265944"/>
                  <a:pt x="1214830" y="5263450"/>
                </a:cubicBezTo>
                <a:cubicBezTo>
                  <a:pt x="1193241" y="5248952"/>
                  <a:pt x="1158925" y="5248567"/>
                  <a:pt x="1138181" y="5262590"/>
                </a:cubicBezTo>
                <a:lnTo>
                  <a:pt x="943575" y="5290808"/>
                </a:lnTo>
                <a:cubicBezTo>
                  <a:pt x="823587" y="5316899"/>
                  <a:pt x="658340" y="5217603"/>
                  <a:pt x="529813" y="5218555"/>
                </a:cubicBezTo>
                <a:lnTo>
                  <a:pt x="519546" y="5208845"/>
                </a:lnTo>
                <a:lnTo>
                  <a:pt x="507906" y="5204779"/>
                </a:lnTo>
                <a:lnTo>
                  <a:pt x="505153" y="5196726"/>
                </a:lnTo>
                <a:lnTo>
                  <a:pt x="500429" y="5193241"/>
                </a:lnTo>
                <a:cubicBezTo>
                  <a:pt x="480923" y="5182176"/>
                  <a:pt x="482807" y="5205793"/>
                  <a:pt x="431923" y="5191553"/>
                </a:cubicBezTo>
                <a:cubicBezTo>
                  <a:pt x="440499" y="5237077"/>
                  <a:pt x="352872" y="5155083"/>
                  <a:pt x="337115" y="5202714"/>
                </a:cubicBezTo>
                <a:cubicBezTo>
                  <a:pt x="325265" y="5197752"/>
                  <a:pt x="314288" y="5191441"/>
                  <a:pt x="303383" y="5184750"/>
                </a:cubicBezTo>
                <a:lnTo>
                  <a:pt x="297664" y="5181269"/>
                </a:lnTo>
                <a:lnTo>
                  <a:pt x="272701" y="5175678"/>
                </a:lnTo>
                <a:lnTo>
                  <a:pt x="268242" y="5163678"/>
                </a:lnTo>
                <a:lnTo>
                  <a:pt x="232517" y="5147792"/>
                </a:lnTo>
                <a:cubicBezTo>
                  <a:pt x="218741" y="5143453"/>
                  <a:pt x="203450" y="5140668"/>
                  <a:pt x="185851" y="5140408"/>
                </a:cubicBezTo>
                <a:cubicBezTo>
                  <a:pt x="139207" y="5153337"/>
                  <a:pt x="79723" y="5120316"/>
                  <a:pt x="20337" y="5113040"/>
                </a:cubicBezTo>
                <a:lnTo>
                  <a:pt x="0" y="5112243"/>
                </a:lnTo>
                <a:close/>
              </a:path>
            </a:pathLst>
          </a:custGeom>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DF7523D8-EFEE-43AE-B94F-FAAEA2B32A13}"/>
              </a:ext>
            </a:extLst>
          </p:cNvPr>
          <p:cNvSpPr>
            <a:spLocks noGrp="1"/>
          </p:cNvSpPr>
          <p:nvPr>
            <p:ph type="title"/>
          </p:nvPr>
        </p:nvSpPr>
        <p:spPr>
          <a:xfrm>
            <a:off x="778356" y="1038584"/>
            <a:ext cx="3581372" cy="1372148"/>
          </a:xfrm>
        </p:spPr>
        <p:txBody>
          <a:bodyPr vert="horz" lIns="91440" tIns="45720" rIns="91440" bIns="45720" rtlCol="0" anchor="ctr">
            <a:normAutofit/>
          </a:bodyPr>
          <a:lstStyle/>
          <a:p>
            <a:pPr algn="ctr"/>
            <a:r>
              <a:rPr lang="en-US" sz="2800" b="1" dirty="0">
                <a:solidFill>
                  <a:schemeClr val="tx1"/>
                </a:solidFill>
                <a:latin typeface="Montserrat" panose="00000500000000000000" pitchFamily="2" charset="0"/>
              </a:rPr>
              <a:t>Personal Devices</a:t>
            </a:r>
          </a:p>
        </p:txBody>
      </p:sp>
      <p:sp>
        <p:nvSpPr>
          <p:cNvPr id="20" name="Rectangle 6">
            <a:extLst>
              <a:ext uri="{FF2B5EF4-FFF2-40B4-BE49-F238E27FC236}">
                <a16:creationId xmlns:a16="http://schemas.microsoft.com/office/drawing/2014/main" id="{F0C518C2-0AA4-470C-87B9-9CBF428FBA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23499" y="399531"/>
            <a:ext cx="1280813"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6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3">
            <a:extLst>
              <a:ext uri="{FF2B5EF4-FFF2-40B4-BE49-F238E27FC236}">
                <a16:creationId xmlns:a16="http://schemas.microsoft.com/office/drawing/2014/main" id="{6DA1E7AC-B77C-48E2-A46F-76FD2E87614B}"/>
              </a:ext>
            </a:extLst>
          </p:cNvPr>
          <p:cNvSpPr>
            <a:spLocks noGrp="1"/>
          </p:cNvSpPr>
          <p:nvPr>
            <p:ph type="body" sz="half" idx="2"/>
          </p:nvPr>
        </p:nvSpPr>
        <p:spPr>
          <a:xfrm>
            <a:off x="778356" y="2062480"/>
            <a:ext cx="3581372" cy="3594517"/>
          </a:xfrm>
        </p:spPr>
        <p:txBody>
          <a:bodyPr vert="horz" lIns="91440" tIns="45720" rIns="91440" bIns="45720" rtlCol="0" anchor="ctr">
            <a:normAutofit/>
          </a:bodyPr>
          <a:lstStyle/>
          <a:p>
            <a:pPr marL="285750" indent="-228600">
              <a:buFont typeface="Arial" panose="020B0604020202020204" pitchFamily="34" charset="0"/>
              <a:buChar char="•"/>
            </a:pPr>
            <a:r>
              <a:rPr lang="en-US" sz="2000" dirty="0">
                <a:solidFill>
                  <a:schemeClr val="tx1"/>
                </a:solidFill>
              </a:rPr>
              <a:t>Communications on computers and phones may constitute a meeting, regardless of whether they occur on a private device or a City-issued device</a:t>
            </a:r>
          </a:p>
          <a:p>
            <a:pPr marL="57150"/>
            <a:endParaRPr lang="en-US" sz="2000" dirty="0">
              <a:solidFill>
                <a:schemeClr val="tx1"/>
              </a:solidFill>
            </a:endParaRPr>
          </a:p>
          <a:p>
            <a:pPr marL="285750" indent="-228600">
              <a:buFont typeface="Arial" panose="020B0604020202020204" pitchFamily="34" charset="0"/>
              <a:buChar char="•"/>
            </a:pPr>
            <a:r>
              <a:rPr lang="en-US" sz="2000" dirty="0">
                <a:solidFill>
                  <a:schemeClr val="tx1"/>
                </a:solidFill>
              </a:rPr>
              <a:t>This is also true of email accounts</a:t>
            </a:r>
            <a:endParaRPr lang="en-US" sz="2200" dirty="0">
              <a:solidFill>
                <a:schemeClr val="tx1"/>
              </a:solidFill>
            </a:endParaRPr>
          </a:p>
        </p:txBody>
      </p:sp>
    </p:spTree>
    <p:extLst>
      <p:ext uri="{BB962C8B-B14F-4D97-AF65-F5344CB8AC3E}">
        <p14:creationId xmlns:p14="http://schemas.microsoft.com/office/powerpoint/2010/main" val="30881578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6C5FA50-8D52-4617-AF91-5C7B1C835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3950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C9E343EC-9B04-4CE1-8681-68A60B364ECC}"/>
              </a:ext>
            </a:extLst>
          </p:cNvPr>
          <p:cNvSpPr txBox="1"/>
          <p:nvPr/>
        </p:nvSpPr>
        <p:spPr>
          <a:xfrm>
            <a:off x="6820122" y="618681"/>
            <a:ext cx="1960404" cy="4794567"/>
          </a:xfrm>
          <a:prstGeom prst="rect">
            <a:avLst/>
          </a:prstGeom>
        </p:spPr>
        <p:txBody>
          <a:bodyPr vert="horz" lIns="91440" tIns="45720" rIns="91440" bIns="45720" rtlCol="0" anchor="ctr">
            <a:normAutofit/>
          </a:bodyPr>
          <a:lstStyle/>
          <a:p>
            <a:pPr algn="ctr" defTabSz="914400">
              <a:lnSpc>
                <a:spcPct val="90000"/>
              </a:lnSpc>
              <a:spcBef>
                <a:spcPct val="0"/>
              </a:spcBef>
              <a:spcAft>
                <a:spcPts val="600"/>
              </a:spcAft>
            </a:pPr>
            <a:r>
              <a:rPr lang="en-US" sz="4000" b="1" dirty="0">
                <a:solidFill>
                  <a:srgbClr val="FFFFFF"/>
                </a:solidFill>
                <a:latin typeface="+mj-lt"/>
                <a:ea typeface="+mj-ea"/>
                <a:cs typeface="+mj-cs"/>
              </a:rPr>
              <a:t>Avoid the “Reply All” Trap</a:t>
            </a:r>
          </a:p>
        </p:txBody>
      </p:sp>
      <p:sp>
        <p:nvSpPr>
          <p:cNvPr id="16" name="Rounded Rectangle 9">
            <a:extLst>
              <a:ext uri="{FF2B5EF4-FFF2-40B4-BE49-F238E27FC236}">
                <a16:creationId xmlns:a16="http://schemas.microsoft.com/office/drawing/2014/main" id="{E223798C-12AD-4B0C-A50C-D676347D6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0015" y="484632"/>
            <a:ext cx="6096762"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2" descr="17 Reply all ideas | funny, humor, teacher humor">
            <a:extLst>
              <a:ext uri="{FF2B5EF4-FFF2-40B4-BE49-F238E27FC236}">
                <a16:creationId xmlns:a16="http://schemas.microsoft.com/office/drawing/2014/main" id="{866E1C58-99A0-4358-BA23-E2A01292AC3B}"/>
              </a:ext>
            </a:extLst>
          </p:cNvPr>
          <p:cNvPicPr>
            <a:picLocks noGrp="1" noChangeAspect="1" noChangeArrowheads="1"/>
          </p:cNvPicPr>
          <p:nvPr>
            <p:ph sz="quarter" idx="13"/>
          </p:nvPr>
        </p:nvPicPr>
        <p:blipFill rotWithShape="1">
          <a:blip r:embed="rId2">
            <a:extLst>
              <a:ext uri="{28A0092B-C50C-407E-A947-70E740481C1C}">
                <a14:useLocalDpi xmlns:a14="http://schemas.microsoft.com/office/drawing/2010/main" val="0"/>
              </a:ext>
            </a:extLst>
          </a:blip>
          <a:srcRect l="10416" r="7462" b="1"/>
          <a:stretch/>
        </p:blipFill>
        <p:spPr bwMode="auto">
          <a:xfrm>
            <a:off x="732188" y="942538"/>
            <a:ext cx="5372416" cy="4808332"/>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22765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2">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14">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Rectangle 18">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2" y="1914808"/>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47A33CA-15E4-4D1C-AB36-6C4D54D4C6DE}"/>
              </a:ext>
            </a:extLst>
          </p:cNvPr>
          <p:cNvSpPr>
            <a:spLocks noGrp="1"/>
          </p:cNvSpPr>
          <p:nvPr>
            <p:ph type="title"/>
          </p:nvPr>
        </p:nvSpPr>
        <p:spPr>
          <a:xfrm>
            <a:off x="250372" y="1683756"/>
            <a:ext cx="2525936" cy="2396359"/>
          </a:xfrm>
        </p:spPr>
        <p:txBody>
          <a:bodyPr vert="horz" lIns="91440" tIns="45720" rIns="91440" bIns="45720" rtlCol="0" anchor="b">
            <a:normAutofit/>
          </a:bodyPr>
          <a:lstStyle/>
          <a:p>
            <a:pPr algn="r"/>
            <a:r>
              <a:rPr lang="en-US" sz="3500" b="1" kern="1200" dirty="0">
                <a:solidFill>
                  <a:srgbClr val="FFFFFF"/>
                </a:solidFill>
                <a:latin typeface="Montserrat" panose="00000500000000000000" pitchFamily="2" charset="0"/>
              </a:rPr>
              <a:t>Staff Meetings</a:t>
            </a:r>
          </a:p>
        </p:txBody>
      </p:sp>
      <p:graphicFrame>
        <p:nvGraphicFramePr>
          <p:cNvPr id="22" name="Content Placeholder 2">
            <a:extLst>
              <a:ext uri="{FF2B5EF4-FFF2-40B4-BE49-F238E27FC236}">
                <a16:creationId xmlns:a16="http://schemas.microsoft.com/office/drawing/2014/main" id="{EEBD71AE-1B4D-7933-E65C-6A1D97A073F4}"/>
              </a:ext>
            </a:extLst>
          </p:cNvPr>
          <p:cNvGraphicFramePr>
            <a:graphicFrameLocks noGrp="1"/>
          </p:cNvGraphicFramePr>
          <p:nvPr>
            <p:ph sz="quarter" idx="13"/>
            <p:extLst>
              <p:ext uri="{D42A27DB-BD31-4B8C-83A1-F6EECF244321}">
                <p14:modId xmlns:p14="http://schemas.microsoft.com/office/powerpoint/2010/main" val="370249939"/>
              </p:ext>
            </p:extLst>
          </p:nvPr>
        </p:nvGraphicFramePr>
        <p:xfrm>
          <a:off x="3680759" y="202604"/>
          <a:ext cx="5114897" cy="59804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3" name="Picture 22" descr="Business people video conferencing">
            <a:extLst>
              <a:ext uri="{FF2B5EF4-FFF2-40B4-BE49-F238E27FC236}">
                <a16:creationId xmlns:a16="http://schemas.microsoft.com/office/drawing/2014/main" id="{793E56E4-7F7A-4D6E-8CF7-D170A43DBE18}"/>
              </a:ext>
            </a:extLst>
          </p:cNvPr>
          <p:cNvPicPr>
            <a:picLocks noChangeAspect="1"/>
          </p:cNvPicPr>
          <p:nvPr/>
        </p:nvPicPr>
        <p:blipFill>
          <a:blip r:embed="rId7">
            <a:alphaModFix amt="85000"/>
            <a:extLst>
              <a:ext uri="{28A0092B-C50C-407E-A947-70E740481C1C}">
                <a14:useLocalDpi xmlns:a14="http://schemas.microsoft.com/office/drawing/2010/main" val="0"/>
              </a:ext>
            </a:extLst>
          </a:blip>
          <a:stretch>
            <a:fillRect/>
          </a:stretch>
        </p:blipFill>
        <p:spPr>
          <a:xfrm>
            <a:off x="121719" y="305234"/>
            <a:ext cx="3308669" cy="2205241"/>
          </a:xfrm>
          <a:prstGeom prst="rect">
            <a:avLst/>
          </a:prstGeom>
        </p:spPr>
      </p:pic>
    </p:spTree>
    <p:extLst>
      <p:ext uri="{BB962C8B-B14F-4D97-AF65-F5344CB8AC3E}">
        <p14:creationId xmlns:p14="http://schemas.microsoft.com/office/powerpoint/2010/main" val="23613955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9ED55-FCEB-441B-B342-FB84042552AF}"/>
              </a:ext>
            </a:extLst>
          </p:cNvPr>
          <p:cNvSpPr>
            <a:spLocks noGrp="1"/>
          </p:cNvSpPr>
          <p:nvPr>
            <p:ph type="title"/>
          </p:nvPr>
        </p:nvSpPr>
        <p:spPr>
          <a:xfrm>
            <a:off x="427310" y="1696197"/>
            <a:ext cx="1978105" cy="1616203"/>
          </a:xfrm>
        </p:spPr>
        <p:txBody>
          <a:bodyPr vert="horz" lIns="91440" tIns="45720" rIns="91440" bIns="45720" rtlCol="0" anchor="b">
            <a:normAutofit fontScale="90000"/>
          </a:bodyPr>
          <a:lstStyle/>
          <a:p>
            <a:r>
              <a:rPr lang="en-US" sz="2800" b="1" kern="1200" dirty="0">
                <a:solidFill>
                  <a:schemeClr val="tx1"/>
                </a:solidFill>
                <a:latin typeface="Montserrat" panose="00000500000000000000" pitchFamily="2" charset="0"/>
              </a:rPr>
              <a:t>Meetings with the Agency Attorney</a:t>
            </a:r>
          </a:p>
        </p:txBody>
      </p:sp>
      <p:sp>
        <p:nvSpPr>
          <p:cNvPr id="3" name="TextBox 2">
            <a:extLst>
              <a:ext uri="{FF2B5EF4-FFF2-40B4-BE49-F238E27FC236}">
                <a16:creationId xmlns:a16="http://schemas.microsoft.com/office/drawing/2014/main" id="{9CF3BAAA-9EEA-4A59-B1B5-265C11054985}"/>
              </a:ext>
            </a:extLst>
          </p:cNvPr>
          <p:cNvSpPr txBox="1"/>
          <p:nvPr/>
        </p:nvSpPr>
        <p:spPr>
          <a:xfrm>
            <a:off x="427310" y="3488282"/>
            <a:ext cx="1978105" cy="3447832"/>
          </a:xfrm>
          <a:prstGeom prst="rect">
            <a:avLst/>
          </a:prstGeom>
        </p:spPr>
        <p:txBody>
          <a:bodyPr vert="horz" lIns="91440" tIns="45720" rIns="91440" bIns="45720" rtlCol="0" anchor="t">
            <a:normAutofit/>
          </a:bodyPr>
          <a:lstStyle/>
          <a:p>
            <a:pPr defTabSz="914400">
              <a:lnSpc>
                <a:spcPct val="90000"/>
              </a:lnSpc>
              <a:spcAft>
                <a:spcPts val="600"/>
              </a:spcAft>
            </a:pPr>
            <a:r>
              <a:rPr lang="en-US" sz="1700" dirty="0">
                <a:latin typeface="Lato" panose="020F0502020204030203" pitchFamily="34" charset="0"/>
                <a:ea typeface="Lato" panose="020F0502020204030203" pitchFamily="34" charset="0"/>
                <a:cs typeface="Lato" panose="020F0502020204030203" pitchFamily="34" charset="0"/>
              </a:rPr>
              <a:t>General rule: Discussions between the entire public board and its attorney are subject to the Sunshine Law, but individual meetings are not.</a:t>
            </a:r>
          </a:p>
          <a:p>
            <a:pPr indent="-228600" defTabSz="914400">
              <a:lnSpc>
                <a:spcPct val="90000"/>
              </a:lnSpc>
              <a:spcAft>
                <a:spcPts val="600"/>
              </a:spcAft>
              <a:buFont typeface="Arial" panose="020B0604020202020204" pitchFamily="34" charset="0"/>
              <a:buChar char="•"/>
            </a:pPr>
            <a:endParaRPr lang="en-US" sz="1700" dirty="0">
              <a:latin typeface="Lato" panose="020F0502020204030203" pitchFamily="34" charset="0"/>
              <a:ea typeface="Lato" panose="020F0502020204030203" pitchFamily="34" charset="0"/>
              <a:cs typeface="Lato" panose="020F0502020204030203" pitchFamily="34" charset="0"/>
            </a:endParaRPr>
          </a:p>
        </p:txBody>
      </p:sp>
      <p:pic>
        <p:nvPicPr>
          <p:cNvPr id="4" name="Content Placeholder 3">
            <a:extLst>
              <a:ext uri="{FF2B5EF4-FFF2-40B4-BE49-F238E27FC236}">
                <a16:creationId xmlns:a16="http://schemas.microsoft.com/office/drawing/2014/main" id="{17D34326-25B5-41AC-8D92-7BA32A8FFA04}"/>
              </a:ext>
            </a:extLst>
          </p:cNvPr>
          <p:cNvPicPr>
            <a:picLocks noGrp="1"/>
          </p:cNvPicPr>
          <p:nvPr>
            <p:ph idx="1"/>
          </p:nvPr>
        </p:nvPicPr>
        <p:blipFill>
          <a:blip r:embed="rId2"/>
          <a:stretch>
            <a:fillRect/>
          </a:stretch>
        </p:blipFill>
        <p:spPr>
          <a:xfrm>
            <a:off x="2594972" y="1893366"/>
            <a:ext cx="5937792" cy="3817152"/>
          </a:xfrm>
          <a:prstGeom prst="rect">
            <a:avLst/>
          </a:prstGeom>
        </p:spPr>
      </p:pic>
      <p:grpSp>
        <p:nvGrpSpPr>
          <p:cNvPr id="9" name="Group 8">
            <a:extLst>
              <a:ext uri="{FF2B5EF4-FFF2-40B4-BE49-F238E27FC236}">
                <a16:creationId xmlns:a16="http://schemas.microsoft.com/office/drawing/2014/main" id="{6258F736-B256-8039-9DC6-F4E49A5C5AD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9051478" y="0"/>
            <a:ext cx="92522" cy="6858000"/>
            <a:chOff x="12068638" y="0"/>
            <a:chExt cx="123362" cy="6858000"/>
          </a:xfrm>
        </p:grpSpPr>
        <p:sp>
          <p:nvSpPr>
            <p:cNvPr id="10" name="Rectangle 9">
              <a:extLst>
                <a:ext uri="{FF2B5EF4-FFF2-40B4-BE49-F238E27FC236}">
                  <a16:creationId xmlns:a16="http://schemas.microsoft.com/office/drawing/2014/main" id="{10B4520A-996E-330C-99DA-69CA4D89E9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EC8FA945-E356-695F-18D6-CAD4EF34FE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19000">
                  <a:schemeClr val="accent5">
                    <a:lumMod val="60000"/>
                    <a:lumOff val="40000"/>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7598166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7570A-6954-4982-8847-38E3133C7BA7}"/>
              </a:ext>
            </a:extLst>
          </p:cNvPr>
          <p:cNvSpPr>
            <a:spLocks noGrp="1"/>
          </p:cNvSpPr>
          <p:nvPr>
            <p:ph type="title"/>
          </p:nvPr>
        </p:nvSpPr>
        <p:spPr>
          <a:xfrm>
            <a:off x="394638" y="172530"/>
            <a:ext cx="6528676" cy="994172"/>
          </a:xfrm>
        </p:spPr>
        <p:txBody>
          <a:bodyPr vert="horz" lIns="91440" tIns="45720" rIns="91440" bIns="45720" rtlCol="0" anchor="ctr">
            <a:normAutofit/>
          </a:bodyPr>
          <a:lstStyle/>
          <a:p>
            <a:r>
              <a:rPr lang="en-US" sz="2400" b="1" kern="1200" dirty="0">
                <a:solidFill>
                  <a:schemeClr val="tx1"/>
                </a:solidFill>
                <a:latin typeface="Montserrat" panose="00000500000000000000" pitchFamily="2" charset="0"/>
              </a:rPr>
              <a:t>Sunshine Law Exception - Pending Litigation &amp; Risk Management Claims</a:t>
            </a:r>
          </a:p>
        </p:txBody>
      </p:sp>
      <p:sp>
        <p:nvSpPr>
          <p:cNvPr id="3" name="Content Placeholder 2">
            <a:extLst>
              <a:ext uri="{FF2B5EF4-FFF2-40B4-BE49-F238E27FC236}">
                <a16:creationId xmlns:a16="http://schemas.microsoft.com/office/drawing/2014/main" id="{E689FF25-13D2-4239-82C0-0EB6782FA14C}"/>
              </a:ext>
            </a:extLst>
          </p:cNvPr>
          <p:cNvSpPr>
            <a:spLocks noGrp="1"/>
          </p:cNvSpPr>
          <p:nvPr>
            <p:ph sz="half" idx="1"/>
          </p:nvPr>
        </p:nvSpPr>
        <p:spPr>
          <a:xfrm>
            <a:off x="394638" y="1116530"/>
            <a:ext cx="5936188" cy="5621153"/>
          </a:xfrm>
        </p:spPr>
        <p:txBody>
          <a:bodyPr vert="horz" lIns="91440" tIns="45720" rIns="91440" bIns="45720" rtlCol="0" anchor="ctr">
            <a:normAutofit fontScale="85000" lnSpcReduction="10000"/>
          </a:bodyPr>
          <a:lstStyle/>
          <a:p>
            <a:pPr>
              <a:lnSpc>
                <a:spcPct val="110000"/>
              </a:lnSpc>
            </a:pPr>
            <a:r>
              <a:rPr lang="en-US" sz="1800" dirty="0">
                <a:solidFill>
                  <a:schemeClr val="tx1"/>
                </a:solidFill>
              </a:rPr>
              <a:t>The Board and may meet in private with its Attorney in narrow circumstances</a:t>
            </a:r>
          </a:p>
          <a:p>
            <a:pPr>
              <a:lnSpc>
                <a:spcPct val="110000"/>
              </a:lnSpc>
            </a:pPr>
            <a:r>
              <a:rPr lang="en-US" sz="1800" b="1" u="sng" dirty="0">
                <a:solidFill>
                  <a:schemeClr val="tx1"/>
                </a:solidFill>
              </a:rPr>
              <a:t>Topics</a:t>
            </a:r>
            <a:r>
              <a:rPr lang="en-US" sz="1800" b="1" dirty="0">
                <a:solidFill>
                  <a:schemeClr val="tx1"/>
                </a:solidFill>
              </a:rPr>
              <a:t>:</a:t>
            </a:r>
            <a:r>
              <a:rPr lang="en-US" sz="1800" dirty="0">
                <a:solidFill>
                  <a:schemeClr val="tx1"/>
                </a:solidFill>
              </a:rPr>
              <a:t> </a:t>
            </a:r>
          </a:p>
          <a:p>
            <a:pPr lvl="1">
              <a:lnSpc>
                <a:spcPct val="110000"/>
              </a:lnSpc>
            </a:pPr>
            <a:r>
              <a:rPr lang="en-US" sz="1800" dirty="0">
                <a:solidFill>
                  <a:schemeClr val="tx1"/>
                </a:solidFill>
              </a:rPr>
              <a:t>To discuss settlement negotiations or strategy sessions related to litigation expenditures.</a:t>
            </a:r>
          </a:p>
          <a:p>
            <a:pPr lvl="1">
              <a:lnSpc>
                <a:spcPct val="110000"/>
              </a:lnSpc>
            </a:pPr>
            <a:r>
              <a:rPr lang="en-US" sz="1800" dirty="0">
                <a:solidFill>
                  <a:schemeClr val="tx1"/>
                </a:solidFill>
              </a:rPr>
              <a:t>Applies to pending litigation and claims filed with the Risk Management Program.</a:t>
            </a:r>
            <a:endParaRPr lang="en-US" sz="1400" dirty="0">
              <a:solidFill>
                <a:schemeClr val="tx1"/>
              </a:solidFill>
            </a:endParaRPr>
          </a:p>
          <a:p>
            <a:pPr>
              <a:lnSpc>
                <a:spcPct val="110000"/>
              </a:lnSpc>
            </a:pPr>
            <a:r>
              <a:rPr lang="en-US" sz="1800" b="1" u="sng" dirty="0">
                <a:solidFill>
                  <a:schemeClr val="tx1"/>
                </a:solidFill>
              </a:rPr>
              <a:t>Process</a:t>
            </a:r>
            <a:r>
              <a:rPr lang="en-US" sz="1800" dirty="0">
                <a:solidFill>
                  <a:schemeClr val="tx1"/>
                </a:solidFill>
              </a:rPr>
              <a:t>:</a:t>
            </a:r>
          </a:p>
          <a:p>
            <a:pPr marL="682625" lvl="1">
              <a:lnSpc>
                <a:spcPct val="110000"/>
              </a:lnSpc>
            </a:pPr>
            <a:r>
              <a:rPr lang="en-US" sz="1800" dirty="0">
                <a:solidFill>
                  <a:schemeClr val="tx1"/>
                </a:solidFill>
              </a:rPr>
              <a:t>Attorney advises at a public meeting that the attorney desires advice at a future meeting concerning the litigation;</a:t>
            </a:r>
          </a:p>
          <a:p>
            <a:pPr marL="682625" lvl="1">
              <a:lnSpc>
                <a:spcPct val="110000"/>
              </a:lnSpc>
            </a:pPr>
            <a:r>
              <a:rPr lang="en-US" sz="1800" dirty="0">
                <a:solidFill>
                  <a:schemeClr val="tx1"/>
                </a:solidFill>
              </a:rPr>
              <a:t>Municipality provides reasonable public notice of the attorney-client session and names the attendees; </a:t>
            </a:r>
          </a:p>
          <a:p>
            <a:pPr marL="682625" lvl="1">
              <a:lnSpc>
                <a:spcPct val="110000"/>
              </a:lnSpc>
            </a:pPr>
            <a:r>
              <a:rPr lang="en-US" sz="1800" dirty="0">
                <a:solidFill>
                  <a:schemeClr val="tx1"/>
                </a:solidFill>
              </a:rPr>
              <a:t>A court reporter records the entire session verbatim;</a:t>
            </a:r>
          </a:p>
          <a:p>
            <a:pPr marL="682625" lvl="1">
              <a:lnSpc>
                <a:spcPct val="110000"/>
              </a:lnSpc>
            </a:pPr>
            <a:r>
              <a:rPr lang="en-US" sz="1800" dirty="0">
                <a:solidFill>
                  <a:schemeClr val="tx1"/>
                </a:solidFill>
              </a:rPr>
              <a:t>The transcript must be made part of the public record upon conclusion of the litigation.</a:t>
            </a:r>
          </a:p>
          <a:p>
            <a:pPr marL="225425">
              <a:lnSpc>
                <a:spcPct val="110000"/>
              </a:lnSpc>
            </a:pPr>
            <a:r>
              <a:rPr lang="en-US" sz="1800" b="1" u="sng" dirty="0">
                <a:solidFill>
                  <a:schemeClr val="tx1"/>
                </a:solidFill>
              </a:rPr>
              <a:t>Attendees – Limited to</a:t>
            </a:r>
            <a:r>
              <a:rPr lang="en-US" sz="1800" b="1" dirty="0">
                <a:solidFill>
                  <a:schemeClr val="tx1"/>
                </a:solidFill>
              </a:rPr>
              <a:t>:</a:t>
            </a:r>
          </a:p>
          <a:p>
            <a:pPr marL="682625" lvl="1">
              <a:lnSpc>
                <a:spcPct val="110000"/>
              </a:lnSpc>
            </a:pPr>
            <a:r>
              <a:rPr lang="en-US" sz="1800" dirty="0">
                <a:solidFill>
                  <a:schemeClr val="tx1"/>
                </a:solidFill>
              </a:rPr>
              <a:t>City Manager</a:t>
            </a:r>
          </a:p>
          <a:p>
            <a:pPr marL="682625" lvl="1">
              <a:lnSpc>
                <a:spcPct val="110000"/>
              </a:lnSpc>
            </a:pPr>
            <a:r>
              <a:rPr lang="en-US" sz="1800" dirty="0">
                <a:solidFill>
                  <a:schemeClr val="tx1"/>
                </a:solidFill>
              </a:rPr>
              <a:t>City Attorney &amp; litigation counsel</a:t>
            </a:r>
          </a:p>
          <a:p>
            <a:pPr marL="682625" lvl="1">
              <a:lnSpc>
                <a:spcPct val="110000"/>
              </a:lnSpc>
            </a:pPr>
            <a:r>
              <a:rPr lang="en-US" sz="1800" dirty="0">
                <a:solidFill>
                  <a:schemeClr val="tx1"/>
                </a:solidFill>
              </a:rPr>
              <a:t>Not the City Clerk</a:t>
            </a:r>
          </a:p>
        </p:txBody>
      </p:sp>
      <p:sp>
        <p:nvSpPr>
          <p:cNvPr id="10" name="Rectangle 9">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89435" y="0"/>
            <a:ext cx="195456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2" name="Oval 11">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29567" y="2369132"/>
            <a:ext cx="2119736" cy="2119736"/>
          </a:xfrm>
          <a:prstGeom prst="ellipse">
            <a:avLst/>
          </a:prstGeom>
          <a:solidFill>
            <a:srgbClr val="FFFFFF"/>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7" name="Graphic 6" descr="Meeting">
            <a:extLst>
              <a:ext uri="{FF2B5EF4-FFF2-40B4-BE49-F238E27FC236}">
                <a16:creationId xmlns:a16="http://schemas.microsoft.com/office/drawing/2014/main" id="{D2E311F9-1176-77D8-B72E-ACA6F2EC97E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624964" y="2865141"/>
            <a:ext cx="1143455" cy="1143455"/>
          </a:xfrm>
          <a:prstGeom prst="rect">
            <a:avLst/>
          </a:prstGeom>
        </p:spPr>
      </p:pic>
      <p:sp>
        <p:nvSpPr>
          <p:cNvPr id="4" name="TextBox 3">
            <a:extLst>
              <a:ext uri="{FF2B5EF4-FFF2-40B4-BE49-F238E27FC236}">
                <a16:creationId xmlns:a16="http://schemas.microsoft.com/office/drawing/2014/main" id="{943CA9CC-40E0-4C80-A392-D674A75C222F}"/>
              </a:ext>
            </a:extLst>
          </p:cNvPr>
          <p:cNvSpPr txBox="1"/>
          <p:nvPr/>
        </p:nvSpPr>
        <p:spPr>
          <a:xfrm>
            <a:off x="4740688" y="6516153"/>
            <a:ext cx="2448747" cy="307777"/>
          </a:xfrm>
          <a:prstGeom prst="rect">
            <a:avLst/>
          </a:prstGeom>
          <a:noFill/>
        </p:spPr>
        <p:txBody>
          <a:bodyPr wrap="none" rtlCol="0">
            <a:spAutoFit/>
          </a:bodyPr>
          <a:lstStyle/>
          <a:p>
            <a:r>
              <a:rPr lang="en-US" sz="1400" dirty="0"/>
              <a:t>Florida Statutes Section 768.28</a:t>
            </a:r>
          </a:p>
        </p:txBody>
      </p:sp>
    </p:spTree>
    <p:extLst>
      <p:ext uri="{BB962C8B-B14F-4D97-AF65-F5344CB8AC3E}">
        <p14:creationId xmlns:p14="http://schemas.microsoft.com/office/powerpoint/2010/main" val="27105230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54677-978E-405B-ADBA-BD76FD16F073}"/>
              </a:ext>
            </a:extLst>
          </p:cNvPr>
          <p:cNvSpPr>
            <a:spLocks noGrp="1"/>
          </p:cNvSpPr>
          <p:nvPr>
            <p:ph type="ctrTitle"/>
          </p:nvPr>
        </p:nvSpPr>
        <p:spPr>
          <a:xfrm>
            <a:off x="685800" y="3143879"/>
            <a:ext cx="7772400" cy="933191"/>
          </a:xfrm>
        </p:spPr>
        <p:txBody>
          <a:bodyPr>
            <a:normAutofit fontScale="90000"/>
          </a:bodyPr>
          <a:lstStyle/>
          <a:p>
            <a:r>
              <a:rPr lang="en-US" dirty="0"/>
              <a:t>Sunshine Law &amp;</a:t>
            </a:r>
            <a:br>
              <a:rPr lang="en-US" dirty="0"/>
            </a:br>
            <a:r>
              <a:rPr lang="en-US" dirty="0"/>
              <a:t>Public Meetings</a:t>
            </a:r>
          </a:p>
        </p:txBody>
      </p:sp>
      <p:sp>
        <p:nvSpPr>
          <p:cNvPr id="3" name="Subtitle 2">
            <a:extLst>
              <a:ext uri="{FF2B5EF4-FFF2-40B4-BE49-F238E27FC236}">
                <a16:creationId xmlns:a16="http://schemas.microsoft.com/office/drawing/2014/main" id="{F650A4AB-F6B8-494F-80FD-B82CD04D9B06}"/>
              </a:ext>
            </a:extLst>
          </p:cNvPr>
          <p:cNvSpPr>
            <a:spLocks noGrp="1"/>
          </p:cNvSpPr>
          <p:nvPr>
            <p:ph type="subTitle" idx="1"/>
          </p:nvPr>
        </p:nvSpPr>
        <p:spPr>
          <a:xfrm>
            <a:off x="1143000" y="4342457"/>
            <a:ext cx="6858000" cy="2231010"/>
          </a:xfrm>
        </p:spPr>
        <p:txBody>
          <a:bodyPr>
            <a:normAutofit/>
          </a:bodyPr>
          <a:lstStyle/>
          <a:p>
            <a:r>
              <a:rPr lang="en-US" dirty="0"/>
              <a:t> Elected Official Training</a:t>
            </a:r>
          </a:p>
          <a:p>
            <a:endParaRPr lang="en-US" dirty="0"/>
          </a:p>
          <a:p>
            <a:r>
              <a:rPr lang="en-US" b="1" dirty="0"/>
              <a:t>Michael Golen, CPM</a:t>
            </a:r>
          </a:p>
          <a:p>
            <a:r>
              <a:rPr lang="en-US" dirty="0"/>
              <a:t>Interim City Attorney for City of North Port, Florida</a:t>
            </a:r>
          </a:p>
          <a:p>
            <a:endParaRPr lang="en-US" dirty="0"/>
          </a:p>
        </p:txBody>
      </p:sp>
    </p:spTree>
    <p:extLst>
      <p:ext uri="{BB962C8B-B14F-4D97-AF65-F5344CB8AC3E}">
        <p14:creationId xmlns:p14="http://schemas.microsoft.com/office/powerpoint/2010/main" val="12550443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ED831-9820-4726-9943-0945060FD424}"/>
              </a:ext>
            </a:extLst>
          </p:cNvPr>
          <p:cNvSpPr>
            <a:spLocks noGrp="1"/>
          </p:cNvSpPr>
          <p:nvPr>
            <p:ph type="title"/>
          </p:nvPr>
        </p:nvSpPr>
        <p:spPr>
          <a:xfrm>
            <a:off x="404262" y="369851"/>
            <a:ext cx="6003566" cy="994172"/>
          </a:xfrm>
        </p:spPr>
        <p:txBody>
          <a:bodyPr vert="horz" lIns="91440" tIns="45720" rIns="91440" bIns="45720" rtlCol="0" anchor="ctr">
            <a:noAutofit/>
          </a:bodyPr>
          <a:lstStyle/>
          <a:p>
            <a:r>
              <a:rPr lang="en-US" sz="2400" b="1" dirty="0">
                <a:solidFill>
                  <a:schemeClr val="tx1"/>
                </a:solidFill>
                <a:latin typeface="Montserrat" panose="00000500000000000000" pitchFamily="2" charset="0"/>
              </a:rPr>
              <a:t>Sunshine Law </a:t>
            </a:r>
            <a:r>
              <a:rPr lang="en-US" sz="2400" b="1" kern="1200" dirty="0">
                <a:solidFill>
                  <a:schemeClr val="tx1"/>
                </a:solidFill>
                <a:latin typeface="Montserrat" panose="00000500000000000000" pitchFamily="2" charset="0"/>
              </a:rPr>
              <a:t>Exemption – Collective Bargaining Discussions</a:t>
            </a:r>
          </a:p>
        </p:txBody>
      </p:sp>
      <p:sp>
        <p:nvSpPr>
          <p:cNvPr id="3" name="Content Placeholder 2">
            <a:extLst>
              <a:ext uri="{FF2B5EF4-FFF2-40B4-BE49-F238E27FC236}">
                <a16:creationId xmlns:a16="http://schemas.microsoft.com/office/drawing/2014/main" id="{B728FB70-B2DC-4049-94BC-EFD83FB65C89}"/>
              </a:ext>
            </a:extLst>
          </p:cNvPr>
          <p:cNvSpPr>
            <a:spLocks noGrp="1"/>
          </p:cNvSpPr>
          <p:nvPr>
            <p:ph sz="quarter" idx="13"/>
          </p:nvPr>
        </p:nvSpPr>
        <p:spPr>
          <a:xfrm>
            <a:off x="269507" y="1364023"/>
            <a:ext cx="5775158" cy="5354411"/>
          </a:xfrm>
        </p:spPr>
        <p:txBody>
          <a:bodyPr vert="horz" lIns="91440" tIns="45720" rIns="91440" bIns="45720" rtlCol="0" anchor="ctr">
            <a:normAutofit fontScale="77500" lnSpcReduction="20000"/>
          </a:bodyPr>
          <a:lstStyle/>
          <a:p>
            <a:pPr>
              <a:lnSpc>
                <a:spcPct val="120000"/>
              </a:lnSpc>
              <a:spcBef>
                <a:spcPts val="1200"/>
              </a:spcBef>
            </a:pPr>
            <a:r>
              <a:rPr lang="en-US" sz="1900" dirty="0">
                <a:solidFill>
                  <a:schemeClr val="tx1"/>
                </a:solidFill>
              </a:rPr>
              <a:t>All discussions between the City Manager (or designee) and the Board related to collective bargaining </a:t>
            </a:r>
            <a:r>
              <a:rPr lang="en-US" sz="1900" b="1" dirty="0">
                <a:solidFill>
                  <a:schemeClr val="tx1"/>
                </a:solidFill>
              </a:rPr>
              <a:t>shall be closed and are exempt from </a:t>
            </a:r>
            <a:r>
              <a:rPr lang="en-US" sz="1900" dirty="0">
                <a:solidFill>
                  <a:schemeClr val="tx1"/>
                </a:solidFill>
              </a:rPr>
              <a:t>the Sunshine Law. </a:t>
            </a:r>
          </a:p>
          <a:p>
            <a:pPr lvl="1">
              <a:lnSpc>
                <a:spcPct val="120000"/>
              </a:lnSpc>
              <a:spcBef>
                <a:spcPts val="1200"/>
              </a:spcBef>
            </a:pPr>
            <a:r>
              <a:rPr lang="en-US" sz="1900" dirty="0">
                <a:solidFill>
                  <a:schemeClr val="tx1"/>
                </a:solidFill>
              </a:rPr>
              <a:t>Applies when the purpose is to update the board or when seeking input from the board</a:t>
            </a:r>
          </a:p>
          <a:p>
            <a:pPr lvl="1">
              <a:lnSpc>
                <a:spcPct val="120000"/>
              </a:lnSpc>
              <a:spcBef>
                <a:spcPts val="1200"/>
              </a:spcBef>
            </a:pPr>
            <a:r>
              <a:rPr lang="en-US" sz="1900" dirty="0">
                <a:solidFill>
                  <a:schemeClr val="tx1"/>
                </a:solidFill>
              </a:rPr>
              <a:t>Attendees may include key members of manager’s staff and the negotiator, but should be restricted to those persons absolutely necessary</a:t>
            </a:r>
          </a:p>
          <a:p>
            <a:pPr>
              <a:lnSpc>
                <a:spcPct val="120000"/>
              </a:lnSpc>
              <a:spcBef>
                <a:spcPts val="1200"/>
              </a:spcBef>
            </a:pPr>
            <a:r>
              <a:rPr lang="en-US" sz="1900" dirty="0">
                <a:solidFill>
                  <a:schemeClr val="tx1"/>
                </a:solidFill>
              </a:rPr>
              <a:t>Because the Sunshine Law does not apply, there are no requirements for a notice or meeting minutes. </a:t>
            </a:r>
          </a:p>
          <a:p>
            <a:pPr>
              <a:lnSpc>
                <a:spcPct val="120000"/>
              </a:lnSpc>
              <a:spcBef>
                <a:spcPts val="1200"/>
              </a:spcBef>
            </a:pPr>
            <a:r>
              <a:rPr lang="en-US" sz="1900" dirty="0">
                <a:solidFill>
                  <a:schemeClr val="tx1"/>
                </a:solidFill>
              </a:rPr>
              <a:t> Participants should not disclose anything related to or discussed in these closed meetings.</a:t>
            </a:r>
            <a:endParaRPr lang="en-US" sz="1800" dirty="0">
              <a:solidFill>
                <a:schemeClr val="tx1"/>
              </a:solidFill>
            </a:endParaRPr>
          </a:p>
          <a:p>
            <a:pPr lvl="1">
              <a:lnSpc>
                <a:spcPct val="120000"/>
              </a:lnSpc>
              <a:spcBef>
                <a:spcPts val="1200"/>
              </a:spcBef>
            </a:pPr>
            <a:r>
              <a:rPr lang="en-US" sz="1900" dirty="0">
                <a:solidFill>
                  <a:schemeClr val="tx1"/>
                </a:solidFill>
              </a:rPr>
              <a:t>“Participants in [collective bargaining] meetings that are closed . . . should be sensitive to the stated denial of public access when matters discussed at such meetings subsequently arise.” AGO Fla. 2003-09 (2009).</a:t>
            </a:r>
          </a:p>
          <a:p>
            <a:pPr marL="0" indent="0" algn="r">
              <a:lnSpc>
                <a:spcPct val="120000"/>
              </a:lnSpc>
              <a:spcBef>
                <a:spcPts val="1200"/>
              </a:spcBef>
              <a:buNone/>
            </a:pPr>
            <a:r>
              <a:rPr lang="en-US" sz="1600" dirty="0">
                <a:solidFill>
                  <a:schemeClr val="tx1"/>
                </a:solidFill>
              </a:rPr>
              <a:t>	Florida Statutes Section 447.605</a:t>
            </a:r>
          </a:p>
        </p:txBody>
      </p:sp>
      <p:sp>
        <p:nvSpPr>
          <p:cNvPr id="10" name="Rectangle 9">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89435" y="0"/>
            <a:ext cx="195456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2" name="Oval 11">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29567" y="2369132"/>
            <a:ext cx="2119736" cy="2119736"/>
          </a:xfrm>
          <a:prstGeom prst="ellipse">
            <a:avLst/>
          </a:prstGeom>
          <a:solidFill>
            <a:srgbClr val="FFFFFF"/>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7" name="Graphic 6" descr="Board Room">
            <a:extLst>
              <a:ext uri="{FF2B5EF4-FFF2-40B4-BE49-F238E27FC236}">
                <a16:creationId xmlns:a16="http://schemas.microsoft.com/office/drawing/2014/main" id="{D19888B9-983C-A00B-71B2-91DFC41C4D8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624964" y="2865141"/>
            <a:ext cx="1143455" cy="1143455"/>
          </a:xfrm>
          <a:prstGeom prst="rect">
            <a:avLst/>
          </a:prstGeom>
        </p:spPr>
      </p:pic>
    </p:spTree>
    <p:extLst>
      <p:ext uri="{BB962C8B-B14F-4D97-AF65-F5344CB8AC3E}">
        <p14:creationId xmlns:p14="http://schemas.microsoft.com/office/powerpoint/2010/main" val="4371783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03" name="Rectangle 4102">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65FE3C2-4AFC-46B7-A19C-846471308175}"/>
              </a:ext>
            </a:extLst>
          </p:cNvPr>
          <p:cNvSpPr>
            <a:spLocks noGrp="1"/>
          </p:cNvSpPr>
          <p:nvPr>
            <p:ph type="title"/>
          </p:nvPr>
        </p:nvSpPr>
        <p:spPr>
          <a:xfrm>
            <a:off x="473202" y="639520"/>
            <a:ext cx="2571750" cy="1719072"/>
          </a:xfrm>
        </p:spPr>
        <p:txBody>
          <a:bodyPr vert="horz" lIns="91440" tIns="45720" rIns="91440" bIns="45720" rtlCol="0" anchor="b">
            <a:normAutofit/>
          </a:bodyPr>
          <a:lstStyle/>
          <a:p>
            <a:r>
              <a:rPr lang="en-US" sz="2400" b="1" kern="1200" dirty="0">
                <a:solidFill>
                  <a:schemeClr val="tx1"/>
                </a:solidFill>
                <a:latin typeface="Montserrat" panose="00000500000000000000" pitchFamily="2" charset="0"/>
              </a:rPr>
              <a:t>May a board vote by secret ballot?</a:t>
            </a:r>
          </a:p>
        </p:txBody>
      </p:sp>
      <p:sp>
        <p:nvSpPr>
          <p:cNvPr id="4105"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458" y="2573756"/>
            <a:ext cx="2441321" cy="18288"/>
          </a:xfrm>
          <a:custGeom>
            <a:avLst/>
            <a:gdLst>
              <a:gd name="connsiteX0" fmla="*/ 0 w 2441321"/>
              <a:gd name="connsiteY0" fmla="*/ 0 h 18288"/>
              <a:gd name="connsiteX1" fmla="*/ 585917 w 2441321"/>
              <a:gd name="connsiteY1" fmla="*/ 0 h 18288"/>
              <a:gd name="connsiteX2" fmla="*/ 1196247 w 2441321"/>
              <a:gd name="connsiteY2" fmla="*/ 0 h 18288"/>
              <a:gd name="connsiteX3" fmla="*/ 1806578 w 2441321"/>
              <a:gd name="connsiteY3" fmla="*/ 0 h 18288"/>
              <a:gd name="connsiteX4" fmla="*/ 2441321 w 2441321"/>
              <a:gd name="connsiteY4" fmla="*/ 0 h 18288"/>
              <a:gd name="connsiteX5" fmla="*/ 2441321 w 2441321"/>
              <a:gd name="connsiteY5" fmla="*/ 18288 h 18288"/>
              <a:gd name="connsiteX6" fmla="*/ 1830991 w 2441321"/>
              <a:gd name="connsiteY6" fmla="*/ 18288 h 18288"/>
              <a:gd name="connsiteX7" fmla="*/ 1269487 w 2441321"/>
              <a:gd name="connsiteY7" fmla="*/ 18288 h 18288"/>
              <a:gd name="connsiteX8" fmla="*/ 707983 w 2441321"/>
              <a:gd name="connsiteY8" fmla="*/ 18288 h 18288"/>
              <a:gd name="connsiteX9" fmla="*/ 0 w 2441321"/>
              <a:gd name="connsiteY9" fmla="*/ 18288 h 18288"/>
              <a:gd name="connsiteX10" fmla="*/ 0 w 2441321"/>
              <a:gd name="connsiteY10" fmla="*/ 0 h 18288"/>
              <a:gd name="connsiteX0" fmla="*/ 0 w 2441321"/>
              <a:gd name="connsiteY0" fmla="*/ 0 h 18288"/>
              <a:gd name="connsiteX1" fmla="*/ 585917 w 2441321"/>
              <a:gd name="connsiteY1" fmla="*/ 0 h 18288"/>
              <a:gd name="connsiteX2" fmla="*/ 1123008 w 2441321"/>
              <a:gd name="connsiteY2" fmla="*/ 0 h 18288"/>
              <a:gd name="connsiteX3" fmla="*/ 1782164 w 2441321"/>
              <a:gd name="connsiteY3" fmla="*/ 0 h 18288"/>
              <a:gd name="connsiteX4" fmla="*/ 2441321 w 2441321"/>
              <a:gd name="connsiteY4" fmla="*/ 0 h 18288"/>
              <a:gd name="connsiteX5" fmla="*/ 2441321 w 2441321"/>
              <a:gd name="connsiteY5" fmla="*/ 18288 h 18288"/>
              <a:gd name="connsiteX6" fmla="*/ 1879817 w 2441321"/>
              <a:gd name="connsiteY6" fmla="*/ 18288 h 18288"/>
              <a:gd name="connsiteX7" fmla="*/ 1318313 w 2441321"/>
              <a:gd name="connsiteY7" fmla="*/ 18288 h 18288"/>
              <a:gd name="connsiteX8" fmla="*/ 659157 w 2441321"/>
              <a:gd name="connsiteY8" fmla="*/ 18288 h 18288"/>
              <a:gd name="connsiteX9" fmla="*/ 0 w 2441321"/>
              <a:gd name="connsiteY9" fmla="*/ 18288 h 18288"/>
              <a:gd name="connsiteX10" fmla="*/ 0 w 2441321"/>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1321" h="18288" fill="none" extrusionOk="0">
                <a:moveTo>
                  <a:pt x="0" y="0"/>
                </a:moveTo>
                <a:cubicBezTo>
                  <a:pt x="280302" y="-6619"/>
                  <a:pt x="363201" y="4913"/>
                  <a:pt x="585917" y="0"/>
                </a:cubicBezTo>
                <a:cubicBezTo>
                  <a:pt x="832357" y="-10107"/>
                  <a:pt x="996738" y="-34312"/>
                  <a:pt x="1196247" y="0"/>
                </a:cubicBezTo>
                <a:cubicBezTo>
                  <a:pt x="1357180" y="16623"/>
                  <a:pt x="1575042" y="-11041"/>
                  <a:pt x="1806578" y="0"/>
                </a:cubicBezTo>
                <a:cubicBezTo>
                  <a:pt x="2016334" y="246"/>
                  <a:pt x="2239353" y="-8732"/>
                  <a:pt x="2441321" y="0"/>
                </a:cubicBezTo>
                <a:cubicBezTo>
                  <a:pt x="2441188" y="8366"/>
                  <a:pt x="2440365" y="10017"/>
                  <a:pt x="2441321" y="18288"/>
                </a:cubicBezTo>
                <a:cubicBezTo>
                  <a:pt x="2159375" y="49009"/>
                  <a:pt x="2054495" y="45666"/>
                  <a:pt x="1830991" y="18288"/>
                </a:cubicBezTo>
                <a:cubicBezTo>
                  <a:pt x="1615846" y="7509"/>
                  <a:pt x="1521674" y="-5422"/>
                  <a:pt x="1269487" y="18288"/>
                </a:cubicBezTo>
                <a:cubicBezTo>
                  <a:pt x="1019660" y="53960"/>
                  <a:pt x="886911" y="42351"/>
                  <a:pt x="707983" y="18288"/>
                </a:cubicBezTo>
                <a:cubicBezTo>
                  <a:pt x="523434" y="27321"/>
                  <a:pt x="307885" y="34316"/>
                  <a:pt x="0" y="18288"/>
                </a:cubicBezTo>
                <a:cubicBezTo>
                  <a:pt x="-595" y="11182"/>
                  <a:pt x="-5" y="6307"/>
                  <a:pt x="0" y="0"/>
                </a:cubicBezTo>
                <a:close/>
              </a:path>
              <a:path w="2441321" h="18288" stroke="0" extrusionOk="0">
                <a:moveTo>
                  <a:pt x="0" y="0"/>
                </a:moveTo>
                <a:cubicBezTo>
                  <a:pt x="212126" y="-10265"/>
                  <a:pt x="442910" y="-11728"/>
                  <a:pt x="585917" y="0"/>
                </a:cubicBezTo>
                <a:cubicBezTo>
                  <a:pt x="724579" y="21751"/>
                  <a:pt x="879365" y="-33198"/>
                  <a:pt x="1123008" y="0"/>
                </a:cubicBezTo>
                <a:cubicBezTo>
                  <a:pt x="1377247" y="11220"/>
                  <a:pt x="1597861" y="-34280"/>
                  <a:pt x="1782164" y="0"/>
                </a:cubicBezTo>
                <a:cubicBezTo>
                  <a:pt x="1975975" y="-3055"/>
                  <a:pt x="2116392" y="-15531"/>
                  <a:pt x="2441321" y="0"/>
                </a:cubicBezTo>
                <a:cubicBezTo>
                  <a:pt x="2441666" y="6144"/>
                  <a:pt x="2441358" y="10525"/>
                  <a:pt x="2441321" y="18288"/>
                </a:cubicBezTo>
                <a:cubicBezTo>
                  <a:pt x="2180658" y="18322"/>
                  <a:pt x="2084222" y="5934"/>
                  <a:pt x="1879817" y="18288"/>
                </a:cubicBezTo>
                <a:cubicBezTo>
                  <a:pt x="1668182" y="16222"/>
                  <a:pt x="1551159" y="-6477"/>
                  <a:pt x="1318313" y="18288"/>
                </a:cubicBezTo>
                <a:cubicBezTo>
                  <a:pt x="1059871" y="56395"/>
                  <a:pt x="901959" y="23831"/>
                  <a:pt x="659157" y="18288"/>
                </a:cubicBezTo>
                <a:cubicBezTo>
                  <a:pt x="444692" y="28483"/>
                  <a:pt x="245032" y="39882"/>
                  <a:pt x="0" y="18288"/>
                </a:cubicBezTo>
                <a:cubicBezTo>
                  <a:pt x="-11" y="10485"/>
                  <a:pt x="-221" y="3288"/>
                  <a:pt x="0" y="0"/>
                </a:cubicBezTo>
                <a:close/>
              </a:path>
              <a:path w="2441321" h="18288" fill="none" stroke="0" extrusionOk="0">
                <a:moveTo>
                  <a:pt x="0" y="0"/>
                </a:moveTo>
                <a:cubicBezTo>
                  <a:pt x="265389" y="-22361"/>
                  <a:pt x="344845" y="-65"/>
                  <a:pt x="585917" y="0"/>
                </a:cubicBezTo>
                <a:cubicBezTo>
                  <a:pt x="858472" y="13102"/>
                  <a:pt x="949265" y="-8078"/>
                  <a:pt x="1196247" y="0"/>
                </a:cubicBezTo>
                <a:cubicBezTo>
                  <a:pt x="1379248" y="30707"/>
                  <a:pt x="1585336" y="24963"/>
                  <a:pt x="1806578" y="0"/>
                </a:cubicBezTo>
                <a:cubicBezTo>
                  <a:pt x="1986731" y="-19207"/>
                  <a:pt x="2264933" y="16601"/>
                  <a:pt x="2441321" y="0"/>
                </a:cubicBezTo>
                <a:cubicBezTo>
                  <a:pt x="2441440" y="8687"/>
                  <a:pt x="2440452" y="9944"/>
                  <a:pt x="2441321" y="18288"/>
                </a:cubicBezTo>
                <a:cubicBezTo>
                  <a:pt x="2149099" y="27348"/>
                  <a:pt x="2027305" y="56470"/>
                  <a:pt x="1830991" y="18288"/>
                </a:cubicBezTo>
                <a:cubicBezTo>
                  <a:pt x="1614571" y="-18764"/>
                  <a:pt x="1500998" y="10727"/>
                  <a:pt x="1269487" y="18288"/>
                </a:cubicBezTo>
                <a:cubicBezTo>
                  <a:pt x="1042399" y="37834"/>
                  <a:pt x="927922" y="45822"/>
                  <a:pt x="707983" y="18288"/>
                </a:cubicBezTo>
                <a:cubicBezTo>
                  <a:pt x="502575" y="-5380"/>
                  <a:pt x="350393" y="34499"/>
                  <a:pt x="0" y="18288"/>
                </a:cubicBezTo>
                <a:cubicBezTo>
                  <a:pt x="-394" y="12154"/>
                  <a:pt x="907" y="6688"/>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custGeom>
                    <a:avLst/>
                    <a:gdLst>
                      <a:gd name="connsiteX0" fmla="*/ 0 w 2441321"/>
                      <a:gd name="connsiteY0" fmla="*/ 0 h 18288"/>
                      <a:gd name="connsiteX1" fmla="*/ 585917 w 2441321"/>
                      <a:gd name="connsiteY1" fmla="*/ 0 h 18288"/>
                      <a:gd name="connsiteX2" fmla="*/ 1196247 w 2441321"/>
                      <a:gd name="connsiteY2" fmla="*/ 0 h 18288"/>
                      <a:gd name="connsiteX3" fmla="*/ 1806578 w 2441321"/>
                      <a:gd name="connsiteY3" fmla="*/ 0 h 18288"/>
                      <a:gd name="connsiteX4" fmla="*/ 2441321 w 2441321"/>
                      <a:gd name="connsiteY4" fmla="*/ 0 h 18288"/>
                      <a:gd name="connsiteX5" fmla="*/ 2441321 w 2441321"/>
                      <a:gd name="connsiteY5" fmla="*/ 18288 h 18288"/>
                      <a:gd name="connsiteX6" fmla="*/ 1830991 w 2441321"/>
                      <a:gd name="connsiteY6" fmla="*/ 18288 h 18288"/>
                      <a:gd name="connsiteX7" fmla="*/ 1269487 w 2441321"/>
                      <a:gd name="connsiteY7" fmla="*/ 18288 h 18288"/>
                      <a:gd name="connsiteX8" fmla="*/ 707983 w 2441321"/>
                      <a:gd name="connsiteY8" fmla="*/ 18288 h 18288"/>
                      <a:gd name="connsiteX9" fmla="*/ 0 w 2441321"/>
                      <a:gd name="connsiteY9" fmla="*/ 18288 h 18288"/>
                      <a:gd name="connsiteX10" fmla="*/ 0 w 2441321"/>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1321" h="18288" fill="none" extrusionOk="0">
                        <a:moveTo>
                          <a:pt x="0" y="0"/>
                        </a:moveTo>
                        <a:cubicBezTo>
                          <a:pt x="273217" y="-17533"/>
                          <a:pt x="355785" y="-4171"/>
                          <a:pt x="585917" y="0"/>
                        </a:cubicBezTo>
                        <a:cubicBezTo>
                          <a:pt x="816049" y="4171"/>
                          <a:pt x="991446" y="-9419"/>
                          <a:pt x="1196247" y="0"/>
                        </a:cubicBezTo>
                        <a:cubicBezTo>
                          <a:pt x="1401048" y="9419"/>
                          <a:pt x="1589984" y="-731"/>
                          <a:pt x="1806578" y="0"/>
                        </a:cubicBezTo>
                        <a:cubicBezTo>
                          <a:pt x="2023172" y="731"/>
                          <a:pt x="2247754" y="8393"/>
                          <a:pt x="2441321" y="0"/>
                        </a:cubicBezTo>
                        <a:cubicBezTo>
                          <a:pt x="2441167" y="8655"/>
                          <a:pt x="2440437" y="9975"/>
                          <a:pt x="2441321" y="18288"/>
                        </a:cubicBezTo>
                        <a:cubicBezTo>
                          <a:pt x="2169723" y="30506"/>
                          <a:pt x="2045712" y="39140"/>
                          <a:pt x="1830991" y="18288"/>
                        </a:cubicBezTo>
                        <a:cubicBezTo>
                          <a:pt x="1616270" y="-2564"/>
                          <a:pt x="1505876" y="3949"/>
                          <a:pt x="1269487" y="18288"/>
                        </a:cubicBezTo>
                        <a:cubicBezTo>
                          <a:pt x="1033098" y="32627"/>
                          <a:pt x="908661" y="41191"/>
                          <a:pt x="707983" y="18288"/>
                        </a:cubicBezTo>
                        <a:cubicBezTo>
                          <a:pt x="507305" y="-4615"/>
                          <a:pt x="333592" y="20759"/>
                          <a:pt x="0" y="18288"/>
                        </a:cubicBezTo>
                        <a:cubicBezTo>
                          <a:pt x="-688" y="11716"/>
                          <a:pt x="875" y="6357"/>
                          <a:pt x="0" y="0"/>
                        </a:cubicBezTo>
                        <a:close/>
                      </a:path>
                      <a:path w="2441321" h="18288" stroke="0" extrusionOk="0">
                        <a:moveTo>
                          <a:pt x="0" y="0"/>
                        </a:moveTo>
                        <a:cubicBezTo>
                          <a:pt x="207071" y="-14617"/>
                          <a:pt x="444194" y="-15606"/>
                          <a:pt x="585917" y="0"/>
                        </a:cubicBezTo>
                        <a:cubicBezTo>
                          <a:pt x="727640" y="15606"/>
                          <a:pt x="904326" y="-79"/>
                          <a:pt x="1123008" y="0"/>
                        </a:cubicBezTo>
                        <a:cubicBezTo>
                          <a:pt x="1341690" y="79"/>
                          <a:pt x="1600014" y="10401"/>
                          <a:pt x="1782164" y="0"/>
                        </a:cubicBezTo>
                        <a:cubicBezTo>
                          <a:pt x="1964314" y="-10401"/>
                          <a:pt x="2143537" y="-21488"/>
                          <a:pt x="2441321" y="0"/>
                        </a:cubicBezTo>
                        <a:cubicBezTo>
                          <a:pt x="2441735" y="5928"/>
                          <a:pt x="2441551" y="11133"/>
                          <a:pt x="2441321" y="18288"/>
                        </a:cubicBezTo>
                        <a:cubicBezTo>
                          <a:pt x="2166745" y="28773"/>
                          <a:pt x="2078726" y="15476"/>
                          <a:pt x="1879817" y="18288"/>
                        </a:cubicBezTo>
                        <a:cubicBezTo>
                          <a:pt x="1680908" y="21100"/>
                          <a:pt x="1548770" y="-4127"/>
                          <a:pt x="1318313" y="18288"/>
                        </a:cubicBezTo>
                        <a:cubicBezTo>
                          <a:pt x="1087856" y="40703"/>
                          <a:pt x="894613" y="3927"/>
                          <a:pt x="659157" y="18288"/>
                        </a:cubicBezTo>
                        <a:cubicBezTo>
                          <a:pt x="423701" y="32649"/>
                          <a:pt x="246611" y="33975"/>
                          <a:pt x="0" y="18288"/>
                        </a:cubicBezTo>
                        <a:cubicBezTo>
                          <a:pt x="-348" y="10388"/>
                          <a:pt x="-12" y="3969"/>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2AC0499F-F6A1-4C43-B8ED-960D6041E04E}"/>
              </a:ext>
            </a:extLst>
          </p:cNvPr>
          <p:cNvSpPr txBox="1"/>
          <p:nvPr/>
        </p:nvSpPr>
        <p:spPr>
          <a:xfrm>
            <a:off x="473202" y="2807208"/>
            <a:ext cx="2571750" cy="3410712"/>
          </a:xfrm>
          <a:prstGeom prst="rect">
            <a:avLst/>
          </a:prstGeom>
        </p:spPr>
        <p:txBody>
          <a:bodyPr vert="horz" lIns="91440" tIns="45720" rIns="91440" bIns="45720" rtlCol="0" anchor="t">
            <a:normAutofit/>
          </a:bodyPr>
          <a:lstStyle/>
          <a:p>
            <a:pPr defTabSz="914400">
              <a:lnSpc>
                <a:spcPct val="90000"/>
              </a:lnSpc>
              <a:spcAft>
                <a:spcPts val="600"/>
              </a:spcAft>
            </a:pPr>
            <a:r>
              <a:rPr lang="en-US" sz="1900" dirty="0">
                <a:latin typeface="Lato" panose="020F0502020204030203" pitchFamily="34" charset="0"/>
                <a:ea typeface="Lato" panose="020F0502020204030203" pitchFamily="34" charset="0"/>
                <a:cs typeface="Lato" panose="020F0502020204030203" pitchFamily="34" charset="0"/>
              </a:rPr>
              <a:t>Sunshine Law requires that meetings of public boards or commissions be “open to the public.” Any use of preassigned numbers, codes or secret ballots would violate the law. </a:t>
            </a:r>
          </a:p>
        </p:txBody>
      </p:sp>
      <p:pic>
        <p:nvPicPr>
          <p:cNvPr id="4098" name="Picture 2" descr="Branson Missouri: Sunshine Law Cartoon (Secret Meeting in Public)">
            <a:extLst>
              <a:ext uri="{FF2B5EF4-FFF2-40B4-BE49-F238E27FC236}">
                <a16:creationId xmlns:a16="http://schemas.microsoft.com/office/drawing/2014/main" id="{AAFCE5B3-4DA6-423B-A3B0-906AC0ED6308}"/>
              </a:ext>
            </a:extLst>
          </p:cNvPr>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tretch>
            <a:fillRect/>
          </a:stretch>
        </p:blipFill>
        <p:spPr bwMode="auto">
          <a:xfrm>
            <a:off x="3229468" y="1061508"/>
            <a:ext cx="5693803" cy="43415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16565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637B2035-1FCB-439A-B421-095E136C7E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676D6CDF-C512-4739-B158-55EE955EFA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27" y="-1"/>
            <a:ext cx="9143999"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C8A92A7-6ECF-48C8-A268-C061BD19C6DC}"/>
              </a:ext>
            </a:extLst>
          </p:cNvPr>
          <p:cNvSpPr>
            <a:spLocks noGrp="1"/>
          </p:cNvSpPr>
          <p:nvPr>
            <p:ph type="title"/>
          </p:nvPr>
        </p:nvSpPr>
        <p:spPr>
          <a:xfrm>
            <a:off x="852774" y="670559"/>
            <a:ext cx="3512491" cy="2148841"/>
          </a:xfrm>
        </p:spPr>
        <p:txBody>
          <a:bodyPr vert="horz" lIns="91440" tIns="45720" rIns="91440" bIns="45720" rtlCol="0" anchor="t">
            <a:normAutofit/>
          </a:bodyPr>
          <a:lstStyle/>
          <a:p>
            <a:r>
              <a:rPr lang="en-US" b="1" dirty="0">
                <a:solidFill>
                  <a:schemeClr val="tx1"/>
                </a:solidFill>
                <a:latin typeface="+mj-lt"/>
              </a:rPr>
              <a:t>Curing Sunshine Law Violations</a:t>
            </a:r>
          </a:p>
        </p:txBody>
      </p:sp>
      <p:pic>
        <p:nvPicPr>
          <p:cNvPr id="4" name="Picture 3">
            <a:extLst>
              <a:ext uri="{FF2B5EF4-FFF2-40B4-BE49-F238E27FC236}">
                <a16:creationId xmlns:a16="http://schemas.microsoft.com/office/drawing/2014/main" id="{293DC722-ADEC-4CA7-B017-FB5AB76AE079}"/>
              </a:ext>
            </a:extLst>
          </p:cNvPr>
          <p:cNvPicPr>
            <a:picLocks noChangeAspect="1"/>
          </p:cNvPicPr>
          <p:nvPr/>
        </p:nvPicPr>
        <p:blipFill rotWithShape="1">
          <a:blip r:embed="rId2"/>
          <a:srcRect l="19927" r="17833" b="1"/>
          <a:stretch/>
        </p:blipFill>
        <p:spPr>
          <a:xfrm>
            <a:off x="20" y="3105151"/>
            <a:ext cx="4836298" cy="3752849"/>
          </a:xfrm>
          <a:custGeom>
            <a:avLst/>
            <a:gdLst/>
            <a:ahLst/>
            <a:cxnLst/>
            <a:rect l="l" t="t" r="r" b="b"/>
            <a:pathLst>
              <a:path w="6448424" h="3752849">
                <a:moveTo>
                  <a:pt x="0" y="0"/>
                </a:moveTo>
                <a:lnTo>
                  <a:pt x="137978" y="22215"/>
                </a:lnTo>
                <a:cubicBezTo>
                  <a:pt x="196046" y="32277"/>
                  <a:pt x="252469" y="42437"/>
                  <a:pt x="295660" y="49771"/>
                </a:cubicBezTo>
                <a:cubicBezTo>
                  <a:pt x="364885" y="66610"/>
                  <a:pt x="403214" y="32071"/>
                  <a:pt x="456941" y="65635"/>
                </a:cubicBezTo>
                <a:cubicBezTo>
                  <a:pt x="529612" y="69090"/>
                  <a:pt x="662508" y="71245"/>
                  <a:pt x="731691" y="70501"/>
                </a:cubicBezTo>
                <a:cubicBezTo>
                  <a:pt x="768741" y="62400"/>
                  <a:pt x="808263" y="64633"/>
                  <a:pt x="841820" y="61171"/>
                </a:cubicBezTo>
                <a:cubicBezTo>
                  <a:pt x="958973" y="43639"/>
                  <a:pt x="1009730" y="45863"/>
                  <a:pt x="1068219" y="39136"/>
                </a:cubicBezTo>
                <a:cubicBezTo>
                  <a:pt x="1104329" y="33447"/>
                  <a:pt x="1156536" y="44203"/>
                  <a:pt x="1174190" y="38808"/>
                </a:cubicBezTo>
                <a:cubicBezTo>
                  <a:pt x="1188943" y="36385"/>
                  <a:pt x="1213832" y="14880"/>
                  <a:pt x="1225923" y="34507"/>
                </a:cubicBezTo>
                <a:cubicBezTo>
                  <a:pt x="1305283" y="8501"/>
                  <a:pt x="1319617" y="30839"/>
                  <a:pt x="1385617" y="18003"/>
                </a:cubicBezTo>
                <a:cubicBezTo>
                  <a:pt x="1461876" y="-26747"/>
                  <a:pt x="1519510" y="56342"/>
                  <a:pt x="1563967" y="4638"/>
                </a:cubicBezTo>
                <a:lnTo>
                  <a:pt x="1676634" y="10582"/>
                </a:lnTo>
                <a:lnTo>
                  <a:pt x="1769429" y="20265"/>
                </a:lnTo>
                <a:cubicBezTo>
                  <a:pt x="1790625" y="23534"/>
                  <a:pt x="1880369" y="18448"/>
                  <a:pt x="1900584" y="27732"/>
                </a:cubicBezTo>
                <a:cubicBezTo>
                  <a:pt x="2072430" y="22762"/>
                  <a:pt x="2014935" y="5831"/>
                  <a:pt x="2127041" y="22101"/>
                </a:cubicBezTo>
                <a:cubicBezTo>
                  <a:pt x="2168847" y="65820"/>
                  <a:pt x="2153052" y="28773"/>
                  <a:pt x="2211644" y="44507"/>
                </a:cubicBezTo>
                <a:cubicBezTo>
                  <a:pt x="2211201" y="9921"/>
                  <a:pt x="2277596" y="73686"/>
                  <a:pt x="2299605" y="38004"/>
                </a:cubicBezTo>
                <a:cubicBezTo>
                  <a:pt x="2309570" y="41997"/>
                  <a:pt x="2318531" y="46991"/>
                  <a:pt x="2327359" y="52270"/>
                </a:cubicBezTo>
                <a:lnTo>
                  <a:pt x="2331995" y="55017"/>
                </a:lnTo>
                <a:lnTo>
                  <a:pt x="2353777" y="59755"/>
                </a:lnTo>
                <a:lnTo>
                  <a:pt x="2355893" y="68914"/>
                </a:lnTo>
                <a:lnTo>
                  <a:pt x="2385794" y="81650"/>
                </a:lnTo>
                <a:cubicBezTo>
                  <a:pt x="2397613" y="85211"/>
                  <a:pt x="2411061" y="87627"/>
                  <a:pt x="2427010" y="88184"/>
                </a:cubicBezTo>
                <a:cubicBezTo>
                  <a:pt x="2486314" y="76422"/>
                  <a:pt x="2553170" y="126870"/>
                  <a:pt x="2627153" y="110451"/>
                </a:cubicBezTo>
                <a:cubicBezTo>
                  <a:pt x="2653722" y="107383"/>
                  <a:pt x="2732043" y="116068"/>
                  <a:pt x="2744462" y="128780"/>
                </a:cubicBezTo>
                <a:cubicBezTo>
                  <a:pt x="2760299" y="132873"/>
                  <a:pt x="2780248" y="130843"/>
                  <a:pt x="2785202" y="143610"/>
                </a:cubicBezTo>
                <a:cubicBezTo>
                  <a:pt x="2794558" y="159316"/>
                  <a:pt x="2856498" y="142821"/>
                  <a:pt x="2844667" y="159029"/>
                </a:cubicBezTo>
                <a:cubicBezTo>
                  <a:pt x="2888530" y="147871"/>
                  <a:pt x="2914187" y="181391"/>
                  <a:pt x="2946649" y="192330"/>
                </a:cubicBezTo>
                <a:cubicBezTo>
                  <a:pt x="2981872" y="180417"/>
                  <a:pt x="3015239" y="215115"/>
                  <a:pt x="3088812" y="226485"/>
                </a:cubicBezTo>
                <a:cubicBezTo>
                  <a:pt x="3127734" y="212524"/>
                  <a:pt x="3138301" y="234381"/>
                  <a:pt x="3208669" y="217774"/>
                </a:cubicBezTo>
                <a:cubicBezTo>
                  <a:pt x="3242208" y="219284"/>
                  <a:pt x="3229623" y="233297"/>
                  <a:pt x="3290045" y="235553"/>
                </a:cubicBezTo>
                <a:cubicBezTo>
                  <a:pt x="3399655" y="215239"/>
                  <a:pt x="3444518" y="245862"/>
                  <a:pt x="3529335" y="249571"/>
                </a:cubicBezTo>
                <a:cubicBezTo>
                  <a:pt x="3623697" y="257405"/>
                  <a:pt x="3587652" y="268832"/>
                  <a:pt x="3716766" y="252690"/>
                </a:cubicBezTo>
                <a:cubicBezTo>
                  <a:pt x="3723469" y="267318"/>
                  <a:pt x="3737863" y="269842"/>
                  <a:pt x="3765333" y="266823"/>
                </a:cubicBezTo>
                <a:cubicBezTo>
                  <a:pt x="3810754" y="271601"/>
                  <a:pt x="3792745" y="303866"/>
                  <a:pt x="3846897" y="290090"/>
                </a:cubicBezTo>
                <a:cubicBezTo>
                  <a:pt x="3830941" y="306608"/>
                  <a:pt x="3929114" y="308026"/>
                  <a:pt x="3900217" y="323590"/>
                </a:cubicBezTo>
                <a:cubicBezTo>
                  <a:pt x="3922367" y="343425"/>
                  <a:pt x="3948574" y="318948"/>
                  <a:pt x="3971444" y="336662"/>
                </a:cubicBezTo>
                <a:cubicBezTo>
                  <a:pt x="4002781" y="344193"/>
                  <a:pt x="3960997" y="315419"/>
                  <a:pt x="3997868" y="318867"/>
                </a:cubicBezTo>
                <a:cubicBezTo>
                  <a:pt x="4041159" y="326219"/>
                  <a:pt x="4055435" y="293981"/>
                  <a:pt x="4070852" y="339615"/>
                </a:cubicBezTo>
                <a:cubicBezTo>
                  <a:pt x="4121286" y="335828"/>
                  <a:pt x="4121920" y="355506"/>
                  <a:pt x="4180483" y="373369"/>
                </a:cubicBezTo>
                <a:cubicBezTo>
                  <a:pt x="4211379" y="366707"/>
                  <a:pt x="4230171" y="374664"/>
                  <a:pt x="4246264" y="387458"/>
                </a:cubicBezTo>
                <a:cubicBezTo>
                  <a:pt x="4308508" y="393310"/>
                  <a:pt x="4357326" y="416142"/>
                  <a:pt x="4423169" y="431783"/>
                </a:cubicBezTo>
                <a:lnTo>
                  <a:pt x="4446752" y="435383"/>
                </a:lnTo>
                <a:lnTo>
                  <a:pt x="4446954" y="435566"/>
                </a:lnTo>
                <a:cubicBezTo>
                  <a:pt x="4508528" y="480137"/>
                  <a:pt x="4617740" y="529869"/>
                  <a:pt x="4662523" y="553169"/>
                </a:cubicBezTo>
                <a:cubicBezTo>
                  <a:pt x="4720320" y="547046"/>
                  <a:pt x="4678644" y="560102"/>
                  <a:pt x="4715641" y="575354"/>
                </a:cubicBezTo>
                <a:cubicBezTo>
                  <a:pt x="4682056" y="593278"/>
                  <a:pt x="4768370" y="586520"/>
                  <a:pt x="4742071" y="614016"/>
                </a:cubicBezTo>
                <a:cubicBezTo>
                  <a:pt x="4749637" y="615922"/>
                  <a:pt x="4757797" y="616899"/>
                  <a:pt x="4766183" y="617675"/>
                </a:cubicBezTo>
                <a:lnTo>
                  <a:pt x="4770562" y="618094"/>
                </a:lnTo>
                <a:lnTo>
                  <a:pt x="4783240" y="624350"/>
                </a:lnTo>
                <a:lnTo>
                  <a:pt x="4792882" y="620401"/>
                </a:lnTo>
                <a:lnTo>
                  <a:pt x="4816310" y="625721"/>
                </a:lnTo>
                <a:cubicBezTo>
                  <a:pt x="4824144" y="628595"/>
                  <a:pt x="4831482" y="632720"/>
                  <a:pt x="4837953" y="638824"/>
                </a:cubicBezTo>
                <a:cubicBezTo>
                  <a:pt x="4848645" y="668753"/>
                  <a:pt x="4922266" y="669148"/>
                  <a:pt x="4933914" y="707398"/>
                </a:cubicBezTo>
                <a:cubicBezTo>
                  <a:pt x="4940833" y="719653"/>
                  <a:pt x="4978358" y="746502"/>
                  <a:pt x="4995259" y="744825"/>
                </a:cubicBezTo>
                <a:cubicBezTo>
                  <a:pt x="5005107" y="749034"/>
                  <a:pt x="5010567" y="758092"/>
                  <a:pt x="5024744" y="753396"/>
                </a:cubicBezTo>
                <a:cubicBezTo>
                  <a:pt x="5047511" y="761361"/>
                  <a:pt x="5109162" y="783016"/>
                  <a:pt x="5131877" y="792613"/>
                </a:cubicBezTo>
                <a:cubicBezTo>
                  <a:pt x="5132671" y="802792"/>
                  <a:pt x="5144554" y="806683"/>
                  <a:pt x="5161031" y="810975"/>
                </a:cubicBezTo>
                <a:lnTo>
                  <a:pt x="5176815" y="815342"/>
                </a:lnTo>
                <a:lnTo>
                  <a:pt x="5180064" y="831233"/>
                </a:lnTo>
                <a:cubicBezTo>
                  <a:pt x="5202966" y="819270"/>
                  <a:pt x="5188976" y="863361"/>
                  <a:pt x="5215059" y="865080"/>
                </a:cubicBezTo>
                <a:cubicBezTo>
                  <a:pt x="5235765" y="864786"/>
                  <a:pt x="5236347" y="878098"/>
                  <a:pt x="5245643" y="887119"/>
                </a:cubicBezTo>
                <a:cubicBezTo>
                  <a:pt x="5267660" y="891609"/>
                  <a:pt x="5295742" y="939348"/>
                  <a:pt x="5295952" y="957174"/>
                </a:cubicBezTo>
                <a:cubicBezTo>
                  <a:pt x="5284322" y="1008946"/>
                  <a:pt x="5374979" y="1038019"/>
                  <a:pt x="5367826" y="1079140"/>
                </a:cubicBezTo>
                <a:cubicBezTo>
                  <a:pt x="5371668" y="1089190"/>
                  <a:pt x="5377921" y="1097135"/>
                  <a:pt x="5385646" y="1103730"/>
                </a:cubicBezTo>
                <a:lnTo>
                  <a:pt x="5410965" y="1119397"/>
                </a:lnTo>
                <a:lnTo>
                  <a:pt x="5436960" y="1130910"/>
                </a:lnTo>
                <a:lnTo>
                  <a:pt x="5442083" y="1133134"/>
                </a:lnTo>
                <a:cubicBezTo>
                  <a:pt x="5451910" y="1137346"/>
                  <a:pt x="5457170" y="1169188"/>
                  <a:pt x="5465219" y="1174479"/>
                </a:cubicBezTo>
                <a:cubicBezTo>
                  <a:pt x="5488744" y="1195184"/>
                  <a:pt x="5467141" y="1223401"/>
                  <a:pt x="5488171" y="1238604"/>
                </a:cubicBezTo>
                <a:cubicBezTo>
                  <a:pt x="5523491" y="1271811"/>
                  <a:pt x="5486623" y="1305961"/>
                  <a:pt x="5562172" y="1320840"/>
                </a:cubicBezTo>
                <a:cubicBezTo>
                  <a:pt x="5601634" y="1385316"/>
                  <a:pt x="5636528" y="1453139"/>
                  <a:pt x="5686905" y="1512529"/>
                </a:cubicBezTo>
                <a:cubicBezTo>
                  <a:pt x="5729049" y="1575678"/>
                  <a:pt x="5699691" y="1553768"/>
                  <a:pt x="5748726" y="1623716"/>
                </a:cubicBezTo>
                <a:cubicBezTo>
                  <a:pt x="5783098" y="1689734"/>
                  <a:pt x="5789710" y="1639740"/>
                  <a:pt x="5842593" y="1726595"/>
                </a:cubicBezTo>
                <a:cubicBezTo>
                  <a:pt x="5837824" y="1733043"/>
                  <a:pt x="5862023" y="1845188"/>
                  <a:pt x="5861042" y="1851837"/>
                </a:cubicBezTo>
                <a:cubicBezTo>
                  <a:pt x="5874156" y="1887981"/>
                  <a:pt x="5901790" y="1919218"/>
                  <a:pt x="5921290" y="1943460"/>
                </a:cubicBezTo>
                <a:lnTo>
                  <a:pt x="5978046" y="1997284"/>
                </a:lnTo>
                <a:lnTo>
                  <a:pt x="5992479" y="2056720"/>
                </a:lnTo>
                <a:cubicBezTo>
                  <a:pt x="6011078" y="2079033"/>
                  <a:pt x="6072687" y="2117397"/>
                  <a:pt x="6089639" y="2131171"/>
                </a:cubicBezTo>
                <a:lnTo>
                  <a:pt x="6094199" y="2139379"/>
                </a:lnTo>
                <a:lnTo>
                  <a:pt x="6094822" y="2139386"/>
                </a:lnTo>
                <a:cubicBezTo>
                  <a:pt x="6096947" y="2140841"/>
                  <a:pt x="6098876" y="2143416"/>
                  <a:pt x="6100692" y="2147736"/>
                </a:cubicBezTo>
                <a:lnTo>
                  <a:pt x="6102516" y="2154343"/>
                </a:lnTo>
                <a:lnTo>
                  <a:pt x="6111361" y="2170264"/>
                </a:lnTo>
                <a:lnTo>
                  <a:pt x="6215475" y="2270153"/>
                </a:lnTo>
                <a:lnTo>
                  <a:pt x="6255966" y="2335401"/>
                </a:lnTo>
                <a:lnTo>
                  <a:pt x="6272711" y="2385144"/>
                </a:lnTo>
                <a:cubicBezTo>
                  <a:pt x="6282320" y="2406495"/>
                  <a:pt x="6299066" y="2405139"/>
                  <a:pt x="6304347" y="2439388"/>
                </a:cubicBezTo>
                <a:cubicBezTo>
                  <a:pt x="6297131" y="2486231"/>
                  <a:pt x="6325530" y="2500962"/>
                  <a:pt x="6326729" y="2549400"/>
                </a:cubicBezTo>
                <a:cubicBezTo>
                  <a:pt x="6325926" y="2572066"/>
                  <a:pt x="6339111" y="2599957"/>
                  <a:pt x="6344663" y="2628839"/>
                </a:cubicBezTo>
                <a:lnTo>
                  <a:pt x="6375811" y="2639204"/>
                </a:lnTo>
                <a:cubicBezTo>
                  <a:pt x="6375427" y="2643533"/>
                  <a:pt x="6375041" y="2647863"/>
                  <a:pt x="6374657" y="2652193"/>
                </a:cubicBezTo>
                <a:cubicBezTo>
                  <a:pt x="6373555" y="2658134"/>
                  <a:pt x="6371943" y="2662665"/>
                  <a:pt x="6369740" y="2664642"/>
                </a:cubicBezTo>
                <a:cubicBezTo>
                  <a:pt x="6368032" y="2674540"/>
                  <a:pt x="6371528" y="2686899"/>
                  <a:pt x="6361964" y="2690172"/>
                </a:cubicBezTo>
                <a:cubicBezTo>
                  <a:pt x="6350507" y="2696218"/>
                  <a:pt x="6369375" y="2734440"/>
                  <a:pt x="6355511" y="2727335"/>
                </a:cubicBezTo>
                <a:cubicBezTo>
                  <a:pt x="6358746" y="2734104"/>
                  <a:pt x="6360434" y="2742096"/>
                  <a:pt x="6361058" y="2750592"/>
                </a:cubicBezTo>
                <a:cubicBezTo>
                  <a:pt x="6361013" y="2751998"/>
                  <a:pt x="6360970" y="2753408"/>
                  <a:pt x="6360926" y="2754814"/>
                </a:cubicBezTo>
                <a:lnTo>
                  <a:pt x="6339285" y="2810353"/>
                </a:lnTo>
                <a:cubicBezTo>
                  <a:pt x="6360091" y="2854187"/>
                  <a:pt x="6313103" y="2870086"/>
                  <a:pt x="6325672" y="2908809"/>
                </a:cubicBezTo>
                <a:cubicBezTo>
                  <a:pt x="6341563" y="2966972"/>
                  <a:pt x="6291836" y="2935388"/>
                  <a:pt x="6333498" y="3009772"/>
                </a:cubicBezTo>
                <a:cubicBezTo>
                  <a:pt x="6345476" y="3039254"/>
                  <a:pt x="6345955" y="3068963"/>
                  <a:pt x="6334947" y="3095405"/>
                </a:cubicBezTo>
                <a:lnTo>
                  <a:pt x="6344768" y="3155941"/>
                </a:lnTo>
                <a:cubicBezTo>
                  <a:pt x="6348643" y="3153663"/>
                  <a:pt x="6311793" y="3186588"/>
                  <a:pt x="6314754" y="3197987"/>
                </a:cubicBezTo>
                <a:cubicBezTo>
                  <a:pt x="6318695" y="3221971"/>
                  <a:pt x="6319257" y="3226752"/>
                  <a:pt x="6304230" y="3239690"/>
                </a:cubicBezTo>
                <a:cubicBezTo>
                  <a:pt x="6306321" y="3248567"/>
                  <a:pt x="6307305" y="3254005"/>
                  <a:pt x="6308837" y="3264003"/>
                </a:cubicBezTo>
                <a:cubicBezTo>
                  <a:pt x="6301812" y="3288243"/>
                  <a:pt x="6298529" y="3302527"/>
                  <a:pt x="6309285" y="3324103"/>
                </a:cubicBezTo>
                <a:cubicBezTo>
                  <a:pt x="6301188" y="3343007"/>
                  <a:pt x="6329285" y="3359307"/>
                  <a:pt x="6342503" y="3405661"/>
                </a:cubicBezTo>
                <a:cubicBezTo>
                  <a:pt x="6338012" y="3447477"/>
                  <a:pt x="6408325" y="3505721"/>
                  <a:pt x="6401531" y="3550593"/>
                </a:cubicBezTo>
                <a:cubicBezTo>
                  <a:pt x="6395655" y="3579549"/>
                  <a:pt x="6423437" y="3594758"/>
                  <a:pt x="6427705" y="3624684"/>
                </a:cubicBezTo>
                <a:cubicBezTo>
                  <a:pt x="6416402" y="3629199"/>
                  <a:pt x="6435787" y="3639516"/>
                  <a:pt x="6448424" y="3657106"/>
                </a:cubicBezTo>
                <a:lnTo>
                  <a:pt x="6444014" y="3752742"/>
                </a:lnTo>
                <a:cubicBezTo>
                  <a:pt x="6443990" y="3752777"/>
                  <a:pt x="6443967" y="3752813"/>
                  <a:pt x="6443946" y="3752849"/>
                </a:cubicBezTo>
                <a:lnTo>
                  <a:pt x="0" y="3752849"/>
                </a:lnTo>
                <a:close/>
              </a:path>
            </a:pathLst>
          </a:custGeom>
        </p:spPr>
      </p:pic>
      <p:sp>
        <p:nvSpPr>
          <p:cNvPr id="3" name="Content Placeholder 2">
            <a:extLst>
              <a:ext uri="{FF2B5EF4-FFF2-40B4-BE49-F238E27FC236}">
                <a16:creationId xmlns:a16="http://schemas.microsoft.com/office/drawing/2014/main" id="{3D7C8737-F8A5-4222-A5B6-ED89A3D9542B}"/>
              </a:ext>
            </a:extLst>
          </p:cNvPr>
          <p:cNvSpPr>
            <a:spLocks noGrp="1"/>
          </p:cNvSpPr>
          <p:nvPr>
            <p:ph sz="quarter" idx="13"/>
          </p:nvPr>
        </p:nvSpPr>
        <p:spPr>
          <a:xfrm>
            <a:off x="5097753" y="670559"/>
            <a:ext cx="3416836" cy="5445076"/>
          </a:xfrm>
        </p:spPr>
        <p:txBody>
          <a:bodyPr vert="horz" lIns="91440" tIns="45720" rIns="91440" bIns="45720" rtlCol="0" anchor="t">
            <a:normAutofit lnSpcReduction="10000"/>
          </a:bodyPr>
          <a:lstStyle/>
          <a:p>
            <a:pPr>
              <a:lnSpc>
                <a:spcPct val="100000"/>
              </a:lnSpc>
              <a:spcBef>
                <a:spcPts val="1200"/>
              </a:spcBef>
            </a:pPr>
            <a:r>
              <a:rPr lang="en-US" sz="2400" dirty="0">
                <a:solidFill>
                  <a:schemeClr val="tx1"/>
                </a:solidFill>
                <a:latin typeface="+mn-lt"/>
                <a:ea typeface="+mn-ea"/>
                <a:cs typeface="+mn-cs"/>
              </a:rPr>
              <a:t>Must conduct a full, open public hearing with independent, final action in the sunshine that is “not merely a ceremonial acceptance… and… a perfunctory ratification of secret decisions.”</a:t>
            </a:r>
          </a:p>
          <a:p>
            <a:pPr>
              <a:lnSpc>
                <a:spcPct val="100000"/>
              </a:lnSpc>
              <a:spcBef>
                <a:spcPts val="1200"/>
              </a:spcBef>
            </a:pPr>
            <a:r>
              <a:rPr lang="en-US" sz="2400" dirty="0">
                <a:solidFill>
                  <a:schemeClr val="tx1"/>
                </a:solidFill>
                <a:latin typeface="+mn-lt"/>
                <a:ea typeface="+mn-ea"/>
                <a:cs typeface="+mn-cs"/>
              </a:rPr>
              <a:t>Full deliberations and discussion must take place at the public meeting.</a:t>
            </a:r>
          </a:p>
          <a:p>
            <a:pPr>
              <a:lnSpc>
                <a:spcPct val="100000"/>
              </a:lnSpc>
              <a:spcBef>
                <a:spcPts val="1200"/>
              </a:spcBef>
            </a:pPr>
            <a:r>
              <a:rPr lang="en-US" sz="2400" b="1" u="sng" dirty="0">
                <a:solidFill>
                  <a:schemeClr val="tx1"/>
                </a:solidFill>
                <a:latin typeface="+mn-lt"/>
                <a:ea typeface="+mn-ea"/>
                <a:cs typeface="+mn-cs"/>
              </a:rPr>
              <a:t>Avoid the need to cure by following the law</a:t>
            </a:r>
          </a:p>
        </p:txBody>
      </p:sp>
    </p:spTree>
    <p:extLst>
      <p:ext uri="{BB962C8B-B14F-4D97-AF65-F5344CB8AC3E}">
        <p14:creationId xmlns:p14="http://schemas.microsoft.com/office/powerpoint/2010/main" val="8452710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7F8F0EF-3C10-41D7-AF04-4B49A79C75B9}"/>
              </a:ext>
            </a:extLst>
          </p:cNvPr>
          <p:cNvSpPr>
            <a:spLocks noGrp="1"/>
          </p:cNvSpPr>
          <p:nvPr>
            <p:ph type="title"/>
          </p:nvPr>
        </p:nvSpPr>
        <p:spPr>
          <a:xfrm>
            <a:off x="628650" y="365125"/>
            <a:ext cx="7886700" cy="1325563"/>
          </a:xfrm>
        </p:spPr>
        <p:txBody>
          <a:bodyPr vert="horz" lIns="91440" tIns="45720" rIns="91440" bIns="45720" rtlCol="0" anchor="ctr">
            <a:normAutofit/>
          </a:bodyPr>
          <a:lstStyle/>
          <a:p>
            <a:r>
              <a:rPr lang="en-US" sz="4700" b="1" kern="1200" dirty="0">
                <a:solidFill>
                  <a:schemeClr val="tx1"/>
                </a:solidFill>
                <a:latin typeface="+mj-lt"/>
                <a:ea typeface="+mj-ea"/>
                <a:cs typeface="+mj-cs"/>
              </a:rPr>
              <a:t>Public’s Right to Speak</a:t>
            </a:r>
          </a:p>
        </p:txBody>
      </p:sp>
      <p:sp>
        <p:nvSpPr>
          <p:cNvPr id="26"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1777" y="1677373"/>
            <a:ext cx="8140446" cy="18288"/>
          </a:xfrm>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140446" h="18288" fill="none" extrusionOk="0">
                <a:moveTo>
                  <a:pt x="0" y="0"/>
                </a:moveTo>
                <a:cubicBezTo>
                  <a:pt x="94920" y="9103"/>
                  <a:pt x="287892" y="-4966"/>
                  <a:pt x="434157" y="0"/>
                </a:cubicBezTo>
                <a:cubicBezTo>
                  <a:pt x="580422" y="4966"/>
                  <a:pt x="943595" y="-14182"/>
                  <a:pt x="1193932" y="0"/>
                </a:cubicBezTo>
                <a:cubicBezTo>
                  <a:pt x="1444270" y="14182"/>
                  <a:pt x="1472129" y="5523"/>
                  <a:pt x="1628089" y="0"/>
                </a:cubicBezTo>
                <a:cubicBezTo>
                  <a:pt x="1784049" y="-5523"/>
                  <a:pt x="1962419" y="-17322"/>
                  <a:pt x="2225055" y="0"/>
                </a:cubicBezTo>
                <a:cubicBezTo>
                  <a:pt x="2487691" y="17322"/>
                  <a:pt x="2700681" y="1311"/>
                  <a:pt x="3066235" y="0"/>
                </a:cubicBezTo>
                <a:cubicBezTo>
                  <a:pt x="3431789" y="-1311"/>
                  <a:pt x="3405662" y="25081"/>
                  <a:pt x="3744605" y="0"/>
                </a:cubicBezTo>
                <a:cubicBezTo>
                  <a:pt x="4083548" y="-25081"/>
                  <a:pt x="4265111" y="-11945"/>
                  <a:pt x="4504380" y="0"/>
                </a:cubicBezTo>
                <a:cubicBezTo>
                  <a:pt x="4743649" y="11945"/>
                  <a:pt x="4860394" y="-2832"/>
                  <a:pt x="5101346" y="0"/>
                </a:cubicBezTo>
                <a:cubicBezTo>
                  <a:pt x="5342298" y="2832"/>
                  <a:pt x="5456387" y="23676"/>
                  <a:pt x="5779717" y="0"/>
                </a:cubicBezTo>
                <a:cubicBezTo>
                  <a:pt x="6103047" y="-23676"/>
                  <a:pt x="6270379" y="-37291"/>
                  <a:pt x="6620896" y="0"/>
                </a:cubicBezTo>
                <a:cubicBezTo>
                  <a:pt x="6971413" y="37291"/>
                  <a:pt x="6989068" y="24674"/>
                  <a:pt x="7136458" y="0"/>
                </a:cubicBezTo>
                <a:cubicBezTo>
                  <a:pt x="7283848" y="-24674"/>
                  <a:pt x="7752532" y="-22436"/>
                  <a:pt x="8140446" y="0"/>
                </a:cubicBezTo>
                <a:cubicBezTo>
                  <a:pt x="8140314" y="7702"/>
                  <a:pt x="8140234" y="13511"/>
                  <a:pt x="8140446" y="18288"/>
                </a:cubicBezTo>
                <a:cubicBezTo>
                  <a:pt x="7906329" y="-3043"/>
                  <a:pt x="7681180" y="27465"/>
                  <a:pt x="7543480" y="18288"/>
                </a:cubicBezTo>
                <a:cubicBezTo>
                  <a:pt x="7405780" y="9111"/>
                  <a:pt x="7216607" y="3660"/>
                  <a:pt x="7109323" y="18288"/>
                </a:cubicBezTo>
                <a:cubicBezTo>
                  <a:pt x="7002039" y="32916"/>
                  <a:pt x="6576231" y="42692"/>
                  <a:pt x="6430952" y="18288"/>
                </a:cubicBezTo>
                <a:cubicBezTo>
                  <a:pt x="6285673" y="-6116"/>
                  <a:pt x="6138840" y="34521"/>
                  <a:pt x="5915391" y="18288"/>
                </a:cubicBezTo>
                <a:cubicBezTo>
                  <a:pt x="5691942" y="2055"/>
                  <a:pt x="5459460" y="51666"/>
                  <a:pt x="5237020" y="18288"/>
                </a:cubicBezTo>
                <a:cubicBezTo>
                  <a:pt x="5014580" y="-15090"/>
                  <a:pt x="4747677" y="40449"/>
                  <a:pt x="4558650" y="18288"/>
                </a:cubicBezTo>
                <a:cubicBezTo>
                  <a:pt x="4369623" y="-3873"/>
                  <a:pt x="4146061" y="12568"/>
                  <a:pt x="3880279" y="18288"/>
                </a:cubicBezTo>
                <a:cubicBezTo>
                  <a:pt x="3614497" y="24008"/>
                  <a:pt x="3473808" y="-12908"/>
                  <a:pt x="3201909" y="18288"/>
                </a:cubicBezTo>
                <a:cubicBezTo>
                  <a:pt x="2930010" y="49484"/>
                  <a:pt x="2728175" y="-3430"/>
                  <a:pt x="2604943" y="18288"/>
                </a:cubicBezTo>
                <a:cubicBezTo>
                  <a:pt x="2481711" y="40006"/>
                  <a:pt x="2004334" y="26952"/>
                  <a:pt x="1845168" y="18288"/>
                </a:cubicBezTo>
                <a:cubicBezTo>
                  <a:pt x="1686003" y="9624"/>
                  <a:pt x="1375070" y="37580"/>
                  <a:pt x="1166797" y="18288"/>
                </a:cubicBezTo>
                <a:cubicBezTo>
                  <a:pt x="958524" y="-1004"/>
                  <a:pt x="342846" y="8880"/>
                  <a:pt x="0" y="18288"/>
                </a:cubicBezTo>
                <a:cubicBezTo>
                  <a:pt x="129" y="13298"/>
                  <a:pt x="-675" y="6857"/>
                  <a:pt x="0" y="0"/>
                </a:cubicBezTo>
                <a:close/>
              </a:path>
              <a:path w="8140446" h="18288" stroke="0" extrusionOk="0">
                <a:moveTo>
                  <a:pt x="0" y="0"/>
                </a:moveTo>
                <a:cubicBezTo>
                  <a:pt x="142435" y="-24533"/>
                  <a:pt x="380026" y="17447"/>
                  <a:pt x="596966" y="0"/>
                </a:cubicBezTo>
                <a:cubicBezTo>
                  <a:pt x="813906" y="-17447"/>
                  <a:pt x="830530" y="13462"/>
                  <a:pt x="1031123" y="0"/>
                </a:cubicBezTo>
                <a:cubicBezTo>
                  <a:pt x="1231716" y="-13462"/>
                  <a:pt x="1634038" y="0"/>
                  <a:pt x="1872303" y="0"/>
                </a:cubicBezTo>
                <a:cubicBezTo>
                  <a:pt x="2110568" y="0"/>
                  <a:pt x="2261934" y="-25727"/>
                  <a:pt x="2469269" y="0"/>
                </a:cubicBezTo>
                <a:cubicBezTo>
                  <a:pt x="2676604" y="25727"/>
                  <a:pt x="2790440" y="16284"/>
                  <a:pt x="3066235" y="0"/>
                </a:cubicBezTo>
                <a:cubicBezTo>
                  <a:pt x="3342030" y="-16284"/>
                  <a:pt x="3685603" y="41976"/>
                  <a:pt x="3907414" y="0"/>
                </a:cubicBezTo>
                <a:cubicBezTo>
                  <a:pt x="4129225" y="-41976"/>
                  <a:pt x="4177416" y="-7598"/>
                  <a:pt x="4422976" y="0"/>
                </a:cubicBezTo>
                <a:cubicBezTo>
                  <a:pt x="4668536" y="7598"/>
                  <a:pt x="5023499" y="-28058"/>
                  <a:pt x="5264155" y="0"/>
                </a:cubicBezTo>
                <a:cubicBezTo>
                  <a:pt x="5504811" y="28058"/>
                  <a:pt x="5703675" y="13288"/>
                  <a:pt x="6105335" y="0"/>
                </a:cubicBezTo>
                <a:cubicBezTo>
                  <a:pt x="6506995" y="-13288"/>
                  <a:pt x="6455516" y="-5124"/>
                  <a:pt x="6783705" y="0"/>
                </a:cubicBezTo>
                <a:cubicBezTo>
                  <a:pt x="7111894" y="5124"/>
                  <a:pt x="7512856" y="10604"/>
                  <a:pt x="8140446" y="0"/>
                </a:cubicBezTo>
                <a:cubicBezTo>
                  <a:pt x="8140458" y="8833"/>
                  <a:pt x="8140986" y="9830"/>
                  <a:pt x="8140446" y="18288"/>
                </a:cubicBezTo>
                <a:cubicBezTo>
                  <a:pt x="7959314" y="3345"/>
                  <a:pt x="7870113" y="10437"/>
                  <a:pt x="7706289" y="18288"/>
                </a:cubicBezTo>
                <a:cubicBezTo>
                  <a:pt x="7542465" y="26139"/>
                  <a:pt x="7157940" y="17482"/>
                  <a:pt x="6865109" y="18288"/>
                </a:cubicBezTo>
                <a:cubicBezTo>
                  <a:pt x="6572278" y="19094"/>
                  <a:pt x="6524256" y="38051"/>
                  <a:pt x="6349548" y="18288"/>
                </a:cubicBezTo>
                <a:cubicBezTo>
                  <a:pt x="6174840" y="-1475"/>
                  <a:pt x="5951624" y="174"/>
                  <a:pt x="5671177" y="18288"/>
                </a:cubicBezTo>
                <a:cubicBezTo>
                  <a:pt x="5390730" y="36402"/>
                  <a:pt x="5222992" y="60058"/>
                  <a:pt x="4829998" y="18288"/>
                </a:cubicBezTo>
                <a:cubicBezTo>
                  <a:pt x="4437004" y="-23482"/>
                  <a:pt x="4344181" y="39087"/>
                  <a:pt x="4151627" y="18288"/>
                </a:cubicBezTo>
                <a:cubicBezTo>
                  <a:pt x="3959073" y="-2511"/>
                  <a:pt x="3886970" y="32875"/>
                  <a:pt x="3717470" y="18288"/>
                </a:cubicBezTo>
                <a:cubicBezTo>
                  <a:pt x="3547970" y="3701"/>
                  <a:pt x="3451521" y="31872"/>
                  <a:pt x="3201909" y="18288"/>
                </a:cubicBezTo>
                <a:cubicBezTo>
                  <a:pt x="2952297" y="4704"/>
                  <a:pt x="2543413" y="6029"/>
                  <a:pt x="2360729" y="18288"/>
                </a:cubicBezTo>
                <a:cubicBezTo>
                  <a:pt x="2178045" y="30547"/>
                  <a:pt x="1906056" y="25847"/>
                  <a:pt x="1682359" y="18288"/>
                </a:cubicBezTo>
                <a:cubicBezTo>
                  <a:pt x="1458662" y="10730"/>
                  <a:pt x="1330405" y="8046"/>
                  <a:pt x="1166797" y="18288"/>
                </a:cubicBezTo>
                <a:cubicBezTo>
                  <a:pt x="1003189" y="28530"/>
                  <a:pt x="278098" y="19533"/>
                  <a:pt x="0" y="18288"/>
                </a:cubicBezTo>
                <a:cubicBezTo>
                  <a:pt x="74" y="14054"/>
                  <a:pt x="-46" y="699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A3904131-3F8B-416E-B914-8C77CAF00237}"/>
              </a:ext>
            </a:extLst>
          </p:cNvPr>
          <p:cNvSpPr txBox="1"/>
          <p:nvPr/>
        </p:nvSpPr>
        <p:spPr>
          <a:xfrm>
            <a:off x="628650" y="1929384"/>
            <a:ext cx="7886700" cy="4251960"/>
          </a:xfrm>
          <a:prstGeom prst="rect">
            <a:avLst/>
          </a:prstGeom>
        </p:spPr>
        <p:txBody>
          <a:bodyPr vert="horz" lIns="91440" tIns="45720" rIns="91440" bIns="45720" rtlCol="0">
            <a:normAutofit/>
          </a:bodyPr>
          <a:lstStyle/>
          <a:p>
            <a:pPr algn="just" defTabSz="914400">
              <a:lnSpc>
                <a:spcPct val="90000"/>
              </a:lnSpc>
            </a:pPr>
            <a:r>
              <a:rPr lang="en-US" sz="1600" b="1" dirty="0"/>
              <a:t>The public must be provided with a “reasonable opportunity” to be heard on a matter before the board takes official action.</a:t>
            </a:r>
          </a:p>
          <a:p>
            <a:pPr defTabSz="914400">
              <a:lnSpc>
                <a:spcPct val="90000"/>
              </a:lnSpc>
            </a:pPr>
            <a:r>
              <a:rPr lang="en-US" sz="1600" dirty="0"/>
              <a:t> 					Florida Statutes Section 286.0114</a:t>
            </a:r>
          </a:p>
          <a:p>
            <a:pPr marL="457200" indent="-228600" defTabSz="914400">
              <a:lnSpc>
                <a:spcPct val="90000"/>
              </a:lnSpc>
              <a:spcAft>
                <a:spcPts val="600"/>
              </a:spcAft>
              <a:buFont typeface="Arial" panose="020B0604020202020204" pitchFamily="34" charset="0"/>
              <a:buChar char="•"/>
            </a:pPr>
            <a:endParaRPr lang="en-US" sz="1600" dirty="0"/>
          </a:p>
          <a:p>
            <a:pPr marL="457200" indent="-228600" defTabSz="914400">
              <a:lnSpc>
                <a:spcPct val="90000"/>
              </a:lnSpc>
              <a:spcAft>
                <a:spcPts val="600"/>
              </a:spcAft>
              <a:buFont typeface="Arial" panose="020B0604020202020204" pitchFamily="34" charset="0"/>
              <a:buChar char="•"/>
            </a:pPr>
            <a:r>
              <a:rPr lang="en-US" sz="1600" dirty="0"/>
              <a:t>A “reasonable opportunity” does not mean unfettered. </a:t>
            </a:r>
          </a:p>
          <a:p>
            <a:pPr indent="-228600" defTabSz="914400">
              <a:lnSpc>
                <a:spcPct val="90000"/>
              </a:lnSpc>
              <a:spcAft>
                <a:spcPts val="600"/>
              </a:spcAft>
              <a:buFont typeface="Arial" panose="020B0604020202020204" pitchFamily="34" charset="0"/>
              <a:buChar char="•"/>
            </a:pPr>
            <a:endParaRPr lang="en-US" sz="1600" dirty="0"/>
          </a:p>
          <a:p>
            <a:pPr marL="457200" indent="-228600" defTabSz="914400">
              <a:lnSpc>
                <a:spcPct val="90000"/>
              </a:lnSpc>
              <a:spcAft>
                <a:spcPts val="600"/>
              </a:spcAft>
              <a:buFont typeface="Arial" panose="020B0604020202020204" pitchFamily="34" charset="0"/>
              <a:buChar char="•"/>
            </a:pPr>
            <a:r>
              <a:rPr lang="en-US" sz="1600" dirty="0"/>
              <a:t>Difference between “public comments” during meetings and “public hearings.”</a:t>
            </a:r>
          </a:p>
          <a:p>
            <a:pPr indent="-228600" defTabSz="914400">
              <a:lnSpc>
                <a:spcPct val="90000"/>
              </a:lnSpc>
              <a:spcAft>
                <a:spcPts val="600"/>
              </a:spcAft>
              <a:buFont typeface="Arial" panose="020B0604020202020204" pitchFamily="34" charset="0"/>
              <a:buChar char="•"/>
            </a:pPr>
            <a:endParaRPr lang="en-US" sz="1600" dirty="0"/>
          </a:p>
          <a:p>
            <a:pPr marL="457200" indent="-228600" defTabSz="914400">
              <a:lnSpc>
                <a:spcPct val="90000"/>
              </a:lnSpc>
              <a:spcAft>
                <a:spcPts val="600"/>
              </a:spcAft>
              <a:buFont typeface="Arial" panose="020B0604020202020204" pitchFamily="34" charset="0"/>
              <a:buChar char="•"/>
            </a:pPr>
            <a:r>
              <a:rPr lang="en-US" sz="1600" dirty="0">
                <a:effectLst/>
              </a:rPr>
              <a:t>Public is sometimes allocated more time in public hearings to provide additional due process. </a:t>
            </a:r>
          </a:p>
          <a:p>
            <a:pPr indent="-228600" defTabSz="914400">
              <a:lnSpc>
                <a:spcPct val="90000"/>
              </a:lnSpc>
              <a:spcAft>
                <a:spcPts val="600"/>
              </a:spcAft>
              <a:buFont typeface="Arial" panose="020B0604020202020204" pitchFamily="34" charset="0"/>
              <a:buChar char="•"/>
            </a:pPr>
            <a:endParaRPr lang="en-US" sz="1600" dirty="0">
              <a:effectLst/>
            </a:endParaRPr>
          </a:p>
          <a:p>
            <a:pPr marL="457200" indent="-228600" defTabSz="914400">
              <a:lnSpc>
                <a:spcPct val="90000"/>
              </a:lnSpc>
              <a:spcAft>
                <a:spcPts val="600"/>
              </a:spcAft>
              <a:buFont typeface="Arial" panose="020B0604020202020204" pitchFamily="34" charset="0"/>
              <a:buChar char="•"/>
            </a:pPr>
            <a:r>
              <a:rPr lang="en-US" sz="1600" dirty="0"/>
              <a:t>Some city codes recognize different allotments of time to the public depending on the proceedings. For example, 3 minutes for public meetings as compared to 5 minutes for quasi-judicial hearings.  </a:t>
            </a:r>
          </a:p>
        </p:txBody>
      </p:sp>
      <p:pic>
        <p:nvPicPr>
          <p:cNvPr id="16" name="Picture 15">
            <a:extLst>
              <a:ext uri="{FF2B5EF4-FFF2-40B4-BE49-F238E27FC236}">
                <a16:creationId xmlns:a16="http://schemas.microsoft.com/office/drawing/2014/main" id="{9E4DDF56-3635-47B0-B5CB-385FAA25F7B7}"/>
              </a:ext>
            </a:extLst>
          </p:cNvPr>
          <p:cNvPicPr>
            <a:picLocks noChangeAspect="1"/>
          </p:cNvPicPr>
          <p:nvPr/>
        </p:nvPicPr>
        <p:blipFill>
          <a:blip r:embed="rId2"/>
          <a:stretch>
            <a:fillRect/>
          </a:stretch>
        </p:blipFill>
        <p:spPr>
          <a:xfrm>
            <a:off x="7806732" y="5576620"/>
            <a:ext cx="1337265" cy="1281380"/>
          </a:xfrm>
          <a:prstGeom prst="rect">
            <a:avLst/>
          </a:prstGeom>
        </p:spPr>
      </p:pic>
    </p:spTree>
    <p:extLst>
      <p:ext uri="{BB962C8B-B14F-4D97-AF65-F5344CB8AC3E}">
        <p14:creationId xmlns:p14="http://schemas.microsoft.com/office/powerpoint/2010/main" val="17751484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 name="Slide Background">
            <a:extLst>
              <a:ext uri="{FF2B5EF4-FFF2-40B4-BE49-F238E27FC236}">
                <a16:creationId xmlns:a16="http://schemas.microsoft.com/office/drawing/2014/main" id="{7DE220E6-BA55-4F04-B3C4-F4985F3E77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3998"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1" name="tint">
            <a:extLst>
              <a:ext uri="{FF2B5EF4-FFF2-40B4-BE49-F238E27FC236}">
                <a16:creationId xmlns:a16="http://schemas.microsoft.com/office/drawing/2014/main" id="{5AE190BC-D2FD-433E-AB89-0DF68EFD6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59233" y="0"/>
            <a:ext cx="784767" cy="6858000"/>
          </a:xfrm>
          <a:prstGeom prst="rect">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useBgFill="1">
        <p:nvSpPr>
          <p:cNvPr id="32" name="Rectangle 27">
            <a:extLst>
              <a:ext uri="{FF2B5EF4-FFF2-40B4-BE49-F238E27FC236}">
                <a16:creationId xmlns:a16="http://schemas.microsoft.com/office/drawing/2014/main" id="{43E8FEA2-54EE-4F84-B5DB-A055A7D805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7333" y="0"/>
            <a:ext cx="4556665" cy="6858000"/>
          </a:xfrm>
          <a:prstGeom prst="rect">
            <a:avLst/>
          </a:prstGeom>
          <a:ln>
            <a:noFill/>
          </a:ln>
          <a:effectLst>
            <a:outerShdw blurRad="508000" dist="190500" dir="5460000" sx="93000" sy="93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7F8F0EF-3C10-41D7-AF04-4B49A79C75B9}"/>
              </a:ext>
            </a:extLst>
          </p:cNvPr>
          <p:cNvSpPr>
            <a:spLocks noGrp="1"/>
          </p:cNvSpPr>
          <p:nvPr>
            <p:ph type="title"/>
          </p:nvPr>
        </p:nvSpPr>
        <p:spPr>
          <a:xfrm>
            <a:off x="5112324" y="762001"/>
            <a:ext cx="3416010" cy="1708243"/>
          </a:xfrm>
        </p:spPr>
        <p:txBody>
          <a:bodyPr vert="horz" lIns="91440" tIns="45720" rIns="91440" bIns="45720" rtlCol="0" anchor="ctr">
            <a:normAutofit/>
          </a:bodyPr>
          <a:lstStyle/>
          <a:p>
            <a:r>
              <a:rPr lang="en-US" sz="3500" b="1" kern="1200" dirty="0">
                <a:solidFill>
                  <a:schemeClr val="tx1"/>
                </a:solidFill>
                <a:latin typeface="Montserrat" panose="00000500000000000000" pitchFamily="2" charset="0"/>
              </a:rPr>
              <a:t>Limitations on Public Comment</a:t>
            </a:r>
          </a:p>
        </p:txBody>
      </p:sp>
      <p:pic>
        <p:nvPicPr>
          <p:cNvPr id="10" name="Content Placeholder 3">
            <a:extLst>
              <a:ext uri="{FF2B5EF4-FFF2-40B4-BE49-F238E27FC236}">
                <a16:creationId xmlns:a16="http://schemas.microsoft.com/office/drawing/2014/main" id="{109E4AD5-E027-4E9D-9228-CB255CE78B7D}"/>
              </a:ext>
            </a:extLst>
          </p:cNvPr>
          <p:cNvPicPr>
            <a:picLocks noGrp="1" noChangeAspect="1"/>
          </p:cNvPicPr>
          <p:nvPr>
            <p:ph sz="quarter" idx="13"/>
          </p:nvPr>
        </p:nvPicPr>
        <p:blipFill>
          <a:blip r:embed="rId2"/>
          <a:stretch>
            <a:fillRect/>
          </a:stretch>
        </p:blipFill>
        <p:spPr>
          <a:xfrm>
            <a:off x="571025" y="1726126"/>
            <a:ext cx="3405752" cy="3405752"/>
          </a:xfrm>
          <a:prstGeom prst="rect">
            <a:avLst/>
          </a:prstGeom>
        </p:spPr>
      </p:pic>
      <p:sp>
        <p:nvSpPr>
          <p:cNvPr id="6" name="TextBox 5">
            <a:extLst>
              <a:ext uri="{FF2B5EF4-FFF2-40B4-BE49-F238E27FC236}">
                <a16:creationId xmlns:a16="http://schemas.microsoft.com/office/drawing/2014/main" id="{A3904131-3F8B-416E-B914-8C77CAF00237}"/>
              </a:ext>
            </a:extLst>
          </p:cNvPr>
          <p:cNvSpPr txBox="1"/>
          <p:nvPr/>
        </p:nvSpPr>
        <p:spPr>
          <a:xfrm>
            <a:off x="5112324" y="2470244"/>
            <a:ext cx="3619300" cy="3769835"/>
          </a:xfrm>
          <a:prstGeom prst="rect">
            <a:avLst/>
          </a:prstGeom>
        </p:spPr>
        <p:txBody>
          <a:bodyPr vert="horz" lIns="91440" tIns="45720" rIns="91440" bIns="45720" rtlCol="0" anchor="ctr">
            <a:normAutofit/>
          </a:bodyPr>
          <a:lstStyle/>
          <a:p>
            <a:pPr defTabSz="914400">
              <a:lnSpc>
                <a:spcPct val="90000"/>
              </a:lnSpc>
              <a:spcAft>
                <a:spcPts val="600"/>
              </a:spcAft>
            </a:pPr>
            <a:r>
              <a:rPr lang="en-US" sz="1600" dirty="0">
                <a:latin typeface="Lato" panose="020F0502020204030203" pitchFamily="34" charset="0"/>
                <a:ea typeface="Lato" panose="020F0502020204030203" pitchFamily="34" charset="0"/>
                <a:cs typeface="Lato" panose="020F0502020204030203" pitchFamily="34" charset="0"/>
              </a:rPr>
              <a:t>The Sunshine Law </a:t>
            </a:r>
            <a:r>
              <a:rPr lang="en-US" sz="1600" u="sng" dirty="0">
                <a:latin typeface="Lato" panose="020F0502020204030203" pitchFamily="34" charset="0"/>
                <a:ea typeface="Lato" panose="020F0502020204030203" pitchFamily="34" charset="0"/>
                <a:cs typeface="Lato" panose="020F0502020204030203" pitchFamily="34" charset="0"/>
              </a:rPr>
              <a:t>does not</a:t>
            </a:r>
            <a:r>
              <a:rPr lang="en-US" sz="1600" dirty="0">
                <a:latin typeface="Lato" panose="020F0502020204030203" pitchFamily="34" charset="0"/>
                <a:ea typeface="Lato" panose="020F0502020204030203" pitchFamily="34" charset="0"/>
                <a:cs typeface="Lato" panose="020F0502020204030203" pitchFamily="34" charset="0"/>
              </a:rPr>
              <a:t> prevent:</a:t>
            </a:r>
          </a:p>
          <a:p>
            <a:pPr indent="-228600" defTabSz="914400">
              <a:lnSpc>
                <a:spcPct val="90000"/>
              </a:lnSpc>
              <a:spcAft>
                <a:spcPts val="600"/>
              </a:spcAft>
              <a:buFont typeface="Arial" panose="020B0604020202020204" pitchFamily="34" charset="0"/>
              <a:buChar char="•"/>
            </a:pPr>
            <a:endParaRPr lang="en-US" sz="1600" dirty="0">
              <a:latin typeface="Lato" panose="020F0502020204030203" pitchFamily="34" charset="0"/>
              <a:ea typeface="Lato" panose="020F0502020204030203" pitchFamily="34" charset="0"/>
              <a:cs typeface="Lato" panose="020F0502020204030203" pitchFamily="34" charset="0"/>
            </a:endParaRPr>
          </a:p>
          <a:p>
            <a:pPr marL="457200" indent="-228600" defTabSz="914400">
              <a:lnSpc>
                <a:spcPct val="90000"/>
              </a:lnSpc>
              <a:spcAft>
                <a:spcPts val="600"/>
              </a:spcAft>
              <a:buFont typeface="Arial" panose="020B0604020202020204" pitchFamily="34" charset="0"/>
              <a:buChar char="•"/>
            </a:pPr>
            <a:r>
              <a:rPr lang="en-US" sz="1600" dirty="0">
                <a:latin typeface="Lato" panose="020F0502020204030203" pitchFamily="34" charset="0"/>
                <a:ea typeface="Lato" panose="020F0502020204030203" pitchFamily="34" charset="0"/>
                <a:cs typeface="Lato" panose="020F0502020204030203" pitchFamily="34" charset="0"/>
              </a:rPr>
              <a:t>Adopting laws relating to the orderly conduct of public participation</a:t>
            </a:r>
          </a:p>
          <a:p>
            <a:pPr indent="-228600" defTabSz="914400">
              <a:lnSpc>
                <a:spcPct val="90000"/>
              </a:lnSpc>
              <a:spcAft>
                <a:spcPts val="600"/>
              </a:spcAft>
              <a:buFont typeface="Arial" panose="020B0604020202020204" pitchFamily="34" charset="0"/>
              <a:buChar char="•"/>
            </a:pPr>
            <a:endParaRPr lang="en-US" sz="1600" dirty="0">
              <a:latin typeface="Lato" panose="020F0502020204030203" pitchFamily="34" charset="0"/>
              <a:ea typeface="Lato" panose="020F0502020204030203" pitchFamily="34" charset="0"/>
              <a:cs typeface="Lato" panose="020F0502020204030203" pitchFamily="34" charset="0"/>
            </a:endParaRPr>
          </a:p>
          <a:p>
            <a:pPr marL="457200" indent="-228600" defTabSz="914400">
              <a:lnSpc>
                <a:spcPct val="90000"/>
              </a:lnSpc>
              <a:spcAft>
                <a:spcPts val="600"/>
              </a:spcAft>
              <a:buFont typeface="Arial" panose="020B0604020202020204" pitchFamily="34" charset="0"/>
              <a:buChar char="•"/>
            </a:pPr>
            <a:r>
              <a:rPr lang="en-US" sz="1600" dirty="0">
                <a:effectLst/>
                <a:latin typeface="Lato" panose="020F0502020204030203" pitchFamily="34" charset="0"/>
                <a:ea typeface="Lato" panose="020F0502020204030203" pitchFamily="34" charset="0"/>
                <a:cs typeface="Lato" panose="020F0502020204030203" pitchFamily="34" charset="0"/>
              </a:rPr>
              <a:t>Structuring meeting agendas in such a way that affords the public one or more timeframes to provide public comment</a:t>
            </a:r>
          </a:p>
          <a:p>
            <a:pPr indent="-228600" defTabSz="914400">
              <a:lnSpc>
                <a:spcPct val="90000"/>
              </a:lnSpc>
              <a:spcAft>
                <a:spcPts val="600"/>
              </a:spcAft>
              <a:buFont typeface="Arial" panose="020B0604020202020204" pitchFamily="34" charset="0"/>
              <a:buChar char="•"/>
            </a:pPr>
            <a:endParaRPr lang="en-US" sz="1600" dirty="0">
              <a:effectLst/>
              <a:latin typeface="Lato" panose="020F0502020204030203" pitchFamily="34" charset="0"/>
              <a:ea typeface="Lato" panose="020F0502020204030203" pitchFamily="34" charset="0"/>
              <a:cs typeface="Lato" panose="020F0502020204030203" pitchFamily="34" charset="0"/>
            </a:endParaRPr>
          </a:p>
          <a:p>
            <a:pPr marL="457200" indent="-228600" defTabSz="914400">
              <a:lnSpc>
                <a:spcPct val="90000"/>
              </a:lnSpc>
              <a:spcAft>
                <a:spcPts val="600"/>
              </a:spcAft>
              <a:buFont typeface="Arial" panose="020B0604020202020204" pitchFamily="34" charset="0"/>
              <a:buChar char="•"/>
            </a:pPr>
            <a:r>
              <a:rPr lang="en-US" sz="1600" dirty="0">
                <a:latin typeface="Lato" panose="020F0502020204030203" pitchFamily="34" charset="0"/>
                <a:ea typeface="Lato" panose="020F0502020204030203" pitchFamily="34" charset="0"/>
                <a:cs typeface="Lato" panose="020F0502020204030203" pitchFamily="34" charset="0"/>
              </a:rPr>
              <a:t>Adopting time limits on public comment and hearings</a:t>
            </a:r>
          </a:p>
        </p:txBody>
      </p:sp>
    </p:spTree>
    <p:extLst>
      <p:ext uri="{BB962C8B-B14F-4D97-AF65-F5344CB8AC3E}">
        <p14:creationId xmlns:p14="http://schemas.microsoft.com/office/powerpoint/2010/main" val="41296332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4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9143999"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ectangle 4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6642" y="0"/>
            <a:ext cx="3047358"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Rectangle 4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783777" y="-3783778"/>
            <a:ext cx="1576446" cy="9144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579606C-FE30-455C-83F2-539CDD9BF367}"/>
              </a:ext>
            </a:extLst>
          </p:cNvPr>
          <p:cNvSpPr>
            <a:spLocks noGrp="1"/>
          </p:cNvSpPr>
          <p:nvPr>
            <p:ph type="title"/>
          </p:nvPr>
        </p:nvSpPr>
        <p:spPr>
          <a:xfrm>
            <a:off x="1028697" y="348865"/>
            <a:ext cx="7533018" cy="877729"/>
          </a:xfrm>
        </p:spPr>
        <p:txBody>
          <a:bodyPr vert="horz" lIns="91440" tIns="45720" rIns="91440" bIns="45720" rtlCol="0" anchor="ctr">
            <a:normAutofit/>
          </a:bodyPr>
          <a:lstStyle/>
          <a:p>
            <a:pPr algn="ctr"/>
            <a:r>
              <a:rPr lang="en-US" b="1" kern="1200" dirty="0">
                <a:solidFill>
                  <a:srgbClr val="FF0000"/>
                </a:solidFill>
                <a:latin typeface="+mj-lt"/>
                <a:ea typeface="+mj-ea"/>
                <a:cs typeface="+mj-cs"/>
              </a:rPr>
              <a:t>Sunshine Law Requirements</a:t>
            </a:r>
          </a:p>
        </p:txBody>
      </p:sp>
      <p:graphicFrame>
        <p:nvGraphicFramePr>
          <p:cNvPr id="5" name="Content Placeholder 2">
            <a:extLst>
              <a:ext uri="{FF2B5EF4-FFF2-40B4-BE49-F238E27FC236}">
                <a16:creationId xmlns:a16="http://schemas.microsoft.com/office/drawing/2014/main" id="{78E7510A-949F-D863-076B-5AD7CB65D6DA}"/>
              </a:ext>
            </a:extLst>
          </p:cNvPr>
          <p:cNvGraphicFramePr>
            <a:graphicFrameLocks noGrp="1"/>
          </p:cNvGraphicFramePr>
          <p:nvPr>
            <p:ph sz="quarter" idx="13"/>
            <p:extLst>
              <p:ext uri="{D42A27DB-BD31-4B8C-83A1-F6EECF244321}">
                <p14:modId xmlns:p14="http://schemas.microsoft.com/office/powerpoint/2010/main" val="2492192772"/>
              </p:ext>
            </p:extLst>
          </p:nvPr>
        </p:nvGraphicFramePr>
        <p:xfrm>
          <a:off x="483042" y="2112579"/>
          <a:ext cx="8195871" cy="4192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681285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16">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F1DEB8B-2E19-4ED8-8EB8-18C75D538A9A}"/>
              </a:ext>
            </a:extLst>
          </p:cNvPr>
          <p:cNvSpPr>
            <a:spLocks noGrp="1"/>
          </p:cNvSpPr>
          <p:nvPr>
            <p:ph type="title"/>
          </p:nvPr>
        </p:nvSpPr>
        <p:spPr>
          <a:xfrm>
            <a:off x="480060" y="325369"/>
            <a:ext cx="3276451" cy="1956841"/>
          </a:xfrm>
        </p:spPr>
        <p:txBody>
          <a:bodyPr vert="horz" lIns="91440" tIns="45720" rIns="91440" bIns="45720" rtlCol="0" anchor="b">
            <a:normAutofit/>
          </a:bodyPr>
          <a:lstStyle/>
          <a:p>
            <a:r>
              <a:rPr lang="en-US" sz="3600" b="1" dirty="0">
                <a:solidFill>
                  <a:schemeClr val="tx1"/>
                </a:solidFill>
                <a:latin typeface="Montserrat" panose="00000500000000000000" pitchFamily="2" charset="0"/>
              </a:rPr>
              <a:t>What is Reasonable Notice?</a:t>
            </a:r>
          </a:p>
        </p:txBody>
      </p:sp>
      <p:sp>
        <p:nvSpPr>
          <p:cNvPr id="2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60" y="2586994"/>
            <a:ext cx="2606040" cy="18288"/>
          </a:xfrm>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66776" y="-600"/>
                  <a:pt x="322756" y="3201"/>
                  <a:pt x="625450" y="0"/>
                </a:cubicBezTo>
                <a:cubicBezTo>
                  <a:pt x="928144" y="-3201"/>
                  <a:pt x="968141" y="9269"/>
                  <a:pt x="1224839" y="0"/>
                </a:cubicBezTo>
                <a:cubicBezTo>
                  <a:pt x="1481537" y="-9269"/>
                  <a:pt x="1569059" y="21947"/>
                  <a:pt x="1824228" y="0"/>
                </a:cubicBezTo>
                <a:cubicBezTo>
                  <a:pt x="2079397" y="-21947"/>
                  <a:pt x="2326053" y="-10194"/>
                  <a:pt x="2606040" y="0"/>
                </a:cubicBezTo>
                <a:cubicBezTo>
                  <a:pt x="2605462" y="4771"/>
                  <a:pt x="2606793" y="12323"/>
                  <a:pt x="2606040" y="18288"/>
                </a:cubicBezTo>
                <a:cubicBezTo>
                  <a:pt x="2256758" y="31410"/>
                  <a:pt x="2173673" y="-12878"/>
                  <a:pt x="1902409" y="18288"/>
                </a:cubicBezTo>
                <a:cubicBezTo>
                  <a:pt x="1631145" y="49454"/>
                  <a:pt x="1461378" y="5466"/>
                  <a:pt x="1276960" y="18288"/>
                </a:cubicBezTo>
                <a:cubicBezTo>
                  <a:pt x="1092542" y="31110"/>
                  <a:pt x="890442" y="13213"/>
                  <a:pt x="677570" y="18288"/>
                </a:cubicBezTo>
                <a:cubicBezTo>
                  <a:pt x="464698" y="23364"/>
                  <a:pt x="187648" y="35837"/>
                  <a:pt x="0" y="18288"/>
                </a:cubicBezTo>
                <a:cubicBezTo>
                  <a:pt x="841" y="12879"/>
                  <a:pt x="-726" y="3977"/>
                  <a:pt x="0" y="0"/>
                </a:cubicBezTo>
                <a:close/>
              </a:path>
              <a:path w="2606040" h="18288" stroke="0" extrusionOk="0">
                <a:moveTo>
                  <a:pt x="0" y="0"/>
                </a:moveTo>
                <a:cubicBezTo>
                  <a:pt x="197231" y="3803"/>
                  <a:pt x="358914" y="-9291"/>
                  <a:pt x="599389" y="0"/>
                </a:cubicBezTo>
                <a:cubicBezTo>
                  <a:pt x="839864" y="9291"/>
                  <a:pt x="979371" y="8509"/>
                  <a:pt x="1303020" y="0"/>
                </a:cubicBezTo>
                <a:cubicBezTo>
                  <a:pt x="1626669" y="-8509"/>
                  <a:pt x="1726300" y="7440"/>
                  <a:pt x="1876349" y="0"/>
                </a:cubicBezTo>
                <a:cubicBezTo>
                  <a:pt x="2026398" y="-7440"/>
                  <a:pt x="2430712" y="17957"/>
                  <a:pt x="2606040" y="0"/>
                </a:cubicBezTo>
                <a:cubicBezTo>
                  <a:pt x="2605426" y="8857"/>
                  <a:pt x="2606544" y="13619"/>
                  <a:pt x="2606040" y="18288"/>
                </a:cubicBezTo>
                <a:cubicBezTo>
                  <a:pt x="2393024" y="2241"/>
                  <a:pt x="2191161" y="39259"/>
                  <a:pt x="1980590" y="18288"/>
                </a:cubicBezTo>
                <a:cubicBezTo>
                  <a:pt x="1770019" y="-2683"/>
                  <a:pt x="1476440" y="36114"/>
                  <a:pt x="1276960" y="18288"/>
                </a:cubicBezTo>
                <a:cubicBezTo>
                  <a:pt x="1077480" y="463"/>
                  <a:pt x="880988" y="42125"/>
                  <a:pt x="651510" y="18288"/>
                </a:cubicBezTo>
                <a:cubicBezTo>
                  <a:pt x="422032" y="-5549"/>
                  <a:pt x="130744" y="-1947"/>
                  <a:pt x="0" y="18288"/>
                </a:cubicBezTo>
                <a:cubicBezTo>
                  <a:pt x="-487" y="10816"/>
                  <a:pt x="-839" y="6058"/>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1F54F617-652A-4F46-82B0-0547731C5D1D}"/>
              </a:ext>
            </a:extLst>
          </p:cNvPr>
          <p:cNvSpPr>
            <a:spLocks noGrp="1"/>
          </p:cNvSpPr>
          <p:nvPr>
            <p:ph sz="quarter" idx="13"/>
          </p:nvPr>
        </p:nvSpPr>
        <p:spPr>
          <a:xfrm>
            <a:off x="480060" y="2872899"/>
            <a:ext cx="3182691" cy="3320668"/>
          </a:xfrm>
        </p:spPr>
        <p:txBody>
          <a:bodyPr vert="horz" lIns="91440" tIns="45720" rIns="91440" bIns="45720" rtlCol="0">
            <a:normAutofit fontScale="92500" lnSpcReduction="10000"/>
          </a:bodyPr>
          <a:lstStyle/>
          <a:p>
            <a:pPr>
              <a:lnSpc>
                <a:spcPct val="110000"/>
              </a:lnSpc>
              <a:spcBef>
                <a:spcPts val="1200"/>
              </a:spcBef>
            </a:pPr>
            <a:r>
              <a:rPr lang="en-US" sz="1800" dirty="0">
                <a:solidFill>
                  <a:schemeClr val="tx1"/>
                </a:solidFill>
              </a:rPr>
              <a:t>According to the Florida Attorney General, the definition of “reasonable” depends on the facts of the situation and board involved</a:t>
            </a:r>
          </a:p>
          <a:p>
            <a:pPr>
              <a:lnSpc>
                <a:spcPct val="110000"/>
              </a:lnSpc>
              <a:spcBef>
                <a:spcPts val="1200"/>
              </a:spcBef>
            </a:pPr>
            <a:r>
              <a:rPr lang="en-US" sz="1800" dirty="0">
                <a:solidFill>
                  <a:schemeClr val="tx1"/>
                </a:solidFill>
              </a:rPr>
              <a:t>Check your city codes and policies – some include a time frame for posting notice</a:t>
            </a:r>
          </a:p>
          <a:p>
            <a:pPr>
              <a:lnSpc>
                <a:spcPct val="110000"/>
              </a:lnSpc>
              <a:spcBef>
                <a:spcPts val="1200"/>
              </a:spcBef>
            </a:pPr>
            <a:r>
              <a:rPr lang="en-US" sz="1800" dirty="0">
                <a:solidFill>
                  <a:schemeClr val="tx1"/>
                </a:solidFill>
              </a:rPr>
              <a:t>Notice period can be reduced for a “bone fide emergency”</a:t>
            </a:r>
          </a:p>
        </p:txBody>
      </p:sp>
      <p:pic>
        <p:nvPicPr>
          <p:cNvPr id="11" name="Picture 10" descr="Diagram, engineering drawing&#10;&#10;Description automatically generated">
            <a:extLst>
              <a:ext uri="{FF2B5EF4-FFF2-40B4-BE49-F238E27FC236}">
                <a16:creationId xmlns:a16="http://schemas.microsoft.com/office/drawing/2014/main" id="{DD668DF8-C5B9-4E5A-A883-5FDA2E4FA8A1}"/>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25291" r="24494" b="-1"/>
          <a:stretch/>
        </p:blipFill>
        <p:spPr>
          <a:xfrm>
            <a:off x="3983776" y="10"/>
            <a:ext cx="5159081"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12" name="TextBox 11">
            <a:extLst>
              <a:ext uri="{FF2B5EF4-FFF2-40B4-BE49-F238E27FC236}">
                <a16:creationId xmlns:a16="http://schemas.microsoft.com/office/drawing/2014/main" id="{CDAA9F20-C031-486D-B428-12288A562556}"/>
              </a:ext>
            </a:extLst>
          </p:cNvPr>
          <p:cNvSpPr txBox="1"/>
          <p:nvPr/>
        </p:nvSpPr>
        <p:spPr>
          <a:xfrm>
            <a:off x="6836958" y="6657945"/>
            <a:ext cx="2307042" cy="200055"/>
          </a:xfrm>
          <a:prstGeom prst="rect">
            <a:avLst/>
          </a:prstGeom>
          <a:solidFill>
            <a:srgbClr val="000000"/>
          </a:solidFill>
        </p:spPr>
        <p:txBody>
          <a:bodyPr wrap="none" rtlCol="0">
            <a:spAutoFit/>
          </a:bodyPr>
          <a:lstStyle/>
          <a:p>
            <a:pPr algn="r">
              <a:spcAft>
                <a:spcPts val="600"/>
              </a:spcAft>
            </a:pPr>
            <a:r>
              <a:rPr lang="en-US" sz="700" dirty="0">
                <a:solidFill>
                  <a:srgbClr val="FFFFFF"/>
                </a:solidFill>
                <a:hlinkClick r:id="rId3" tooltip="https://www.thebluediamondgallery.com/typewriter/r/reasonable.html">
                  <a:extLst>
                    <a:ext uri="{A12FA001-AC4F-418D-AE19-62706E023703}">
                      <ahyp:hlinkClr xmlns:ahyp="http://schemas.microsoft.com/office/drawing/2018/hyperlinkcolor" val="tx"/>
                    </a:ext>
                  </a:extLst>
                </a:hlinkClick>
              </a:rPr>
              <a:t>This Photo</a:t>
            </a:r>
            <a:r>
              <a:rPr lang="en-US" sz="700" dirty="0">
                <a:solidFill>
                  <a:srgbClr val="FFFFFF"/>
                </a:solidFill>
              </a:rPr>
              <a:t> by Unknown Author is licensed under </a:t>
            </a:r>
            <a:r>
              <a:rPr lang="en-US" sz="700" dirty="0">
                <a:solidFill>
                  <a:srgbClr val="FFFFFF"/>
                </a:solidFill>
                <a:hlinkClick r:id="rId4" tooltip="https://creativecommons.org/licenses/by-sa/3.0/">
                  <a:extLst>
                    <a:ext uri="{A12FA001-AC4F-418D-AE19-62706E023703}">
                      <ahyp:hlinkClr xmlns:ahyp="http://schemas.microsoft.com/office/drawing/2018/hyperlinkcolor" val="tx"/>
                    </a:ext>
                  </a:extLst>
                </a:hlinkClick>
              </a:rPr>
              <a:t>CC BY-SA</a:t>
            </a:r>
            <a:endParaRPr lang="en-US" sz="700" dirty="0">
              <a:solidFill>
                <a:srgbClr val="FFFFFF"/>
              </a:solidFill>
            </a:endParaRPr>
          </a:p>
        </p:txBody>
      </p:sp>
    </p:spTree>
    <p:extLst>
      <p:ext uri="{BB962C8B-B14F-4D97-AF65-F5344CB8AC3E}">
        <p14:creationId xmlns:p14="http://schemas.microsoft.com/office/powerpoint/2010/main" val="21955917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F1DEB8B-2E19-4ED8-8EB8-18C75D538A9A}"/>
              </a:ext>
            </a:extLst>
          </p:cNvPr>
          <p:cNvSpPr>
            <a:spLocks noGrp="1"/>
          </p:cNvSpPr>
          <p:nvPr>
            <p:ph type="title"/>
          </p:nvPr>
        </p:nvSpPr>
        <p:spPr>
          <a:xfrm>
            <a:off x="628650" y="365125"/>
            <a:ext cx="7886700" cy="1325563"/>
          </a:xfrm>
        </p:spPr>
        <p:txBody>
          <a:bodyPr vert="horz" lIns="91440" tIns="45720" rIns="91440" bIns="45720" rtlCol="0" anchor="ctr">
            <a:normAutofit/>
          </a:bodyPr>
          <a:lstStyle/>
          <a:p>
            <a:r>
              <a:rPr lang="en-US" sz="3600" b="1" kern="1200" dirty="0">
                <a:solidFill>
                  <a:schemeClr val="tx1"/>
                </a:solidFill>
                <a:latin typeface="Montserrat" panose="00000500000000000000" pitchFamily="2" charset="0"/>
              </a:rPr>
              <a:t>Reasonable Notice continued…</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1777" y="1677373"/>
            <a:ext cx="8140446" cy="18288"/>
          </a:xfrm>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 name="connsiteX0" fmla="*/ 0 w 8140446"/>
              <a:gd name="connsiteY0" fmla="*/ 0 h 18288"/>
              <a:gd name="connsiteX1" fmla="*/ 596966 w 8140446"/>
              <a:gd name="connsiteY1" fmla="*/ 0 h 18288"/>
              <a:gd name="connsiteX2" fmla="*/ 1031123 w 8140446"/>
              <a:gd name="connsiteY2" fmla="*/ 0 h 18288"/>
              <a:gd name="connsiteX3" fmla="*/ 1872303 w 8140446"/>
              <a:gd name="connsiteY3" fmla="*/ 0 h 18288"/>
              <a:gd name="connsiteX4" fmla="*/ 2469269 w 8140446"/>
              <a:gd name="connsiteY4" fmla="*/ 0 h 18288"/>
              <a:gd name="connsiteX5" fmla="*/ 3066235 w 8140446"/>
              <a:gd name="connsiteY5" fmla="*/ 0 h 18288"/>
              <a:gd name="connsiteX6" fmla="*/ 3907414 w 8140446"/>
              <a:gd name="connsiteY6" fmla="*/ 0 h 18288"/>
              <a:gd name="connsiteX7" fmla="*/ 4422976 w 8140446"/>
              <a:gd name="connsiteY7" fmla="*/ 0 h 18288"/>
              <a:gd name="connsiteX8" fmla="*/ 5264155 w 8140446"/>
              <a:gd name="connsiteY8" fmla="*/ 0 h 18288"/>
              <a:gd name="connsiteX9" fmla="*/ 6105335 w 8140446"/>
              <a:gd name="connsiteY9" fmla="*/ 0 h 18288"/>
              <a:gd name="connsiteX10" fmla="*/ 6783705 w 8140446"/>
              <a:gd name="connsiteY10" fmla="*/ 0 h 18288"/>
              <a:gd name="connsiteX11" fmla="*/ 8140446 w 8140446"/>
              <a:gd name="connsiteY11" fmla="*/ 0 h 18288"/>
              <a:gd name="connsiteX12" fmla="*/ 8140446 w 8140446"/>
              <a:gd name="connsiteY12" fmla="*/ 18288 h 18288"/>
              <a:gd name="connsiteX13" fmla="*/ 7706289 w 8140446"/>
              <a:gd name="connsiteY13" fmla="*/ 18288 h 18288"/>
              <a:gd name="connsiteX14" fmla="*/ 6865109 w 8140446"/>
              <a:gd name="connsiteY14" fmla="*/ 18288 h 18288"/>
              <a:gd name="connsiteX15" fmla="*/ 6349548 w 8140446"/>
              <a:gd name="connsiteY15" fmla="*/ 18288 h 18288"/>
              <a:gd name="connsiteX16" fmla="*/ 5671177 w 8140446"/>
              <a:gd name="connsiteY16" fmla="*/ 18288 h 18288"/>
              <a:gd name="connsiteX17" fmla="*/ 4829998 w 8140446"/>
              <a:gd name="connsiteY17" fmla="*/ 18288 h 18288"/>
              <a:gd name="connsiteX18" fmla="*/ 4151627 w 8140446"/>
              <a:gd name="connsiteY18" fmla="*/ 18288 h 18288"/>
              <a:gd name="connsiteX19" fmla="*/ 3717470 w 8140446"/>
              <a:gd name="connsiteY19" fmla="*/ 18288 h 18288"/>
              <a:gd name="connsiteX20" fmla="*/ 3201909 w 8140446"/>
              <a:gd name="connsiteY20" fmla="*/ 18288 h 18288"/>
              <a:gd name="connsiteX21" fmla="*/ 2360729 w 8140446"/>
              <a:gd name="connsiteY21" fmla="*/ 18288 h 18288"/>
              <a:gd name="connsiteX22" fmla="*/ 1682359 w 8140446"/>
              <a:gd name="connsiteY22" fmla="*/ 18288 h 18288"/>
              <a:gd name="connsiteX23" fmla="*/ 1166797 w 8140446"/>
              <a:gd name="connsiteY23" fmla="*/ 18288 h 18288"/>
              <a:gd name="connsiteX24" fmla="*/ 0 w 8140446"/>
              <a:gd name="connsiteY24" fmla="*/ 18288 h 18288"/>
              <a:gd name="connsiteX25" fmla="*/ 0 w 8140446"/>
              <a:gd name="connsiteY2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140446" h="18288" fill="none" extrusionOk="0">
                <a:moveTo>
                  <a:pt x="0" y="0"/>
                </a:moveTo>
                <a:cubicBezTo>
                  <a:pt x="87427" y="6231"/>
                  <a:pt x="309612" y="-26324"/>
                  <a:pt x="434157" y="0"/>
                </a:cubicBezTo>
                <a:cubicBezTo>
                  <a:pt x="536972" y="29330"/>
                  <a:pt x="959392" y="28619"/>
                  <a:pt x="1193932" y="0"/>
                </a:cubicBezTo>
                <a:cubicBezTo>
                  <a:pt x="1446097" y="13819"/>
                  <a:pt x="1471680" y="7203"/>
                  <a:pt x="1628089" y="0"/>
                </a:cubicBezTo>
                <a:cubicBezTo>
                  <a:pt x="1817415" y="4047"/>
                  <a:pt x="1949536" y="-59324"/>
                  <a:pt x="2225055" y="0"/>
                </a:cubicBezTo>
                <a:cubicBezTo>
                  <a:pt x="2520490" y="18365"/>
                  <a:pt x="2717469" y="18707"/>
                  <a:pt x="3066235" y="0"/>
                </a:cubicBezTo>
                <a:cubicBezTo>
                  <a:pt x="3437075" y="3751"/>
                  <a:pt x="3408347" y="31644"/>
                  <a:pt x="3744605" y="0"/>
                </a:cubicBezTo>
                <a:cubicBezTo>
                  <a:pt x="4097249" y="-11527"/>
                  <a:pt x="4249699" y="-32555"/>
                  <a:pt x="4504380" y="0"/>
                </a:cubicBezTo>
                <a:cubicBezTo>
                  <a:pt x="4737570" y="17980"/>
                  <a:pt x="4877497" y="1006"/>
                  <a:pt x="5101346" y="0"/>
                </a:cubicBezTo>
                <a:cubicBezTo>
                  <a:pt x="5359305" y="-15330"/>
                  <a:pt x="5447195" y="7257"/>
                  <a:pt x="5779717" y="0"/>
                </a:cubicBezTo>
                <a:cubicBezTo>
                  <a:pt x="6090019" y="-17621"/>
                  <a:pt x="6273151" y="4279"/>
                  <a:pt x="6620896" y="0"/>
                </a:cubicBezTo>
                <a:cubicBezTo>
                  <a:pt x="6968586" y="34056"/>
                  <a:pt x="6990073" y="23587"/>
                  <a:pt x="7136458" y="0"/>
                </a:cubicBezTo>
                <a:cubicBezTo>
                  <a:pt x="7320575" y="20480"/>
                  <a:pt x="7847401" y="-6173"/>
                  <a:pt x="8140446" y="0"/>
                </a:cubicBezTo>
                <a:cubicBezTo>
                  <a:pt x="8139878" y="7862"/>
                  <a:pt x="8140227" y="13269"/>
                  <a:pt x="8140446" y="18288"/>
                </a:cubicBezTo>
                <a:cubicBezTo>
                  <a:pt x="7908069" y="-20636"/>
                  <a:pt x="7683037" y="21977"/>
                  <a:pt x="7543480" y="18288"/>
                </a:cubicBezTo>
                <a:cubicBezTo>
                  <a:pt x="7393752" y="10050"/>
                  <a:pt x="7221032" y="-3229"/>
                  <a:pt x="7109323" y="18288"/>
                </a:cubicBezTo>
                <a:cubicBezTo>
                  <a:pt x="7015297" y="22483"/>
                  <a:pt x="6599332" y="40899"/>
                  <a:pt x="6430952" y="18288"/>
                </a:cubicBezTo>
                <a:cubicBezTo>
                  <a:pt x="6292915" y="-34150"/>
                  <a:pt x="6142305" y="21507"/>
                  <a:pt x="5915391" y="18288"/>
                </a:cubicBezTo>
                <a:cubicBezTo>
                  <a:pt x="5682725" y="47843"/>
                  <a:pt x="5440566" y="31420"/>
                  <a:pt x="5237020" y="18288"/>
                </a:cubicBezTo>
                <a:cubicBezTo>
                  <a:pt x="5046456" y="10577"/>
                  <a:pt x="4706449" y="51976"/>
                  <a:pt x="4558650" y="18288"/>
                </a:cubicBezTo>
                <a:cubicBezTo>
                  <a:pt x="4361396" y="-987"/>
                  <a:pt x="4145362" y="-22303"/>
                  <a:pt x="3880279" y="18288"/>
                </a:cubicBezTo>
                <a:cubicBezTo>
                  <a:pt x="3610716" y="25411"/>
                  <a:pt x="3472690" y="4008"/>
                  <a:pt x="3201909" y="18288"/>
                </a:cubicBezTo>
                <a:cubicBezTo>
                  <a:pt x="2913595" y="35097"/>
                  <a:pt x="2753317" y="-1149"/>
                  <a:pt x="2604943" y="18288"/>
                </a:cubicBezTo>
                <a:cubicBezTo>
                  <a:pt x="2450130" y="36989"/>
                  <a:pt x="1974183" y="40159"/>
                  <a:pt x="1845168" y="18288"/>
                </a:cubicBezTo>
                <a:cubicBezTo>
                  <a:pt x="1677929" y="220"/>
                  <a:pt x="1378098" y="-772"/>
                  <a:pt x="1166797" y="18288"/>
                </a:cubicBezTo>
                <a:cubicBezTo>
                  <a:pt x="921150" y="53277"/>
                  <a:pt x="327457" y="47297"/>
                  <a:pt x="0" y="18288"/>
                </a:cubicBezTo>
                <a:cubicBezTo>
                  <a:pt x="-589" y="13471"/>
                  <a:pt x="-474" y="7409"/>
                  <a:pt x="0" y="0"/>
                </a:cubicBezTo>
                <a:close/>
              </a:path>
              <a:path w="8140446" h="18288" stroke="0" extrusionOk="0">
                <a:moveTo>
                  <a:pt x="0" y="0"/>
                </a:moveTo>
                <a:cubicBezTo>
                  <a:pt x="136968" y="-25482"/>
                  <a:pt x="379786" y="11224"/>
                  <a:pt x="596966" y="0"/>
                </a:cubicBezTo>
                <a:cubicBezTo>
                  <a:pt x="815878" y="-21223"/>
                  <a:pt x="832062" y="11868"/>
                  <a:pt x="1031123" y="0"/>
                </a:cubicBezTo>
                <a:cubicBezTo>
                  <a:pt x="1256800" y="-30738"/>
                  <a:pt x="1658090" y="-20345"/>
                  <a:pt x="1872303" y="0"/>
                </a:cubicBezTo>
                <a:cubicBezTo>
                  <a:pt x="2115604" y="28431"/>
                  <a:pt x="2277865" y="-40642"/>
                  <a:pt x="2469269" y="0"/>
                </a:cubicBezTo>
                <a:cubicBezTo>
                  <a:pt x="2679731" y="25919"/>
                  <a:pt x="2788602" y="-6498"/>
                  <a:pt x="3066235" y="0"/>
                </a:cubicBezTo>
                <a:cubicBezTo>
                  <a:pt x="3325663" y="-14487"/>
                  <a:pt x="3706561" y="67517"/>
                  <a:pt x="3907414" y="0"/>
                </a:cubicBezTo>
                <a:cubicBezTo>
                  <a:pt x="4127229" y="-37113"/>
                  <a:pt x="4179037" y="-8167"/>
                  <a:pt x="4422976" y="0"/>
                </a:cubicBezTo>
                <a:cubicBezTo>
                  <a:pt x="4683575" y="-28486"/>
                  <a:pt x="5055803" y="-13799"/>
                  <a:pt x="5264155" y="0"/>
                </a:cubicBezTo>
                <a:cubicBezTo>
                  <a:pt x="5513566" y="14315"/>
                  <a:pt x="5735215" y="2768"/>
                  <a:pt x="6105335" y="0"/>
                </a:cubicBezTo>
                <a:cubicBezTo>
                  <a:pt x="6510913" y="-12587"/>
                  <a:pt x="6456171" y="3247"/>
                  <a:pt x="6783705" y="0"/>
                </a:cubicBezTo>
                <a:cubicBezTo>
                  <a:pt x="7057099" y="-15461"/>
                  <a:pt x="7592067" y="5384"/>
                  <a:pt x="8140446" y="0"/>
                </a:cubicBezTo>
                <a:cubicBezTo>
                  <a:pt x="8140452" y="8597"/>
                  <a:pt x="8141122" y="9732"/>
                  <a:pt x="8140446" y="18288"/>
                </a:cubicBezTo>
                <a:cubicBezTo>
                  <a:pt x="7961834" y="8406"/>
                  <a:pt x="7874097" y="10350"/>
                  <a:pt x="7706289" y="18288"/>
                </a:cubicBezTo>
                <a:cubicBezTo>
                  <a:pt x="7582508" y="-14920"/>
                  <a:pt x="7179551" y="-33111"/>
                  <a:pt x="6865109" y="18288"/>
                </a:cubicBezTo>
                <a:cubicBezTo>
                  <a:pt x="6583382" y="24117"/>
                  <a:pt x="6525821" y="36696"/>
                  <a:pt x="6349548" y="18288"/>
                </a:cubicBezTo>
                <a:cubicBezTo>
                  <a:pt x="6209953" y="10881"/>
                  <a:pt x="5959707" y="-47828"/>
                  <a:pt x="5671177" y="18288"/>
                </a:cubicBezTo>
                <a:cubicBezTo>
                  <a:pt x="5387744" y="29809"/>
                  <a:pt x="5228514" y="101507"/>
                  <a:pt x="4829998" y="18288"/>
                </a:cubicBezTo>
                <a:cubicBezTo>
                  <a:pt x="4415646" y="-28596"/>
                  <a:pt x="4343809" y="28954"/>
                  <a:pt x="4151627" y="18288"/>
                </a:cubicBezTo>
                <a:cubicBezTo>
                  <a:pt x="3950673" y="-9796"/>
                  <a:pt x="3879947" y="41143"/>
                  <a:pt x="3717470" y="18288"/>
                </a:cubicBezTo>
                <a:cubicBezTo>
                  <a:pt x="3558660" y="10110"/>
                  <a:pt x="3468854" y="29375"/>
                  <a:pt x="3201909" y="18288"/>
                </a:cubicBezTo>
                <a:cubicBezTo>
                  <a:pt x="2965673" y="10505"/>
                  <a:pt x="2568327" y="22116"/>
                  <a:pt x="2360729" y="18288"/>
                </a:cubicBezTo>
                <a:cubicBezTo>
                  <a:pt x="2171885" y="49144"/>
                  <a:pt x="1923258" y="16020"/>
                  <a:pt x="1682359" y="18288"/>
                </a:cubicBezTo>
                <a:cubicBezTo>
                  <a:pt x="1430698" y="-2378"/>
                  <a:pt x="1324229" y="-1751"/>
                  <a:pt x="1166797" y="18288"/>
                </a:cubicBezTo>
                <a:cubicBezTo>
                  <a:pt x="1001390" y="41795"/>
                  <a:pt x="324313" y="57964"/>
                  <a:pt x="0" y="18288"/>
                </a:cubicBezTo>
                <a:cubicBezTo>
                  <a:pt x="285" y="13135"/>
                  <a:pt x="532" y="5956"/>
                  <a:pt x="0" y="0"/>
                </a:cubicBezTo>
                <a:close/>
              </a:path>
              <a:path w="8140446" h="18288" fill="none" stroke="0" extrusionOk="0">
                <a:moveTo>
                  <a:pt x="0" y="0"/>
                </a:moveTo>
                <a:cubicBezTo>
                  <a:pt x="69532" y="-6557"/>
                  <a:pt x="264219" y="3919"/>
                  <a:pt x="434157" y="0"/>
                </a:cubicBezTo>
                <a:cubicBezTo>
                  <a:pt x="600013" y="9090"/>
                  <a:pt x="921449" y="-13478"/>
                  <a:pt x="1193932" y="0"/>
                </a:cubicBezTo>
                <a:cubicBezTo>
                  <a:pt x="1443592" y="14844"/>
                  <a:pt x="1471188" y="10722"/>
                  <a:pt x="1628089" y="0"/>
                </a:cubicBezTo>
                <a:cubicBezTo>
                  <a:pt x="1750006" y="-24149"/>
                  <a:pt x="1967480" y="-14904"/>
                  <a:pt x="2225055" y="0"/>
                </a:cubicBezTo>
                <a:cubicBezTo>
                  <a:pt x="2503918" y="19247"/>
                  <a:pt x="2709263" y="-16351"/>
                  <a:pt x="3066235" y="0"/>
                </a:cubicBezTo>
                <a:cubicBezTo>
                  <a:pt x="3429723" y="-1627"/>
                  <a:pt x="3399401" y="30976"/>
                  <a:pt x="3744605" y="0"/>
                </a:cubicBezTo>
                <a:cubicBezTo>
                  <a:pt x="4081920" y="-40602"/>
                  <a:pt x="4258272" y="-2441"/>
                  <a:pt x="4504380" y="0"/>
                </a:cubicBezTo>
                <a:cubicBezTo>
                  <a:pt x="4760039" y="21121"/>
                  <a:pt x="4866555" y="-1351"/>
                  <a:pt x="5101346" y="0"/>
                </a:cubicBezTo>
                <a:cubicBezTo>
                  <a:pt x="5336279" y="1859"/>
                  <a:pt x="5465100" y="30801"/>
                  <a:pt x="5779717" y="0"/>
                </a:cubicBezTo>
                <a:cubicBezTo>
                  <a:pt x="6117018" y="-2879"/>
                  <a:pt x="6273497" y="-5002"/>
                  <a:pt x="6620896" y="0"/>
                </a:cubicBezTo>
                <a:cubicBezTo>
                  <a:pt x="6972306" y="38666"/>
                  <a:pt x="6992056" y="28334"/>
                  <a:pt x="7136458" y="0"/>
                </a:cubicBezTo>
                <a:cubicBezTo>
                  <a:pt x="7325567" y="-61201"/>
                  <a:pt x="7766555" y="-88399"/>
                  <a:pt x="8140446" y="0"/>
                </a:cubicBezTo>
                <a:cubicBezTo>
                  <a:pt x="8140031" y="7748"/>
                  <a:pt x="8139515" y="13015"/>
                  <a:pt x="8140446" y="18288"/>
                </a:cubicBezTo>
                <a:cubicBezTo>
                  <a:pt x="7892673" y="-4012"/>
                  <a:pt x="7668025" y="650"/>
                  <a:pt x="7543480" y="18288"/>
                </a:cubicBezTo>
                <a:cubicBezTo>
                  <a:pt x="7406710" y="-3467"/>
                  <a:pt x="7207646" y="8893"/>
                  <a:pt x="7109323" y="18288"/>
                </a:cubicBezTo>
                <a:cubicBezTo>
                  <a:pt x="6993037" y="49011"/>
                  <a:pt x="6598723" y="59405"/>
                  <a:pt x="6430952" y="18288"/>
                </a:cubicBezTo>
                <a:cubicBezTo>
                  <a:pt x="6284771" y="15315"/>
                  <a:pt x="6162730" y="20350"/>
                  <a:pt x="5915391" y="18288"/>
                </a:cubicBezTo>
                <a:cubicBezTo>
                  <a:pt x="5684668" y="13603"/>
                  <a:pt x="5422852" y="53618"/>
                  <a:pt x="5237020" y="18288"/>
                </a:cubicBezTo>
                <a:cubicBezTo>
                  <a:pt x="5035482" y="26296"/>
                  <a:pt x="4719808" y="55145"/>
                  <a:pt x="4558650" y="18288"/>
                </a:cubicBezTo>
                <a:cubicBezTo>
                  <a:pt x="4375169" y="-35587"/>
                  <a:pt x="4137553" y="12086"/>
                  <a:pt x="3880279" y="18288"/>
                </a:cubicBezTo>
                <a:cubicBezTo>
                  <a:pt x="3624533" y="32648"/>
                  <a:pt x="3467387" y="6480"/>
                  <a:pt x="3201909" y="18288"/>
                </a:cubicBezTo>
                <a:cubicBezTo>
                  <a:pt x="2918126" y="73342"/>
                  <a:pt x="2717830" y="-17156"/>
                  <a:pt x="2604943" y="18288"/>
                </a:cubicBezTo>
                <a:cubicBezTo>
                  <a:pt x="2496133" y="44525"/>
                  <a:pt x="2003915" y="18254"/>
                  <a:pt x="1845168" y="18288"/>
                </a:cubicBezTo>
                <a:cubicBezTo>
                  <a:pt x="1694518" y="14989"/>
                  <a:pt x="1344959" y="44188"/>
                  <a:pt x="1166797" y="18288"/>
                </a:cubicBezTo>
                <a:cubicBezTo>
                  <a:pt x="935925" y="69451"/>
                  <a:pt x="319712" y="-63972"/>
                  <a:pt x="0" y="18288"/>
                </a:cubicBezTo>
                <a:cubicBezTo>
                  <a:pt x="1307" y="12414"/>
                  <a:pt x="-32" y="574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140446" h="18288" fill="none" extrusionOk="0">
                        <a:moveTo>
                          <a:pt x="0" y="0"/>
                        </a:moveTo>
                        <a:cubicBezTo>
                          <a:pt x="94920" y="9103"/>
                          <a:pt x="287892" y="-4966"/>
                          <a:pt x="434157" y="0"/>
                        </a:cubicBezTo>
                        <a:cubicBezTo>
                          <a:pt x="580422" y="4966"/>
                          <a:pt x="943595" y="-14182"/>
                          <a:pt x="1193932" y="0"/>
                        </a:cubicBezTo>
                        <a:cubicBezTo>
                          <a:pt x="1444270" y="14182"/>
                          <a:pt x="1472129" y="5523"/>
                          <a:pt x="1628089" y="0"/>
                        </a:cubicBezTo>
                        <a:cubicBezTo>
                          <a:pt x="1784049" y="-5523"/>
                          <a:pt x="1962419" y="-17322"/>
                          <a:pt x="2225055" y="0"/>
                        </a:cubicBezTo>
                        <a:cubicBezTo>
                          <a:pt x="2487691" y="17322"/>
                          <a:pt x="2700681" y="1311"/>
                          <a:pt x="3066235" y="0"/>
                        </a:cubicBezTo>
                        <a:cubicBezTo>
                          <a:pt x="3431789" y="-1311"/>
                          <a:pt x="3405662" y="25081"/>
                          <a:pt x="3744605" y="0"/>
                        </a:cubicBezTo>
                        <a:cubicBezTo>
                          <a:pt x="4083548" y="-25081"/>
                          <a:pt x="4265111" y="-11945"/>
                          <a:pt x="4504380" y="0"/>
                        </a:cubicBezTo>
                        <a:cubicBezTo>
                          <a:pt x="4743649" y="11945"/>
                          <a:pt x="4860394" y="-2832"/>
                          <a:pt x="5101346" y="0"/>
                        </a:cubicBezTo>
                        <a:cubicBezTo>
                          <a:pt x="5342298" y="2832"/>
                          <a:pt x="5456387" y="23676"/>
                          <a:pt x="5779717" y="0"/>
                        </a:cubicBezTo>
                        <a:cubicBezTo>
                          <a:pt x="6103047" y="-23676"/>
                          <a:pt x="6270379" y="-37291"/>
                          <a:pt x="6620896" y="0"/>
                        </a:cubicBezTo>
                        <a:cubicBezTo>
                          <a:pt x="6971413" y="37291"/>
                          <a:pt x="6989068" y="24674"/>
                          <a:pt x="7136458" y="0"/>
                        </a:cubicBezTo>
                        <a:cubicBezTo>
                          <a:pt x="7283848" y="-24674"/>
                          <a:pt x="7752532" y="-22436"/>
                          <a:pt x="8140446" y="0"/>
                        </a:cubicBezTo>
                        <a:cubicBezTo>
                          <a:pt x="8140314" y="7702"/>
                          <a:pt x="8140234" y="13511"/>
                          <a:pt x="8140446" y="18288"/>
                        </a:cubicBezTo>
                        <a:cubicBezTo>
                          <a:pt x="7906329" y="-3043"/>
                          <a:pt x="7681180" y="27465"/>
                          <a:pt x="7543480" y="18288"/>
                        </a:cubicBezTo>
                        <a:cubicBezTo>
                          <a:pt x="7405780" y="9111"/>
                          <a:pt x="7216607" y="3660"/>
                          <a:pt x="7109323" y="18288"/>
                        </a:cubicBezTo>
                        <a:cubicBezTo>
                          <a:pt x="7002039" y="32916"/>
                          <a:pt x="6576231" y="42692"/>
                          <a:pt x="6430952" y="18288"/>
                        </a:cubicBezTo>
                        <a:cubicBezTo>
                          <a:pt x="6285673" y="-6116"/>
                          <a:pt x="6138840" y="34521"/>
                          <a:pt x="5915391" y="18288"/>
                        </a:cubicBezTo>
                        <a:cubicBezTo>
                          <a:pt x="5691942" y="2055"/>
                          <a:pt x="5459460" y="51666"/>
                          <a:pt x="5237020" y="18288"/>
                        </a:cubicBezTo>
                        <a:cubicBezTo>
                          <a:pt x="5014580" y="-15090"/>
                          <a:pt x="4747677" y="40449"/>
                          <a:pt x="4558650" y="18288"/>
                        </a:cubicBezTo>
                        <a:cubicBezTo>
                          <a:pt x="4369623" y="-3873"/>
                          <a:pt x="4146061" y="12568"/>
                          <a:pt x="3880279" y="18288"/>
                        </a:cubicBezTo>
                        <a:cubicBezTo>
                          <a:pt x="3614497" y="24008"/>
                          <a:pt x="3473808" y="-12908"/>
                          <a:pt x="3201909" y="18288"/>
                        </a:cubicBezTo>
                        <a:cubicBezTo>
                          <a:pt x="2930010" y="49484"/>
                          <a:pt x="2728175" y="-3430"/>
                          <a:pt x="2604943" y="18288"/>
                        </a:cubicBezTo>
                        <a:cubicBezTo>
                          <a:pt x="2481711" y="40006"/>
                          <a:pt x="2004334" y="26952"/>
                          <a:pt x="1845168" y="18288"/>
                        </a:cubicBezTo>
                        <a:cubicBezTo>
                          <a:pt x="1686003" y="9624"/>
                          <a:pt x="1375070" y="37580"/>
                          <a:pt x="1166797" y="18288"/>
                        </a:cubicBezTo>
                        <a:cubicBezTo>
                          <a:pt x="958524" y="-1004"/>
                          <a:pt x="342846" y="8880"/>
                          <a:pt x="0" y="18288"/>
                        </a:cubicBezTo>
                        <a:cubicBezTo>
                          <a:pt x="129" y="13298"/>
                          <a:pt x="-675" y="6857"/>
                          <a:pt x="0" y="0"/>
                        </a:cubicBezTo>
                        <a:close/>
                      </a:path>
                      <a:path w="8140446" h="18288" stroke="0" extrusionOk="0">
                        <a:moveTo>
                          <a:pt x="0" y="0"/>
                        </a:moveTo>
                        <a:cubicBezTo>
                          <a:pt x="142435" y="-24533"/>
                          <a:pt x="380026" y="17447"/>
                          <a:pt x="596966" y="0"/>
                        </a:cubicBezTo>
                        <a:cubicBezTo>
                          <a:pt x="813906" y="-17447"/>
                          <a:pt x="830530" y="13462"/>
                          <a:pt x="1031123" y="0"/>
                        </a:cubicBezTo>
                        <a:cubicBezTo>
                          <a:pt x="1231716" y="-13462"/>
                          <a:pt x="1634038" y="0"/>
                          <a:pt x="1872303" y="0"/>
                        </a:cubicBezTo>
                        <a:cubicBezTo>
                          <a:pt x="2110568" y="0"/>
                          <a:pt x="2261934" y="-25727"/>
                          <a:pt x="2469269" y="0"/>
                        </a:cubicBezTo>
                        <a:cubicBezTo>
                          <a:pt x="2676604" y="25727"/>
                          <a:pt x="2790440" y="16284"/>
                          <a:pt x="3066235" y="0"/>
                        </a:cubicBezTo>
                        <a:cubicBezTo>
                          <a:pt x="3342030" y="-16284"/>
                          <a:pt x="3685603" y="41976"/>
                          <a:pt x="3907414" y="0"/>
                        </a:cubicBezTo>
                        <a:cubicBezTo>
                          <a:pt x="4129225" y="-41976"/>
                          <a:pt x="4177416" y="-7598"/>
                          <a:pt x="4422976" y="0"/>
                        </a:cubicBezTo>
                        <a:cubicBezTo>
                          <a:pt x="4668536" y="7598"/>
                          <a:pt x="5023499" y="-28058"/>
                          <a:pt x="5264155" y="0"/>
                        </a:cubicBezTo>
                        <a:cubicBezTo>
                          <a:pt x="5504811" y="28058"/>
                          <a:pt x="5703675" y="13288"/>
                          <a:pt x="6105335" y="0"/>
                        </a:cubicBezTo>
                        <a:cubicBezTo>
                          <a:pt x="6506995" y="-13288"/>
                          <a:pt x="6455516" y="-5124"/>
                          <a:pt x="6783705" y="0"/>
                        </a:cubicBezTo>
                        <a:cubicBezTo>
                          <a:pt x="7111894" y="5124"/>
                          <a:pt x="7512856" y="10604"/>
                          <a:pt x="8140446" y="0"/>
                        </a:cubicBezTo>
                        <a:cubicBezTo>
                          <a:pt x="8140458" y="8833"/>
                          <a:pt x="8140986" y="9830"/>
                          <a:pt x="8140446" y="18288"/>
                        </a:cubicBezTo>
                        <a:cubicBezTo>
                          <a:pt x="7959314" y="3345"/>
                          <a:pt x="7870113" y="10437"/>
                          <a:pt x="7706289" y="18288"/>
                        </a:cubicBezTo>
                        <a:cubicBezTo>
                          <a:pt x="7542465" y="26139"/>
                          <a:pt x="7157940" y="17482"/>
                          <a:pt x="6865109" y="18288"/>
                        </a:cubicBezTo>
                        <a:cubicBezTo>
                          <a:pt x="6572278" y="19094"/>
                          <a:pt x="6524256" y="38051"/>
                          <a:pt x="6349548" y="18288"/>
                        </a:cubicBezTo>
                        <a:cubicBezTo>
                          <a:pt x="6174840" y="-1475"/>
                          <a:pt x="5951624" y="174"/>
                          <a:pt x="5671177" y="18288"/>
                        </a:cubicBezTo>
                        <a:cubicBezTo>
                          <a:pt x="5390730" y="36402"/>
                          <a:pt x="5222992" y="60058"/>
                          <a:pt x="4829998" y="18288"/>
                        </a:cubicBezTo>
                        <a:cubicBezTo>
                          <a:pt x="4437004" y="-23482"/>
                          <a:pt x="4344181" y="39087"/>
                          <a:pt x="4151627" y="18288"/>
                        </a:cubicBezTo>
                        <a:cubicBezTo>
                          <a:pt x="3959073" y="-2511"/>
                          <a:pt x="3886970" y="32875"/>
                          <a:pt x="3717470" y="18288"/>
                        </a:cubicBezTo>
                        <a:cubicBezTo>
                          <a:pt x="3547970" y="3701"/>
                          <a:pt x="3451521" y="31872"/>
                          <a:pt x="3201909" y="18288"/>
                        </a:cubicBezTo>
                        <a:cubicBezTo>
                          <a:pt x="2952297" y="4704"/>
                          <a:pt x="2543413" y="6029"/>
                          <a:pt x="2360729" y="18288"/>
                        </a:cubicBezTo>
                        <a:cubicBezTo>
                          <a:pt x="2178045" y="30547"/>
                          <a:pt x="1906056" y="25847"/>
                          <a:pt x="1682359" y="18288"/>
                        </a:cubicBezTo>
                        <a:cubicBezTo>
                          <a:pt x="1458662" y="10730"/>
                          <a:pt x="1330405" y="8046"/>
                          <a:pt x="1166797" y="18288"/>
                        </a:cubicBezTo>
                        <a:cubicBezTo>
                          <a:pt x="1003189" y="28530"/>
                          <a:pt x="278098" y="19533"/>
                          <a:pt x="0" y="18288"/>
                        </a:cubicBezTo>
                        <a:cubicBezTo>
                          <a:pt x="74" y="14054"/>
                          <a:pt x="-46" y="6997"/>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1F54F617-652A-4F46-82B0-0547731C5D1D}"/>
              </a:ext>
            </a:extLst>
          </p:cNvPr>
          <p:cNvSpPr>
            <a:spLocks noGrp="1"/>
          </p:cNvSpPr>
          <p:nvPr>
            <p:ph sz="quarter" idx="13"/>
          </p:nvPr>
        </p:nvSpPr>
        <p:spPr>
          <a:xfrm>
            <a:off x="628650" y="1929384"/>
            <a:ext cx="7886700" cy="4251960"/>
          </a:xfrm>
        </p:spPr>
        <p:txBody>
          <a:bodyPr vert="horz" lIns="91440" tIns="45720" rIns="91440" bIns="45720" rtlCol="0">
            <a:normAutofit fontScale="92500" lnSpcReduction="20000"/>
          </a:bodyPr>
          <a:lstStyle/>
          <a:p>
            <a:pPr algn="just">
              <a:lnSpc>
                <a:spcPct val="100000"/>
              </a:lnSpc>
              <a:spcBef>
                <a:spcPts val="1200"/>
              </a:spcBef>
            </a:pPr>
            <a:r>
              <a:rPr lang="en-US" dirty="0">
                <a:solidFill>
                  <a:srgbClr val="002060"/>
                </a:solidFill>
              </a:rPr>
              <a:t>Notice is required even though meetings of the board are “of general knowledge” and are not conducted in a closed-door manner</a:t>
            </a:r>
          </a:p>
          <a:p>
            <a:pPr marL="0" indent="0">
              <a:lnSpc>
                <a:spcPct val="100000"/>
              </a:lnSpc>
              <a:spcBef>
                <a:spcPts val="1200"/>
              </a:spcBef>
              <a:buNone/>
            </a:pPr>
            <a:endParaRPr lang="en-US" dirty="0">
              <a:solidFill>
                <a:srgbClr val="002060"/>
              </a:solidFill>
            </a:endParaRPr>
          </a:p>
          <a:p>
            <a:pPr algn="just">
              <a:lnSpc>
                <a:spcPct val="100000"/>
              </a:lnSpc>
              <a:spcBef>
                <a:spcPts val="1200"/>
              </a:spcBef>
            </a:pPr>
            <a:r>
              <a:rPr lang="en-US" dirty="0">
                <a:solidFill>
                  <a:srgbClr val="002060"/>
                </a:solidFill>
              </a:rPr>
              <a:t>Sunshine Law does </a:t>
            </a:r>
            <a:r>
              <a:rPr lang="en-US" u="sng" dirty="0">
                <a:solidFill>
                  <a:srgbClr val="002060"/>
                </a:solidFill>
              </a:rPr>
              <a:t>not</a:t>
            </a:r>
            <a:r>
              <a:rPr lang="en-US" dirty="0">
                <a:solidFill>
                  <a:srgbClr val="002060"/>
                </a:solidFill>
              </a:rPr>
              <a:t> define what is appropriate for reasonable notice, the type of notice required depends on:</a:t>
            </a:r>
          </a:p>
          <a:p>
            <a:pPr marL="914400" lvl="1" indent="-457200">
              <a:lnSpc>
                <a:spcPct val="100000"/>
              </a:lnSpc>
              <a:spcBef>
                <a:spcPts val="1200"/>
              </a:spcBef>
              <a:buFont typeface="+mj-lt"/>
              <a:buAutoNum type="arabicParenR"/>
            </a:pPr>
            <a:r>
              <a:rPr lang="en-US" dirty="0">
                <a:solidFill>
                  <a:srgbClr val="002060"/>
                </a:solidFill>
              </a:rPr>
              <a:t>Purpose for the notice;</a:t>
            </a:r>
          </a:p>
          <a:p>
            <a:pPr marL="914400" lvl="1" indent="-457200">
              <a:lnSpc>
                <a:spcPct val="100000"/>
              </a:lnSpc>
              <a:spcBef>
                <a:spcPts val="1200"/>
              </a:spcBef>
              <a:buFont typeface="+mj-lt"/>
              <a:buAutoNum type="arabicParenR"/>
            </a:pPr>
            <a:r>
              <a:rPr lang="en-US" dirty="0">
                <a:solidFill>
                  <a:srgbClr val="002060"/>
                </a:solidFill>
              </a:rPr>
              <a:t>Character of the event ; and</a:t>
            </a:r>
          </a:p>
          <a:p>
            <a:pPr marL="914400" lvl="1" indent="-457200">
              <a:lnSpc>
                <a:spcPct val="100000"/>
              </a:lnSpc>
              <a:spcBef>
                <a:spcPts val="1200"/>
              </a:spcBef>
              <a:buFont typeface="+mj-lt"/>
              <a:buAutoNum type="arabicParenR"/>
            </a:pPr>
            <a:r>
              <a:rPr lang="en-US" dirty="0">
                <a:solidFill>
                  <a:srgbClr val="002060"/>
                </a:solidFill>
              </a:rPr>
              <a:t>Nature of the rights affected</a:t>
            </a:r>
          </a:p>
          <a:p>
            <a:pPr marL="914400" lvl="1" indent="-457200">
              <a:lnSpc>
                <a:spcPct val="100000"/>
              </a:lnSpc>
              <a:spcBef>
                <a:spcPts val="1200"/>
              </a:spcBef>
              <a:buFont typeface="+mj-lt"/>
              <a:buAutoNum type="arabicParenR"/>
            </a:pPr>
            <a:endParaRPr lang="en-US" dirty="0">
              <a:solidFill>
                <a:srgbClr val="002060"/>
              </a:solidFill>
            </a:endParaRPr>
          </a:p>
        </p:txBody>
      </p:sp>
    </p:spTree>
    <p:extLst>
      <p:ext uri="{BB962C8B-B14F-4D97-AF65-F5344CB8AC3E}">
        <p14:creationId xmlns:p14="http://schemas.microsoft.com/office/powerpoint/2010/main" val="33683883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F1DEB8B-2E19-4ED8-8EB8-18C75D538A9A}"/>
              </a:ext>
            </a:extLst>
          </p:cNvPr>
          <p:cNvSpPr>
            <a:spLocks noGrp="1"/>
          </p:cNvSpPr>
          <p:nvPr>
            <p:ph type="title"/>
          </p:nvPr>
        </p:nvSpPr>
        <p:spPr>
          <a:xfrm>
            <a:off x="429369" y="238539"/>
            <a:ext cx="8263890" cy="1434415"/>
          </a:xfrm>
        </p:spPr>
        <p:txBody>
          <a:bodyPr vert="horz" lIns="91440" tIns="45720" rIns="91440" bIns="45720" rtlCol="0" anchor="b">
            <a:normAutofit fontScale="90000"/>
          </a:bodyPr>
          <a:lstStyle/>
          <a:p>
            <a:r>
              <a:rPr lang="en-US" sz="4700" b="1" dirty="0">
                <a:solidFill>
                  <a:schemeClr val="tx1"/>
                </a:solidFill>
                <a:latin typeface="Montserrat" panose="00000500000000000000" pitchFamily="2" charset="0"/>
              </a:rPr>
              <a:t>Does “Reasonable Notice” Apply to Agenda Items?</a:t>
            </a:r>
          </a:p>
        </p:txBody>
      </p:sp>
      <p:sp>
        <p:nvSpPr>
          <p:cNvPr id="17"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9369" y="1681544"/>
            <a:ext cx="8229600" cy="18288"/>
          </a:xfrm>
          <a:custGeom>
            <a:avLst/>
            <a:gdLst>
              <a:gd name="connsiteX0" fmla="*/ 0 w 8229600"/>
              <a:gd name="connsiteY0" fmla="*/ 0 h 18288"/>
              <a:gd name="connsiteX1" fmla="*/ 521208 w 8229600"/>
              <a:gd name="connsiteY1" fmla="*/ 0 h 18288"/>
              <a:gd name="connsiteX2" fmla="*/ 1371600 w 8229600"/>
              <a:gd name="connsiteY2" fmla="*/ 0 h 18288"/>
              <a:gd name="connsiteX3" fmla="*/ 2221992 w 8229600"/>
              <a:gd name="connsiteY3" fmla="*/ 0 h 18288"/>
              <a:gd name="connsiteX4" fmla="*/ 3072384 w 8229600"/>
              <a:gd name="connsiteY4" fmla="*/ 0 h 18288"/>
              <a:gd name="connsiteX5" fmla="*/ 3511296 w 8229600"/>
              <a:gd name="connsiteY5" fmla="*/ 0 h 18288"/>
              <a:gd name="connsiteX6" fmla="*/ 4114800 w 8229600"/>
              <a:gd name="connsiteY6" fmla="*/ 0 h 18288"/>
              <a:gd name="connsiteX7" fmla="*/ 4553712 w 8229600"/>
              <a:gd name="connsiteY7" fmla="*/ 0 h 18288"/>
              <a:gd name="connsiteX8" fmla="*/ 5239512 w 8229600"/>
              <a:gd name="connsiteY8" fmla="*/ 0 h 18288"/>
              <a:gd name="connsiteX9" fmla="*/ 5843016 w 8229600"/>
              <a:gd name="connsiteY9" fmla="*/ 0 h 18288"/>
              <a:gd name="connsiteX10" fmla="*/ 6611112 w 8229600"/>
              <a:gd name="connsiteY10" fmla="*/ 0 h 18288"/>
              <a:gd name="connsiteX11" fmla="*/ 7461504 w 8229600"/>
              <a:gd name="connsiteY11" fmla="*/ 0 h 18288"/>
              <a:gd name="connsiteX12" fmla="*/ 8229600 w 8229600"/>
              <a:gd name="connsiteY12" fmla="*/ 0 h 18288"/>
              <a:gd name="connsiteX13" fmla="*/ 8229600 w 8229600"/>
              <a:gd name="connsiteY13" fmla="*/ 18288 h 18288"/>
              <a:gd name="connsiteX14" fmla="*/ 7461504 w 8229600"/>
              <a:gd name="connsiteY14" fmla="*/ 18288 h 18288"/>
              <a:gd name="connsiteX15" fmla="*/ 6940296 w 8229600"/>
              <a:gd name="connsiteY15" fmla="*/ 18288 h 18288"/>
              <a:gd name="connsiteX16" fmla="*/ 6419088 w 8229600"/>
              <a:gd name="connsiteY16" fmla="*/ 18288 h 18288"/>
              <a:gd name="connsiteX17" fmla="*/ 5650992 w 8229600"/>
              <a:gd name="connsiteY17" fmla="*/ 18288 h 18288"/>
              <a:gd name="connsiteX18" fmla="*/ 5129784 w 8229600"/>
              <a:gd name="connsiteY18" fmla="*/ 18288 h 18288"/>
              <a:gd name="connsiteX19" fmla="*/ 4690872 w 8229600"/>
              <a:gd name="connsiteY19" fmla="*/ 18288 h 18288"/>
              <a:gd name="connsiteX20" fmla="*/ 4087368 w 8229600"/>
              <a:gd name="connsiteY20" fmla="*/ 18288 h 18288"/>
              <a:gd name="connsiteX21" fmla="*/ 3401568 w 8229600"/>
              <a:gd name="connsiteY21" fmla="*/ 18288 h 18288"/>
              <a:gd name="connsiteX22" fmla="*/ 2798064 w 8229600"/>
              <a:gd name="connsiteY22" fmla="*/ 18288 h 18288"/>
              <a:gd name="connsiteX23" fmla="*/ 2276856 w 8229600"/>
              <a:gd name="connsiteY23" fmla="*/ 18288 h 18288"/>
              <a:gd name="connsiteX24" fmla="*/ 1426464 w 8229600"/>
              <a:gd name="connsiteY24" fmla="*/ 18288 h 18288"/>
              <a:gd name="connsiteX25" fmla="*/ 740664 w 8229600"/>
              <a:gd name="connsiteY25" fmla="*/ 18288 h 18288"/>
              <a:gd name="connsiteX26" fmla="*/ 0 w 8229600"/>
              <a:gd name="connsiteY26" fmla="*/ 18288 h 18288"/>
              <a:gd name="connsiteX27" fmla="*/ 0 w 8229600"/>
              <a:gd name="connsiteY27" fmla="*/ 0 h 18288"/>
              <a:gd name="connsiteX0" fmla="*/ 0 w 8229600"/>
              <a:gd name="connsiteY0" fmla="*/ 0 h 18288"/>
              <a:gd name="connsiteX1" fmla="*/ 521208 w 8229600"/>
              <a:gd name="connsiteY1" fmla="*/ 0 h 18288"/>
              <a:gd name="connsiteX2" fmla="*/ 960120 w 8229600"/>
              <a:gd name="connsiteY2" fmla="*/ 0 h 18288"/>
              <a:gd name="connsiteX3" fmla="*/ 1481328 w 8229600"/>
              <a:gd name="connsiteY3" fmla="*/ 0 h 18288"/>
              <a:gd name="connsiteX4" fmla="*/ 2167128 w 8229600"/>
              <a:gd name="connsiteY4" fmla="*/ 0 h 18288"/>
              <a:gd name="connsiteX5" fmla="*/ 2935224 w 8229600"/>
              <a:gd name="connsiteY5" fmla="*/ 0 h 18288"/>
              <a:gd name="connsiteX6" fmla="*/ 3785616 w 8229600"/>
              <a:gd name="connsiteY6" fmla="*/ 0 h 18288"/>
              <a:gd name="connsiteX7" fmla="*/ 4636008 w 8229600"/>
              <a:gd name="connsiteY7" fmla="*/ 0 h 18288"/>
              <a:gd name="connsiteX8" fmla="*/ 5239512 w 8229600"/>
              <a:gd name="connsiteY8" fmla="*/ 0 h 18288"/>
              <a:gd name="connsiteX9" fmla="*/ 6007608 w 8229600"/>
              <a:gd name="connsiteY9" fmla="*/ 0 h 18288"/>
              <a:gd name="connsiteX10" fmla="*/ 6693408 w 8229600"/>
              <a:gd name="connsiteY10" fmla="*/ 0 h 18288"/>
              <a:gd name="connsiteX11" fmla="*/ 7296912 w 8229600"/>
              <a:gd name="connsiteY11" fmla="*/ 0 h 18288"/>
              <a:gd name="connsiteX12" fmla="*/ 8229600 w 8229600"/>
              <a:gd name="connsiteY12" fmla="*/ 0 h 18288"/>
              <a:gd name="connsiteX13" fmla="*/ 8229600 w 8229600"/>
              <a:gd name="connsiteY13" fmla="*/ 18288 h 18288"/>
              <a:gd name="connsiteX14" fmla="*/ 7626096 w 8229600"/>
              <a:gd name="connsiteY14" fmla="*/ 18288 h 18288"/>
              <a:gd name="connsiteX15" fmla="*/ 7022592 w 8229600"/>
              <a:gd name="connsiteY15" fmla="*/ 18288 h 18288"/>
              <a:gd name="connsiteX16" fmla="*/ 6172200 w 8229600"/>
              <a:gd name="connsiteY16" fmla="*/ 18288 h 18288"/>
              <a:gd name="connsiteX17" fmla="*/ 5650992 w 8229600"/>
              <a:gd name="connsiteY17" fmla="*/ 18288 h 18288"/>
              <a:gd name="connsiteX18" fmla="*/ 4882896 w 8229600"/>
              <a:gd name="connsiteY18" fmla="*/ 18288 h 18288"/>
              <a:gd name="connsiteX19" fmla="*/ 4443984 w 8229600"/>
              <a:gd name="connsiteY19" fmla="*/ 18288 h 18288"/>
              <a:gd name="connsiteX20" fmla="*/ 3758184 w 8229600"/>
              <a:gd name="connsiteY20" fmla="*/ 18288 h 18288"/>
              <a:gd name="connsiteX21" fmla="*/ 3236976 w 8229600"/>
              <a:gd name="connsiteY21" fmla="*/ 18288 h 18288"/>
              <a:gd name="connsiteX22" fmla="*/ 2386584 w 8229600"/>
              <a:gd name="connsiteY22" fmla="*/ 18288 h 18288"/>
              <a:gd name="connsiteX23" fmla="*/ 1947672 w 8229600"/>
              <a:gd name="connsiteY23" fmla="*/ 18288 h 18288"/>
              <a:gd name="connsiteX24" fmla="*/ 1261872 w 8229600"/>
              <a:gd name="connsiteY24" fmla="*/ 18288 h 18288"/>
              <a:gd name="connsiteX25" fmla="*/ 822960 w 8229600"/>
              <a:gd name="connsiteY25" fmla="*/ 18288 h 18288"/>
              <a:gd name="connsiteX26" fmla="*/ 0 w 8229600"/>
              <a:gd name="connsiteY26" fmla="*/ 18288 h 18288"/>
              <a:gd name="connsiteX27" fmla="*/ 0 w 8229600"/>
              <a:gd name="connsiteY2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229600" h="18288" fill="none" extrusionOk="0">
                <a:moveTo>
                  <a:pt x="0" y="0"/>
                </a:moveTo>
                <a:cubicBezTo>
                  <a:pt x="215278" y="6969"/>
                  <a:pt x="340572" y="21894"/>
                  <a:pt x="521208" y="0"/>
                </a:cubicBezTo>
                <a:cubicBezTo>
                  <a:pt x="745939" y="29643"/>
                  <a:pt x="1127486" y="-40512"/>
                  <a:pt x="1371600" y="0"/>
                </a:cubicBezTo>
                <a:cubicBezTo>
                  <a:pt x="1567490" y="28416"/>
                  <a:pt x="1945702" y="13075"/>
                  <a:pt x="2221992" y="0"/>
                </a:cubicBezTo>
                <a:cubicBezTo>
                  <a:pt x="2446218" y="-17340"/>
                  <a:pt x="2853686" y="-7924"/>
                  <a:pt x="3072384" y="0"/>
                </a:cubicBezTo>
                <a:cubicBezTo>
                  <a:pt x="3286960" y="20656"/>
                  <a:pt x="3324417" y="20174"/>
                  <a:pt x="3511296" y="0"/>
                </a:cubicBezTo>
                <a:cubicBezTo>
                  <a:pt x="3710690" y="-39182"/>
                  <a:pt x="3945457" y="-64074"/>
                  <a:pt x="4114800" y="0"/>
                </a:cubicBezTo>
                <a:cubicBezTo>
                  <a:pt x="4336079" y="28138"/>
                  <a:pt x="4420759" y="12117"/>
                  <a:pt x="4553712" y="0"/>
                </a:cubicBezTo>
                <a:cubicBezTo>
                  <a:pt x="4688252" y="-2224"/>
                  <a:pt x="5047430" y="19664"/>
                  <a:pt x="5239512" y="0"/>
                </a:cubicBezTo>
                <a:cubicBezTo>
                  <a:pt x="5424392" y="-49610"/>
                  <a:pt x="5708717" y="13540"/>
                  <a:pt x="5843016" y="0"/>
                </a:cubicBezTo>
                <a:cubicBezTo>
                  <a:pt x="6005788" y="32949"/>
                  <a:pt x="6198255" y="37080"/>
                  <a:pt x="6611112" y="0"/>
                </a:cubicBezTo>
                <a:cubicBezTo>
                  <a:pt x="6954152" y="635"/>
                  <a:pt x="7244390" y="18057"/>
                  <a:pt x="7461504" y="0"/>
                </a:cubicBezTo>
                <a:cubicBezTo>
                  <a:pt x="7693790" y="9882"/>
                  <a:pt x="7984486" y="17646"/>
                  <a:pt x="8229600" y="0"/>
                </a:cubicBezTo>
                <a:cubicBezTo>
                  <a:pt x="8228428" y="6016"/>
                  <a:pt x="8229853" y="9684"/>
                  <a:pt x="8229600" y="18288"/>
                </a:cubicBezTo>
                <a:cubicBezTo>
                  <a:pt x="7945777" y="19945"/>
                  <a:pt x="7812308" y="-8511"/>
                  <a:pt x="7461504" y="18288"/>
                </a:cubicBezTo>
                <a:cubicBezTo>
                  <a:pt x="7129391" y="53185"/>
                  <a:pt x="7087333" y="41906"/>
                  <a:pt x="6940296" y="18288"/>
                </a:cubicBezTo>
                <a:cubicBezTo>
                  <a:pt x="6810862" y="-23020"/>
                  <a:pt x="6701312" y="19361"/>
                  <a:pt x="6419088" y="18288"/>
                </a:cubicBezTo>
                <a:cubicBezTo>
                  <a:pt x="6152777" y="18855"/>
                  <a:pt x="5868611" y="48802"/>
                  <a:pt x="5650992" y="18288"/>
                </a:cubicBezTo>
                <a:cubicBezTo>
                  <a:pt x="5439747" y="15250"/>
                  <a:pt x="5334901" y="-1044"/>
                  <a:pt x="5129784" y="18288"/>
                </a:cubicBezTo>
                <a:cubicBezTo>
                  <a:pt x="4955906" y="40458"/>
                  <a:pt x="4793216" y="33888"/>
                  <a:pt x="4690872" y="18288"/>
                </a:cubicBezTo>
                <a:cubicBezTo>
                  <a:pt x="4552374" y="31087"/>
                  <a:pt x="4318742" y="6248"/>
                  <a:pt x="4087368" y="18288"/>
                </a:cubicBezTo>
                <a:cubicBezTo>
                  <a:pt x="3849418" y="32625"/>
                  <a:pt x="3751577" y="29688"/>
                  <a:pt x="3401568" y="18288"/>
                </a:cubicBezTo>
                <a:cubicBezTo>
                  <a:pt x="3067953" y="20409"/>
                  <a:pt x="3012425" y="26879"/>
                  <a:pt x="2798064" y="18288"/>
                </a:cubicBezTo>
                <a:cubicBezTo>
                  <a:pt x="2565154" y="16520"/>
                  <a:pt x="2426719" y="-31794"/>
                  <a:pt x="2276856" y="18288"/>
                </a:cubicBezTo>
                <a:cubicBezTo>
                  <a:pt x="2090980" y="4382"/>
                  <a:pt x="1702030" y="-8180"/>
                  <a:pt x="1426464" y="18288"/>
                </a:cubicBezTo>
                <a:cubicBezTo>
                  <a:pt x="1104481" y="69643"/>
                  <a:pt x="985013" y="-7690"/>
                  <a:pt x="740664" y="18288"/>
                </a:cubicBezTo>
                <a:cubicBezTo>
                  <a:pt x="507391" y="41643"/>
                  <a:pt x="191740" y="-11654"/>
                  <a:pt x="0" y="18288"/>
                </a:cubicBezTo>
                <a:cubicBezTo>
                  <a:pt x="714" y="9707"/>
                  <a:pt x="1025" y="3120"/>
                  <a:pt x="0" y="0"/>
                </a:cubicBezTo>
                <a:close/>
              </a:path>
              <a:path w="8229600" h="18288" stroke="0" extrusionOk="0">
                <a:moveTo>
                  <a:pt x="0" y="0"/>
                </a:moveTo>
                <a:cubicBezTo>
                  <a:pt x="270709" y="-27213"/>
                  <a:pt x="397128" y="23656"/>
                  <a:pt x="521208" y="0"/>
                </a:cubicBezTo>
                <a:cubicBezTo>
                  <a:pt x="631319" y="-5947"/>
                  <a:pt x="842157" y="28261"/>
                  <a:pt x="960120" y="0"/>
                </a:cubicBezTo>
                <a:cubicBezTo>
                  <a:pt x="1077930" y="6549"/>
                  <a:pt x="1318669" y="-15893"/>
                  <a:pt x="1481328" y="0"/>
                </a:cubicBezTo>
                <a:cubicBezTo>
                  <a:pt x="1659104" y="-21090"/>
                  <a:pt x="1870243" y="69945"/>
                  <a:pt x="2167128" y="0"/>
                </a:cubicBezTo>
                <a:cubicBezTo>
                  <a:pt x="2460684" y="-5519"/>
                  <a:pt x="2753885" y="-62993"/>
                  <a:pt x="2935224" y="0"/>
                </a:cubicBezTo>
                <a:cubicBezTo>
                  <a:pt x="3115119" y="56580"/>
                  <a:pt x="3535280" y="40687"/>
                  <a:pt x="3785616" y="0"/>
                </a:cubicBezTo>
                <a:cubicBezTo>
                  <a:pt x="4057881" y="25645"/>
                  <a:pt x="4308335" y="-2666"/>
                  <a:pt x="4636008" y="0"/>
                </a:cubicBezTo>
                <a:cubicBezTo>
                  <a:pt x="4987152" y="19805"/>
                  <a:pt x="5025979" y="14149"/>
                  <a:pt x="5239512" y="0"/>
                </a:cubicBezTo>
                <a:cubicBezTo>
                  <a:pt x="5437586" y="211"/>
                  <a:pt x="5752721" y="5618"/>
                  <a:pt x="6007608" y="0"/>
                </a:cubicBezTo>
                <a:cubicBezTo>
                  <a:pt x="6280137" y="-5132"/>
                  <a:pt x="6386079" y="-21510"/>
                  <a:pt x="6693408" y="0"/>
                </a:cubicBezTo>
                <a:cubicBezTo>
                  <a:pt x="6986580" y="4991"/>
                  <a:pt x="7015252" y="-18088"/>
                  <a:pt x="7296912" y="0"/>
                </a:cubicBezTo>
                <a:cubicBezTo>
                  <a:pt x="7569796" y="10390"/>
                  <a:pt x="7895472" y="71473"/>
                  <a:pt x="8229600" y="0"/>
                </a:cubicBezTo>
                <a:cubicBezTo>
                  <a:pt x="8230227" y="7450"/>
                  <a:pt x="8228885" y="11999"/>
                  <a:pt x="8229600" y="18288"/>
                </a:cubicBezTo>
                <a:cubicBezTo>
                  <a:pt x="8094333" y="-5252"/>
                  <a:pt x="7850928" y="37448"/>
                  <a:pt x="7626096" y="18288"/>
                </a:cubicBezTo>
                <a:cubicBezTo>
                  <a:pt x="7448378" y="-569"/>
                  <a:pt x="7315174" y="-1844"/>
                  <a:pt x="7022592" y="18288"/>
                </a:cubicBezTo>
                <a:cubicBezTo>
                  <a:pt x="6686163" y="50499"/>
                  <a:pt x="6352629" y="23510"/>
                  <a:pt x="6172200" y="18288"/>
                </a:cubicBezTo>
                <a:cubicBezTo>
                  <a:pt x="6015590" y="42345"/>
                  <a:pt x="5770309" y="21278"/>
                  <a:pt x="5650992" y="18288"/>
                </a:cubicBezTo>
                <a:cubicBezTo>
                  <a:pt x="5483975" y="12092"/>
                  <a:pt x="5165324" y="68948"/>
                  <a:pt x="4882896" y="18288"/>
                </a:cubicBezTo>
                <a:cubicBezTo>
                  <a:pt x="4568934" y="7053"/>
                  <a:pt x="4556334" y="27676"/>
                  <a:pt x="4443984" y="18288"/>
                </a:cubicBezTo>
                <a:cubicBezTo>
                  <a:pt x="4320775" y="10576"/>
                  <a:pt x="4034988" y="-3490"/>
                  <a:pt x="3758184" y="18288"/>
                </a:cubicBezTo>
                <a:cubicBezTo>
                  <a:pt x="3445155" y="-998"/>
                  <a:pt x="3367892" y="13824"/>
                  <a:pt x="3236976" y="18288"/>
                </a:cubicBezTo>
                <a:cubicBezTo>
                  <a:pt x="3093796" y="26408"/>
                  <a:pt x="2635824" y="24132"/>
                  <a:pt x="2386584" y="18288"/>
                </a:cubicBezTo>
                <a:cubicBezTo>
                  <a:pt x="2139815" y="-3297"/>
                  <a:pt x="2105958" y="25945"/>
                  <a:pt x="1947672" y="18288"/>
                </a:cubicBezTo>
                <a:cubicBezTo>
                  <a:pt x="1801011" y="-19911"/>
                  <a:pt x="1533636" y="14646"/>
                  <a:pt x="1261872" y="18288"/>
                </a:cubicBezTo>
                <a:cubicBezTo>
                  <a:pt x="989528" y="32227"/>
                  <a:pt x="1025848" y="14685"/>
                  <a:pt x="822960" y="18288"/>
                </a:cubicBezTo>
                <a:cubicBezTo>
                  <a:pt x="653456" y="20956"/>
                  <a:pt x="304027" y="8001"/>
                  <a:pt x="0" y="18288"/>
                </a:cubicBezTo>
                <a:cubicBezTo>
                  <a:pt x="-27" y="11611"/>
                  <a:pt x="-1713" y="5475"/>
                  <a:pt x="0" y="0"/>
                </a:cubicBezTo>
                <a:close/>
              </a:path>
              <a:path w="8229600" h="18288" fill="none" stroke="0" extrusionOk="0">
                <a:moveTo>
                  <a:pt x="0" y="0"/>
                </a:moveTo>
                <a:cubicBezTo>
                  <a:pt x="205130" y="6064"/>
                  <a:pt x="324007" y="6684"/>
                  <a:pt x="521208" y="0"/>
                </a:cubicBezTo>
                <a:cubicBezTo>
                  <a:pt x="695888" y="-14632"/>
                  <a:pt x="1101879" y="6017"/>
                  <a:pt x="1371600" y="0"/>
                </a:cubicBezTo>
                <a:cubicBezTo>
                  <a:pt x="1622968" y="4691"/>
                  <a:pt x="1936552" y="-7433"/>
                  <a:pt x="2221992" y="0"/>
                </a:cubicBezTo>
                <a:cubicBezTo>
                  <a:pt x="2498663" y="51226"/>
                  <a:pt x="2885875" y="-8757"/>
                  <a:pt x="3072384" y="0"/>
                </a:cubicBezTo>
                <a:cubicBezTo>
                  <a:pt x="3288944" y="24235"/>
                  <a:pt x="3331110" y="5443"/>
                  <a:pt x="3511296" y="0"/>
                </a:cubicBezTo>
                <a:cubicBezTo>
                  <a:pt x="3687973" y="-19690"/>
                  <a:pt x="3901025" y="-20092"/>
                  <a:pt x="4114800" y="0"/>
                </a:cubicBezTo>
                <a:cubicBezTo>
                  <a:pt x="4336102" y="32988"/>
                  <a:pt x="4416982" y="-5831"/>
                  <a:pt x="4553712" y="0"/>
                </a:cubicBezTo>
                <a:cubicBezTo>
                  <a:pt x="4674310" y="-5056"/>
                  <a:pt x="5080160" y="-12181"/>
                  <a:pt x="5239512" y="0"/>
                </a:cubicBezTo>
                <a:cubicBezTo>
                  <a:pt x="5419031" y="-38513"/>
                  <a:pt x="5691629" y="2226"/>
                  <a:pt x="5843016" y="0"/>
                </a:cubicBezTo>
                <a:cubicBezTo>
                  <a:pt x="5978317" y="-40553"/>
                  <a:pt x="6314754" y="9782"/>
                  <a:pt x="6611112" y="0"/>
                </a:cubicBezTo>
                <a:cubicBezTo>
                  <a:pt x="6973004" y="-17646"/>
                  <a:pt x="7175490" y="18489"/>
                  <a:pt x="7461504" y="0"/>
                </a:cubicBezTo>
                <a:cubicBezTo>
                  <a:pt x="7746737" y="-34159"/>
                  <a:pt x="7962178" y="39853"/>
                  <a:pt x="8229600" y="0"/>
                </a:cubicBezTo>
                <a:cubicBezTo>
                  <a:pt x="8228796" y="5852"/>
                  <a:pt x="8229698" y="10429"/>
                  <a:pt x="8229600" y="18288"/>
                </a:cubicBezTo>
                <a:cubicBezTo>
                  <a:pt x="7944174" y="-29104"/>
                  <a:pt x="7795646" y="-34405"/>
                  <a:pt x="7461504" y="18288"/>
                </a:cubicBezTo>
                <a:cubicBezTo>
                  <a:pt x="7129776" y="51087"/>
                  <a:pt x="7082769" y="31446"/>
                  <a:pt x="6940296" y="18288"/>
                </a:cubicBezTo>
                <a:cubicBezTo>
                  <a:pt x="6799665" y="-15875"/>
                  <a:pt x="6652769" y="31783"/>
                  <a:pt x="6419088" y="18288"/>
                </a:cubicBezTo>
                <a:cubicBezTo>
                  <a:pt x="6143970" y="52275"/>
                  <a:pt x="5863165" y="-16531"/>
                  <a:pt x="5650992" y="18288"/>
                </a:cubicBezTo>
                <a:cubicBezTo>
                  <a:pt x="5419172" y="40606"/>
                  <a:pt x="5309448" y="-405"/>
                  <a:pt x="5129784" y="18288"/>
                </a:cubicBezTo>
                <a:cubicBezTo>
                  <a:pt x="4947928" y="26023"/>
                  <a:pt x="4795021" y="5860"/>
                  <a:pt x="4690872" y="18288"/>
                </a:cubicBezTo>
                <a:cubicBezTo>
                  <a:pt x="4564358" y="-9579"/>
                  <a:pt x="4295485" y="-25280"/>
                  <a:pt x="4087368" y="18288"/>
                </a:cubicBezTo>
                <a:cubicBezTo>
                  <a:pt x="3871704" y="40406"/>
                  <a:pt x="3732927" y="-10898"/>
                  <a:pt x="3401568" y="18288"/>
                </a:cubicBezTo>
                <a:cubicBezTo>
                  <a:pt x="3075889" y="19660"/>
                  <a:pt x="3025898" y="44400"/>
                  <a:pt x="2798064" y="18288"/>
                </a:cubicBezTo>
                <a:cubicBezTo>
                  <a:pt x="2581856" y="-20869"/>
                  <a:pt x="2428311" y="-4900"/>
                  <a:pt x="2276856" y="18288"/>
                </a:cubicBezTo>
                <a:cubicBezTo>
                  <a:pt x="2098246" y="53283"/>
                  <a:pt x="1737531" y="55959"/>
                  <a:pt x="1426464" y="18288"/>
                </a:cubicBezTo>
                <a:cubicBezTo>
                  <a:pt x="1104708" y="26489"/>
                  <a:pt x="1006595" y="15928"/>
                  <a:pt x="740664" y="18288"/>
                </a:cubicBezTo>
                <a:cubicBezTo>
                  <a:pt x="480378" y="33084"/>
                  <a:pt x="202592" y="-12357"/>
                  <a:pt x="0" y="18288"/>
                </a:cubicBezTo>
                <a:cubicBezTo>
                  <a:pt x="888" y="9601"/>
                  <a:pt x="860" y="4150"/>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custGeom>
                    <a:avLst/>
                    <a:gdLst>
                      <a:gd name="connsiteX0" fmla="*/ 0 w 8229600"/>
                      <a:gd name="connsiteY0" fmla="*/ 0 h 18288"/>
                      <a:gd name="connsiteX1" fmla="*/ 521208 w 8229600"/>
                      <a:gd name="connsiteY1" fmla="*/ 0 h 18288"/>
                      <a:gd name="connsiteX2" fmla="*/ 1371600 w 8229600"/>
                      <a:gd name="connsiteY2" fmla="*/ 0 h 18288"/>
                      <a:gd name="connsiteX3" fmla="*/ 2221992 w 8229600"/>
                      <a:gd name="connsiteY3" fmla="*/ 0 h 18288"/>
                      <a:gd name="connsiteX4" fmla="*/ 3072384 w 8229600"/>
                      <a:gd name="connsiteY4" fmla="*/ 0 h 18288"/>
                      <a:gd name="connsiteX5" fmla="*/ 3511296 w 8229600"/>
                      <a:gd name="connsiteY5" fmla="*/ 0 h 18288"/>
                      <a:gd name="connsiteX6" fmla="*/ 4114800 w 8229600"/>
                      <a:gd name="connsiteY6" fmla="*/ 0 h 18288"/>
                      <a:gd name="connsiteX7" fmla="*/ 4553712 w 8229600"/>
                      <a:gd name="connsiteY7" fmla="*/ 0 h 18288"/>
                      <a:gd name="connsiteX8" fmla="*/ 5239512 w 8229600"/>
                      <a:gd name="connsiteY8" fmla="*/ 0 h 18288"/>
                      <a:gd name="connsiteX9" fmla="*/ 5843016 w 8229600"/>
                      <a:gd name="connsiteY9" fmla="*/ 0 h 18288"/>
                      <a:gd name="connsiteX10" fmla="*/ 6611112 w 8229600"/>
                      <a:gd name="connsiteY10" fmla="*/ 0 h 18288"/>
                      <a:gd name="connsiteX11" fmla="*/ 7461504 w 8229600"/>
                      <a:gd name="connsiteY11" fmla="*/ 0 h 18288"/>
                      <a:gd name="connsiteX12" fmla="*/ 8229600 w 8229600"/>
                      <a:gd name="connsiteY12" fmla="*/ 0 h 18288"/>
                      <a:gd name="connsiteX13" fmla="*/ 8229600 w 8229600"/>
                      <a:gd name="connsiteY13" fmla="*/ 18288 h 18288"/>
                      <a:gd name="connsiteX14" fmla="*/ 7461504 w 8229600"/>
                      <a:gd name="connsiteY14" fmla="*/ 18288 h 18288"/>
                      <a:gd name="connsiteX15" fmla="*/ 6940296 w 8229600"/>
                      <a:gd name="connsiteY15" fmla="*/ 18288 h 18288"/>
                      <a:gd name="connsiteX16" fmla="*/ 6419088 w 8229600"/>
                      <a:gd name="connsiteY16" fmla="*/ 18288 h 18288"/>
                      <a:gd name="connsiteX17" fmla="*/ 5650992 w 8229600"/>
                      <a:gd name="connsiteY17" fmla="*/ 18288 h 18288"/>
                      <a:gd name="connsiteX18" fmla="*/ 5129784 w 8229600"/>
                      <a:gd name="connsiteY18" fmla="*/ 18288 h 18288"/>
                      <a:gd name="connsiteX19" fmla="*/ 4690872 w 8229600"/>
                      <a:gd name="connsiteY19" fmla="*/ 18288 h 18288"/>
                      <a:gd name="connsiteX20" fmla="*/ 4087368 w 8229600"/>
                      <a:gd name="connsiteY20" fmla="*/ 18288 h 18288"/>
                      <a:gd name="connsiteX21" fmla="*/ 3401568 w 8229600"/>
                      <a:gd name="connsiteY21" fmla="*/ 18288 h 18288"/>
                      <a:gd name="connsiteX22" fmla="*/ 2798064 w 8229600"/>
                      <a:gd name="connsiteY22" fmla="*/ 18288 h 18288"/>
                      <a:gd name="connsiteX23" fmla="*/ 2276856 w 8229600"/>
                      <a:gd name="connsiteY23" fmla="*/ 18288 h 18288"/>
                      <a:gd name="connsiteX24" fmla="*/ 1426464 w 8229600"/>
                      <a:gd name="connsiteY24" fmla="*/ 18288 h 18288"/>
                      <a:gd name="connsiteX25" fmla="*/ 740664 w 8229600"/>
                      <a:gd name="connsiteY25" fmla="*/ 18288 h 18288"/>
                      <a:gd name="connsiteX26" fmla="*/ 0 w 8229600"/>
                      <a:gd name="connsiteY26" fmla="*/ 18288 h 18288"/>
                      <a:gd name="connsiteX27" fmla="*/ 0 w 8229600"/>
                      <a:gd name="connsiteY2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229600" h="18288" fill="none" extrusionOk="0">
                        <a:moveTo>
                          <a:pt x="0" y="0"/>
                        </a:moveTo>
                        <a:cubicBezTo>
                          <a:pt x="227594" y="-4267"/>
                          <a:pt x="329693" y="13251"/>
                          <a:pt x="521208" y="0"/>
                        </a:cubicBezTo>
                        <a:cubicBezTo>
                          <a:pt x="712723" y="-13251"/>
                          <a:pt x="1137373" y="-13618"/>
                          <a:pt x="1371600" y="0"/>
                        </a:cubicBezTo>
                        <a:cubicBezTo>
                          <a:pt x="1605827" y="13618"/>
                          <a:pt x="1975382" y="-27374"/>
                          <a:pt x="2221992" y="0"/>
                        </a:cubicBezTo>
                        <a:cubicBezTo>
                          <a:pt x="2468602" y="27374"/>
                          <a:pt x="2863316" y="-20517"/>
                          <a:pt x="3072384" y="0"/>
                        </a:cubicBezTo>
                        <a:cubicBezTo>
                          <a:pt x="3281452" y="20517"/>
                          <a:pt x="3331438" y="10793"/>
                          <a:pt x="3511296" y="0"/>
                        </a:cubicBezTo>
                        <a:cubicBezTo>
                          <a:pt x="3691154" y="-10793"/>
                          <a:pt x="3906405" y="-29737"/>
                          <a:pt x="4114800" y="0"/>
                        </a:cubicBezTo>
                        <a:cubicBezTo>
                          <a:pt x="4323195" y="29737"/>
                          <a:pt x="4428852" y="-2234"/>
                          <a:pt x="4553712" y="0"/>
                        </a:cubicBezTo>
                        <a:cubicBezTo>
                          <a:pt x="4678572" y="2234"/>
                          <a:pt x="5065629" y="29368"/>
                          <a:pt x="5239512" y="0"/>
                        </a:cubicBezTo>
                        <a:cubicBezTo>
                          <a:pt x="5413395" y="-29368"/>
                          <a:pt x="5703888" y="11839"/>
                          <a:pt x="5843016" y="0"/>
                        </a:cubicBezTo>
                        <a:cubicBezTo>
                          <a:pt x="5982144" y="-11839"/>
                          <a:pt x="6260765" y="24719"/>
                          <a:pt x="6611112" y="0"/>
                        </a:cubicBezTo>
                        <a:cubicBezTo>
                          <a:pt x="6961459" y="-24719"/>
                          <a:pt x="7228293" y="32959"/>
                          <a:pt x="7461504" y="0"/>
                        </a:cubicBezTo>
                        <a:cubicBezTo>
                          <a:pt x="7694715" y="-32959"/>
                          <a:pt x="7990029" y="-3422"/>
                          <a:pt x="8229600" y="0"/>
                        </a:cubicBezTo>
                        <a:cubicBezTo>
                          <a:pt x="8228940" y="5812"/>
                          <a:pt x="8229447" y="9773"/>
                          <a:pt x="8229600" y="18288"/>
                        </a:cubicBezTo>
                        <a:cubicBezTo>
                          <a:pt x="7940706" y="-9293"/>
                          <a:pt x="7792584" y="-16009"/>
                          <a:pt x="7461504" y="18288"/>
                        </a:cubicBezTo>
                        <a:cubicBezTo>
                          <a:pt x="7130424" y="52585"/>
                          <a:pt x="7080072" y="43845"/>
                          <a:pt x="6940296" y="18288"/>
                        </a:cubicBezTo>
                        <a:cubicBezTo>
                          <a:pt x="6800520" y="-7269"/>
                          <a:pt x="6672872" y="26671"/>
                          <a:pt x="6419088" y="18288"/>
                        </a:cubicBezTo>
                        <a:cubicBezTo>
                          <a:pt x="6165304" y="9905"/>
                          <a:pt x="5869721" y="4987"/>
                          <a:pt x="5650992" y="18288"/>
                        </a:cubicBezTo>
                        <a:cubicBezTo>
                          <a:pt x="5432263" y="31589"/>
                          <a:pt x="5308310" y="3023"/>
                          <a:pt x="5129784" y="18288"/>
                        </a:cubicBezTo>
                        <a:cubicBezTo>
                          <a:pt x="4951258" y="33553"/>
                          <a:pt x="4799696" y="15357"/>
                          <a:pt x="4690872" y="18288"/>
                        </a:cubicBezTo>
                        <a:cubicBezTo>
                          <a:pt x="4582048" y="21219"/>
                          <a:pt x="4311124" y="-7836"/>
                          <a:pt x="4087368" y="18288"/>
                        </a:cubicBezTo>
                        <a:cubicBezTo>
                          <a:pt x="3863612" y="44412"/>
                          <a:pt x="3730288" y="13374"/>
                          <a:pt x="3401568" y="18288"/>
                        </a:cubicBezTo>
                        <a:cubicBezTo>
                          <a:pt x="3072848" y="23202"/>
                          <a:pt x="3020684" y="32425"/>
                          <a:pt x="2798064" y="18288"/>
                        </a:cubicBezTo>
                        <a:cubicBezTo>
                          <a:pt x="2575444" y="4151"/>
                          <a:pt x="2440915" y="-7352"/>
                          <a:pt x="2276856" y="18288"/>
                        </a:cubicBezTo>
                        <a:cubicBezTo>
                          <a:pt x="2112797" y="43928"/>
                          <a:pt x="1726502" y="-9560"/>
                          <a:pt x="1426464" y="18288"/>
                        </a:cubicBezTo>
                        <a:cubicBezTo>
                          <a:pt x="1126426" y="46136"/>
                          <a:pt x="992925" y="21016"/>
                          <a:pt x="740664" y="18288"/>
                        </a:cubicBezTo>
                        <a:cubicBezTo>
                          <a:pt x="488403" y="15560"/>
                          <a:pt x="195650" y="-16061"/>
                          <a:pt x="0" y="18288"/>
                        </a:cubicBezTo>
                        <a:cubicBezTo>
                          <a:pt x="348" y="9455"/>
                          <a:pt x="654" y="3983"/>
                          <a:pt x="0" y="0"/>
                        </a:cubicBezTo>
                        <a:close/>
                      </a:path>
                      <a:path w="8229600" h="18288" stroke="0" extrusionOk="0">
                        <a:moveTo>
                          <a:pt x="0" y="0"/>
                        </a:moveTo>
                        <a:cubicBezTo>
                          <a:pt x="259263" y="-9445"/>
                          <a:pt x="404731" y="4427"/>
                          <a:pt x="521208" y="0"/>
                        </a:cubicBezTo>
                        <a:cubicBezTo>
                          <a:pt x="637685" y="-4427"/>
                          <a:pt x="839187" y="564"/>
                          <a:pt x="960120" y="0"/>
                        </a:cubicBezTo>
                        <a:cubicBezTo>
                          <a:pt x="1081053" y="-564"/>
                          <a:pt x="1313469" y="-16481"/>
                          <a:pt x="1481328" y="0"/>
                        </a:cubicBezTo>
                        <a:cubicBezTo>
                          <a:pt x="1649187" y="16481"/>
                          <a:pt x="1885247" y="26161"/>
                          <a:pt x="2167128" y="0"/>
                        </a:cubicBezTo>
                        <a:cubicBezTo>
                          <a:pt x="2449009" y="-26161"/>
                          <a:pt x="2761875" y="-22202"/>
                          <a:pt x="2935224" y="0"/>
                        </a:cubicBezTo>
                        <a:cubicBezTo>
                          <a:pt x="3108573" y="22202"/>
                          <a:pt x="3540687" y="-2863"/>
                          <a:pt x="3785616" y="0"/>
                        </a:cubicBezTo>
                        <a:cubicBezTo>
                          <a:pt x="4030545" y="2863"/>
                          <a:pt x="4280774" y="-12442"/>
                          <a:pt x="4636008" y="0"/>
                        </a:cubicBezTo>
                        <a:cubicBezTo>
                          <a:pt x="4991242" y="12442"/>
                          <a:pt x="5025483" y="16914"/>
                          <a:pt x="5239512" y="0"/>
                        </a:cubicBezTo>
                        <a:cubicBezTo>
                          <a:pt x="5453541" y="-16914"/>
                          <a:pt x="5754008" y="16592"/>
                          <a:pt x="6007608" y="0"/>
                        </a:cubicBezTo>
                        <a:cubicBezTo>
                          <a:pt x="6261208" y="-16592"/>
                          <a:pt x="6407957" y="-11909"/>
                          <a:pt x="6693408" y="0"/>
                        </a:cubicBezTo>
                        <a:cubicBezTo>
                          <a:pt x="6978859" y="11909"/>
                          <a:pt x="7015437" y="-20890"/>
                          <a:pt x="7296912" y="0"/>
                        </a:cubicBezTo>
                        <a:cubicBezTo>
                          <a:pt x="7578387" y="20890"/>
                          <a:pt x="7859622" y="46406"/>
                          <a:pt x="8229600" y="0"/>
                        </a:cubicBezTo>
                        <a:cubicBezTo>
                          <a:pt x="8230508" y="6337"/>
                          <a:pt x="8228722" y="11778"/>
                          <a:pt x="8229600" y="18288"/>
                        </a:cubicBezTo>
                        <a:cubicBezTo>
                          <a:pt x="8075287" y="35054"/>
                          <a:pt x="7821366" y="21850"/>
                          <a:pt x="7626096" y="18288"/>
                        </a:cubicBezTo>
                        <a:cubicBezTo>
                          <a:pt x="7430826" y="14726"/>
                          <a:pt x="7320004" y="-9669"/>
                          <a:pt x="7022592" y="18288"/>
                        </a:cubicBezTo>
                        <a:cubicBezTo>
                          <a:pt x="6725180" y="46245"/>
                          <a:pt x="6348804" y="-14025"/>
                          <a:pt x="6172200" y="18288"/>
                        </a:cubicBezTo>
                        <a:cubicBezTo>
                          <a:pt x="5995596" y="50601"/>
                          <a:pt x="5788102" y="22890"/>
                          <a:pt x="5650992" y="18288"/>
                        </a:cubicBezTo>
                        <a:cubicBezTo>
                          <a:pt x="5513882" y="13686"/>
                          <a:pt x="5198399" y="29121"/>
                          <a:pt x="4882896" y="18288"/>
                        </a:cubicBezTo>
                        <a:cubicBezTo>
                          <a:pt x="4567393" y="7455"/>
                          <a:pt x="4557008" y="26965"/>
                          <a:pt x="4443984" y="18288"/>
                        </a:cubicBezTo>
                        <a:cubicBezTo>
                          <a:pt x="4330960" y="9611"/>
                          <a:pt x="4061674" y="28891"/>
                          <a:pt x="3758184" y="18288"/>
                        </a:cubicBezTo>
                        <a:cubicBezTo>
                          <a:pt x="3454694" y="7685"/>
                          <a:pt x="3380392" y="19119"/>
                          <a:pt x="3236976" y="18288"/>
                        </a:cubicBezTo>
                        <a:cubicBezTo>
                          <a:pt x="3093560" y="17457"/>
                          <a:pt x="2632116" y="37607"/>
                          <a:pt x="2386584" y="18288"/>
                        </a:cubicBezTo>
                        <a:cubicBezTo>
                          <a:pt x="2141052" y="-1031"/>
                          <a:pt x="2110884" y="28777"/>
                          <a:pt x="1947672" y="18288"/>
                        </a:cubicBezTo>
                        <a:cubicBezTo>
                          <a:pt x="1784460" y="7799"/>
                          <a:pt x="1535467" y="461"/>
                          <a:pt x="1261872" y="18288"/>
                        </a:cubicBezTo>
                        <a:cubicBezTo>
                          <a:pt x="988277" y="36115"/>
                          <a:pt x="1021096" y="10375"/>
                          <a:pt x="822960" y="18288"/>
                        </a:cubicBezTo>
                        <a:cubicBezTo>
                          <a:pt x="624824" y="26201"/>
                          <a:pt x="298309" y="1283"/>
                          <a:pt x="0" y="18288"/>
                        </a:cubicBezTo>
                        <a:cubicBezTo>
                          <a:pt x="-633" y="12278"/>
                          <a:pt x="-757" y="5867"/>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1F54F617-652A-4F46-82B0-0547731C5D1D}"/>
              </a:ext>
            </a:extLst>
          </p:cNvPr>
          <p:cNvSpPr>
            <a:spLocks noGrp="1"/>
          </p:cNvSpPr>
          <p:nvPr>
            <p:ph sz="quarter" idx="13"/>
          </p:nvPr>
        </p:nvSpPr>
        <p:spPr>
          <a:xfrm>
            <a:off x="429369" y="2071316"/>
            <a:ext cx="5035164" cy="4119172"/>
          </a:xfrm>
        </p:spPr>
        <p:txBody>
          <a:bodyPr vert="horz" lIns="91440" tIns="45720" rIns="91440" bIns="45720" rtlCol="0" anchor="t">
            <a:normAutofit/>
          </a:bodyPr>
          <a:lstStyle/>
          <a:p>
            <a:pPr marL="457200"/>
            <a:r>
              <a:rPr lang="en-US" sz="2000" dirty="0">
                <a:solidFill>
                  <a:schemeClr val="tx1"/>
                </a:solidFill>
                <a:effectLst/>
              </a:rPr>
              <a:t>Sunshine Law </a:t>
            </a:r>
            <a:r>
              <a:rPr lang="en-US" sz="2000" u="sng" dirty="0">
                <a:solidFill>
                  <a:schemeClr val="tx1"/>
                </a:solidFill>
                <a:effectLst/>
              </a:rPr>
              <a:t>does not</a:t>
            </a:r>
            <a:r>
              <a:rPr lang="en-US" sz="2000" dirty="0">
                <a:solidFill>
                  <a:schemeClr val="tx1"/>
                </a:solidFill>
                <a:effectLst/>
              </a:rPr>
              <a:t> prevent  </a:t>
            </a:r>
            <a:r>
              <a:rPr lang="en-US" sz="2000" dirty="0">
                <a:solidFill>
                  <a:schemeClr val="tx1"/>
                </a:solidFill>
              </a:rPr>
              <a:t>local governments </a:t>
            </a:r>
            <a:r>
              <a:rPr lang="en-US" sz="2000" dirty="0">
                <a:solidFill>
                  <a:schemeClr val="tx1"/>
                </a:solidFill>
                <a:effectLst/>
              </a:rPr>
              <a:t>from adding items to an agenda after publication. </a:t>
            </a:r>
          </a:p>
          <a:p>
            <a:pPr marL="0"/>
            <a:endParaRPr lang="en-US" sz="2000" dirty="0">
              <a:solidFill>
                <a:schemeClr val="tx1"/>
              </a:solidFill>
              <a:effectLst/>
            </a:endParaRPr>
          </a:p>
          <a:p>
            <a:pPr marL="457200"/>
            <a:r>
              <a:rPr lang="en-US" sz="2000" dirty="0">
                <a:solidFill>
                  <a:schemeClr val="tx1"/>
                </a:solidFill>
                <a:effectLst/>
              </a:rPr>
              <a:t>Best practice is to properly notice all agenda items to allow for full public participation</a:t>
            </a:r>
          </a:p>
          <a:p>
            <a:pPr marL="0"/>
            <a:endParaRPr lang="en-US" sz="2000" dirty="0">
              <a:solidFill>
                <a:schemeClr val="tx1"/>
              </a:solidFill>
              <a:effectLst/>
            </a:endParaRPr>
          </a:p>
          <a:p>
            <a:pPr marL="457200"/>
            <a:r>
              <a:rPr lang="en-US" sz="2000" dirty="0">
                <a:solidFill>
                  <a:schemeClr val="tx1"/>
                </a:solidFill>
              </a:rPr>
              <a:t>The public should always be provided a reasonable opportunity to be heard before voting on any “newly” added items. </a:t>
            </a:r>
          </a:p>
        </p:txBody>
      </p:sp>
      <p:pic>
        <p:nvPicPr>
          <p:cNvPr id="6" name="Picture 5">
            <a:extLst>
              <a:ext uri="{FF2B5EF4-FFF2-40B4-BE49-F238E27FC236}">
                <a16:creationId xmlns:a16="http://schemas.microsoft.com/office/drawing/2014/main" id="{770F89BA-EFB7-4601-AEBC-5968F5DCAEE8}"/>
              </a:ext>
            </a:extLst>
          </p:cNvPr>
          <p:cNvPicPr>
            <a:picLocks noChangeAspect="1"/>
          </p:cNvPicPr>
          <p:nvPr/>
        </p:nvPicPr>
        <p:blipFill rotWithShape="1">
          <a:blip r:embed="rId2"/>
          <a:srcRect l="9256" r="4156" b="-3"/>
          <a:stretch/>
        </p:blipFill>
        <p:spPr>
          <a:xfrm rot="21600000">
            <a:off x="5756743" y="2093976"/>
            <a:ext cx="2955798" cy="4096512"/>
          </a:xfrm>
          <a:prstGeom prst="rect">
            <a:avLst/>
          </a:prstGeom>
        </p:spPr>
      </p:pic>
    </p:spTree>
    <p:extLst>
      <p:ext uri="{BB962C8B-B14F-4D97-AF65-F5344CB8AC3E}">
        <p14:creationId xmlns:p14="http://schemas.microsoft.com/office/powerpoint/2010/main" val="16364836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4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9143999"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ectangle 4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6642" y="0"/>
            <a:ext cx="3047358"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Rectangle 4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783777" y="-3783778"/>
            <a:ext cx="1576446" cy="9144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579606C-FE30-455C-83F2-539CDD9BF367}"/>
              </a:ext>
            </a:extLst>
          </p:cNvPr>
          <p:cNvSpPr>
            <a:spLocks noGrp="1"/>
          </p:cNvSpPr>
          <p:nvPr>
            <p:ph type="title"/>
          </p:nvPr>
        </p:nvSpPr>
        <p:spPr>
          <a:xfrm>
            <a:off x="1028697" y="348865"/>
            <a:ext cx="7533018" cy="877729"/>
          </a:xfrm>
        </p:spPr>
        <p:txBody>
          <a:bodyPr vert="horz" lIns="91440" tIns="45720" rIns="91440" bIns="45720" rtlCol="0" anchor="ctr">
            <a:normAutofit/>
          </a:bodyPr>
          <a:lstStyle/>
          <a:p>
            <a:pPr algn="ctr"/>
            <a:r>
              <a:rPr lang="en-US" sz="3600" b="1" kern="1200" dirty="0">
                <a:solidFill>
                  <a:srgbClr val="FF0000"/>
                </a:solidFill>
                <a:latin typeface="Montserrat" panose="00000500000000000000" pitchFamily="2" charset="0"/>
              </a:rPr>
              <a:t>Sunshine Law Requirements</a:t>
            </a:r>
          </a:p>
        </p:txBody>
      </p:sp>
      <p:graphicFrame>
        <p:nvGraphicFramePr>
          <p:cNvPr id="5" name="Content Placeholder 2">
            <a:extLst>
              <a:ext uri="{FF2B5EF4-FFF2-40B4-BE49-F238E27FC236}">
                <a16:creationId xmlns:a16="http://schemas.microsoft.com/office/drawing/2014/main" id="{78E7510A-949F-D863-076B-5AD7CB65D6DA}"/>
              </a:ext>
            </a:extLst>
          </p:cNvPr>
          <p:cNvGraphicFramePr>
            <a:graphicFrameLocks noGrp="1"/>
          </p:cNvGraphicFramePr>
          <p:nvPr>
            <p:ph sz="quarter" idx="13"/>
            <p:extLst>
              <p:ext uri="{D42A27DB-BD31-4B8C-83A1-F6EECF244321}">
                <p14:modId xmlns:p14="http://schemas.microsoft.com/office/powerpoint/2010/main" val="1366700615"/>
              </p:ext>
            </p:extLst>
          </p:nvPr>
        </p:nvGraphicFramePr>
        <p:xfrm>
          <a:off x="483042" y="2112579"/>
          <a:ext cx="8195871" cy="4192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680639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4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9143999"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ectangle 4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6642" y="0"/>
            <a:ext cx="3047358"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Rectangle 4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783777" y="-3783778"/>
            <a:ext cx="1576446" cy="9144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579606C-FE30-455C-83F2-539CDD9BF367}"/>
              </a:ext>
            </a:extLst>
          </p:cNvPr>
          <p:cNvSpPr>
            <a:spLocks noGrp="1"/>
          </p:cNvSpPr>
          <p:nvPr>
            <p:ph type="title"/>
          </p:nvPr>
        </p:nvSpPr>
        <p:spPr>
          <a:xfrm>
            <a:off x="1028697" y="348865"/>
            <a:ext cx="7533018" cy="877729"/>
          </a:xfrm>
        </p:spPr>
        <p:txBody>
          <a:bodyPr vert="horz" lIns="91440" tIns="45720" rIns="91440" bIns="45720" rtlCol="0" anchor="ctr">
            <a:normAutofit/>
          </a:bodyPr>
          <a:lstStyle/>
          <a:p>
            <a:pPr algn="ctr"/>
            <a:r>
              <a:rPr lang="en-US" b="1" kern="1200" dirty="0">
                <a:solidFill>
                  <a:srgbClr val="FF0000"/>
                </a:solidFill>
                <a:latin typeface="+mj-lt"/>
                <a:ea typeface="+mj-ea"/>
                <a:cs typeface="+mj-cs"/>
              </a:rPr>
              <a:t>Sunshine Law Overview</a:t>
            </a:r>
          </a:p>
        </p:txBody>
      </p:sp>
      <p:pic>
        <p:nvPicPr>
          <p:cNvPr id="10" name="Picture 9">
            <a:extLst>
              <a:ext uri="{FF2B5EF4-FFF2-40B4-BE49-F238E27FC236}">
                <a16:creationId xmlns:a16="http://schemas.microsoft.com/office/drawing/2014/main" id="{690898B2-9427-4041-BB11-8E26C399651E}"/>
              </a:ext>
            </a:extLst>
          </p:cNvPr>
          <p:cNvPicPr>
            <a:picLocks noChangeAspect="1"/>
          </p:cNvPicPr>
          <p:nvPr/>
        </p:nvPicPr>
        <p:blipFill>
          <a:blip r:embed="rId2"/>
          <a:stretch>
            <a:fillRect/>
          </a:stretch>
        </p:blipFill>
        <p:spPr>
          <a:xfrm>
            <a:off x="1097282" y="1457648"/>
            <a:ext cx="6792685" cy="5227832"/>
          </a:xfrm>
          <a:prstGeom prst="rect">
            <a:avLst/>
          </a:prstGeom>
        </p:spPr>
      </p:pic>
    </p:spTree>
    <p:extLst>
      <p:ext uri="{BB962C8B-B14F-4D97-AF65-F5344CB8AC3E}">
        <p14:creationId xmlns:p14="http://schemas.microsoft.com/office/powerpoint/2010/main" val="34071036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402A6B1-F163-4C6D-8245-E81782D38FF9}"/>
              </a:ext>
            </a:extLst>
          </p:cNvPr>
          <p:cNvSpPr>
            <a:spLocks noGrp="1"/>
          </p:cNvSpPr>
          <p:nvPr>
            <p:ph type="title"/>
          </p:nvPr>
        </p:nvSpPr>
        <p:spPr>
          <a:xfrm>
            <a:off x="3973321" y="329184"/>
            <a:ext cx="4688333" cy="1783080"/>
          </a:xfrm>
        </p:spPr>
        <p:txBody>
          <a:bodyPr vert="horz" lIns="91440" tIns="45720" rIns="91440" bIns="45720" rtlCol="0" anchor="b">
            <a:normAutofit/>
          </a:bodyPr>
          <a:lstStyle/>
          <a:p>
            <a:r>
              <a:rPr lang="en-US" sz="4000" dirty="0">
                <a:solidFill>
                  <a:schemeClr val="tx1"/>
                </a:solidFill>
                <a:latin typeface="Montserrat" panose="00000500000000000000" pitchFamily="2" charset="0"/>
              </a:rPr>
              <a:t>“Minutes” Requirements</a:t>
            </a:r>
          </a:p>
        </p:txBody>
      </p:sp>
      <p:pic>
        <p:nvPicPr>
          <p:cNvPr id="5" name="Picture 4" descr="Pen placed on top of a signature line">
            <a:extLst>
              <a:ext uri="{FF2B5EF4-FFF2-40B4-BE49-F238E27FC236}">
                <a16:creationId xmlns:a16="http://schemas.microsoft.com/office/drawing/2014/main" id="{A09C39E1-C85B-9372-8CF4-21606083A695}"/>
              </a:ext>
            </a:extLst>
          </p:cNvPr>
          <p:cNvPicPr>
            <a:picLocks noChangeAspect="1"/>
          </p:cNvPicPr>
          <p:nvPr/>
        </p:nvPicPr>
        <p:blipFill rotWithShape="1">
          <a:blip r:embed="rId2"/>
          <a:srcRect l="57948" r="8054" b="-1"/>
          <a:stretch/>
        </p:blipFill>
        <p:spPr>
          <a:xfrm>
            <a:off x="20" y="10"/>
            <a:ext cx="3492988"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1"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3321" y="2374947"/>
            <a:ext cx="3182692" cy="18288"/>
          </a:xfrm>
          <a:custGeom>
            <a:avLst/>
            <a:gdLst>
              <a:gd name="connsiteX0" fmla="*/ 0 w 3182692"/>
              <a:gd name="connsiteY0" fmla="*/ 0 h 18288"/>
              <a:gd name="connsiteX1" fmla="*/ 636538 w 3182692"/>
              <a:gd name="connsiteY1" fmla="*/ 0 h 18288"/>
              <a:gd name="connsiteX2" fmla="*/ 1273077 w 3182692"/>
              <a:gd name="connsiteY2" fmla="*/ 0 h 18288"/>
              <a:gd name="connsiteX3" fmla="*/ 1909615 w 3182692"/>
              <a:gd name="connsiteY3" fmla="*/ 0 h 18288"/>
              <a:gd name="connsiteX4" fmla="*/ 2482500 w 3182692"/>
              <a:gd name="connsiteY4" fmla="*/ 0 h 18288"/>
              <a:gd name="connsiteX5" fmla="*/ 3182692 w 3182692"/>
              <a:gd name="connsiteY5" fmla="*/ 0 h 18288"/>
              <a:gd name="connsiteX6" fmla="*/ 3182692 w 3182692"/>
              <a:gd name="connsiteY6" fmla="*/ 18288 h 18288"/>
              <a:gd name="connsiteX7" fmla="*/ 2609807 w 3182692"/>
              <a:gd name="connsiteY7" fmla="*/ 18288 h 18288"/>
              <a:gd name="connsiteX8" fmla="*/ 2068750 w 3182692"/>
              <a:gd name="connsiteY8" fmla="*/ 18288 h 18288"/>
              <a:gd name="connsiteX9" fmla="*/ 1432211 w 3182692"/>
              <a:gd name="connsiteY9" fmla="*/ 18288 h 18288"/>
              <a:gd name="connsiteX10" fmla="*/ 859327 w 3182692"/>
              <a:gd name="connsiteY10" fmla="*/ 18288 h 18288"/>
              <a:gd name="connsiteX11" fmla="*/ 0 w 3182692"/>
              <a:gd name="connsiteY11" fmla="*/ 18288 h 18288"/>
              <a:gd name="connsiteX12" fmla="*/ 0 w 3182692"/>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2" h="18288" fill="none" extrusionOk="0">
                <a:moveTo>
                  <a:pt x="0" y="0"/>
                </a:moveTo>
                <a:cubicBezTo>
                  <a:pt x="253588" y="25878"/>
                  <a:pt x="409323" y="-5359"/>
                  <a:pt x="636538" y="0"/>
                </a:cubicBezTo>
                <a:cubicBezTo>
                  <a:pt x="863753" y="5359"/>
                  <a:pt x="1007727" y="-28"/>
                  <a:pt x="1273077" y="0"/>
                </a:cubicBezTo>
                <a:cubicBezTo>
                  <a:pt x="1538427" y="28"/>
                  <a:pt x="1698640" y="-12775"/>
                  <a:pt x="1909615" y="0"/>
                </a:cubicBezTo>
                <a:cubicBezTo>
                  <a:pt x="2120590" y="12775"/>
                  <a:pt x="2210293" y="-21823"/>
                  <a:pt x="2482500" y="0"/>
                </a:cubicBezTo>
                <a:cubicBezTo>
                  <a:pt x="2754708" y="21823"/>
                  <a:pt x="3004133" y="-28750"/>
                  <a:pt x="3182692" y="0"/>
                </a:cubicBezTo>
                <a:cubicBezTo>
                  <a:pt x="3183134" y="4516"/>
                  <a:pt x="3181865" y="12266"/>
                  <a:pt x="3182692" y="18288"/>
                </a:cubicBezTo>
                <a:cubicBezTo>
                  <a:pt x="2947402" y="22440"/>
                  <a:pt x="2876226" y="27191"/>
                  <a:pt x="2609807" y="18288"/>
                </a:cubicBezTo>
                <a:cubicBezTo>
                  <a:pt x="2343389" y="9385"/>
                  <a:pt x="2326689" y="25579"/>
                  <a:pt x="2068750" y="18288"/>
                </a:cubicBezTo>
                <a:cubicBezTo>
                  <a:pt x="1810811" y="10997"/>
                  <a:pt x="1713836" y="48219"/>
                  <a:pt x="1432211" y="18288"/>
                </a:cubicBezTo>
                <a:cubicBezTo>
                  <a:pt x="1150586" y="-11643"/>
                  <a:pt x="982765" y="3747"/>
                  <a:pt x="859327" y="18288"/>
                </a:cubicBezTo>
                <a:cubicBezTo>
                  <a:pt x="735889" y="32829"/>
                  <a:pt x="254183" y="35231"/>
                  <a:pt x="0" y="18288"/>
                </a:cubicBezTo>
                <a:cubicBezTo>
                  <a:pt x="-306" y="11477"/>
                  <a:pt x="485" y="4355"/>
                  <a:pt x="0" y="0"/>
                </a:cubicBezTo>
                <a:close/>
              </a:path>
              <a:path w="3182692" h="18288" stroke="0" extrusionOk="0">
                <a:moveTo>
                  <a:pt x="0" y="0"/>
                </a:moveTo>
                <a:cubicBezTo>
                  <a:pt x="243108" y="-22426"/>
                  <a:pt x="387854" y="22949"/>
                  <a:pt x="572885" y="0"/>
                </a:cubicBezTo>
                <a:cubicBezTo>
                  <a:pt x="757916" y="-22949"/>
                  <a:pt x="923707" y="6797"/>
                  <a:pt x="1113942" y="0"/>
                </a:cubicBezTo>
                <a:cubicBezTo>
                  <a:pt x="1304177" y="-6797"/>
                  <a:pt x="1495991" y="20627"/>
                  <a:pt x="1686827" y="0"/>
                </a:cubicBezTo>
                <a:cubicBezTo>
                  <a:pt x="1877663" y="-20627"/>
                  <a:pt x="2170182" y="-20672"/>
                  <a:pt x="2323365" y="0"/>
                </a:cubicBezTo>
                <a:cubicBezTo>
                  <a:pt x="2476548" y="20672"/>
                  <a:pt x="2919164" y="6097"/>
                  <a:pt x="3182692" y="0"/>
                </a:cubicBezTo>
                <a:cubicBezTo>
                  <a:pt x="3183269" y="4624"/>
                  <a:pt x="3183511" y="11191"/>
                  <a:pt x="3182692" y="18288"/>
                </a:cubicBezTo>
                <a:cubicBezTo>
                  <a:pt x="3026065" y="-10849"/>
                  <a:pt x="2775006" y="23067"/>
                  <a:pt x="2546154" y="18288"/>
                </a:cubicBezTo>
                <a:cubicBezTo>
                  <a:pt x="2317302" y="13509"/>
                  <a:pt x="2168173" y="-8513"/>
                  <a:pt x="1845961" y="18288"/>
                </a:cubicBezTo>
                <a:cubicBezTo>
                  <a:pt x="1523749" y="45089"/>
                  <a:pt x="1450078" y="-844"/>
                  <a:pt x="1304904" y="18288"/>
                </a:cubicBezTo>
                <a:cubicBezTo>
                  <a:pt x="1159730" y="37420"/>
                  <a:pt x="942635" y="-10021"/>
                  <a:pt x="604711" y="18288"/>
                </a:cubicBezTo>
                <a:cubicBezTo>
                  <a:pt x="266787" y="46597"/>
                  <a:pt x="141927" y="-8395"/>
                  <a:pt x="0" y="18288"/>
                </a:cubicBezTo>
                <a:cubicBezTo>
                  <a:pt x="-171" y="12755"/>
                  <a:pt x="-690" y="793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936BB19D-B59D-4BBD-B0DA-4116EFA6868F}"/>
              </a:ext>
            </a:extLst>
          </p:cNvPr>
          <p:cNvSpPr>
            <a:spLocks noGrp="1"/>
          </p:cNvSpPr>
          <p:nvPr>
            <p:ph idx="1"/>
          </p:nvPr>
        </p:nvSpPr>
        <p:spPr>
          <a:xfrm>
            <a:off x="3973321" y="2706624"/>
            <a:ext cx="4688333" cy="3822192"/>
          </a:xfrm>
        </p:spPr>
        <p:txBody>
          <a:bodyPr vert="horz" lIns="91440" tIns="45720" rIns="91440" bIns="45720" rtlCol="0">
            <a:normAutofit/>
          </a:bodyPr>
          <a:lstStyle/>
          <a:p>
            <a:pPr marL="457200">
              <a:lnSpc>
                <a:spcPct val="110000"/>
              </a:lnSpc>
              <a:spcAft>
                <a:spcPts val="1200"/>
              </a:spcAft>
            </a:pPr>
            <a:r>
              <a:rPr lang="en-US" sz="1600" dirty="0">
                <a:solidFill>
                  <a:schemeClr val="tx1"/>
                </a:solidFill>
              </a:rPr>
              <a:t>Definition: A “brief summary or series of brief notes reflecting the events of the meeting.”</a:t>
            </a:r>
            <a:endParaRPr lang="en-US" sz="1600" dirty="0">
              <a:solidFill>
                <a:schemeClr val="tx1"/>
              </a:solidFill>
              <a:effectLst/>
            </a:endParaRPr>
          </a:p>
          <a:p>
            <a:pPr marL="914400" lvl="1">
              <a:lnSpc>
                <a:spcPct val="110000"/>
              </a:lnSpc>
              <a:spcAft>
                <a:spcPts val="1200"/>
              </a:spcAft>
            </a:pPr>
            <a:r>
              <a:rPr lang="en-US" sz="1600" dirty="0">
                <a:solidFill>
                  <a:schemeClr val="tx1"/>
                </a:solidFill>
              </a:rPr>
              <a:t>Should reflect any board action on resolutions or motions. </a:t>
            </a:r>
          </a:p>
          <a:p>
            <a:pPr marL="914400" lvl="1">
              <a:lnSpc>
                <a:spcPct val="110000"/>
              </a:lnSpc>
              <a:spcAft>
                <a:spcPts val="1200"/>
              </a:spcAft>
            </a:pPr>
            <a:r>
              <a:rPr lang="en-US" sz="1600" dirty="0">
                <a:solidFill>
                  <a:schemeClr val="tx1"/>
                </a:solidFill>
              </a:rPr>
              <a:t>Does not need to be a transcript of who said what to whom. </a:t>
            </a:r>
          </a:p>
          <a:p>
            <a:pPr marL="457200">
              <a:lnSpc>
                <a:spcPct val="110000"/>
              </a:lnSpc>
              <a:spcAft>
                <a:spcPts val="1200"/>
              </a:spcAft>
            </a:pPr>
            <a:r>
              <a:rPr lang="en-US" sz="1600" dirty="0">
                <a:solidFill>
                  <a:schemeClr val="tx1"/>
                </a:solidFill>
              </a:rPr>
              <a:t>M</a:t>
            </a:r>
            <a:r>
              <a:rPr lang="en-US" sz="1600" dirty="0">
                <a:solidFill>
                  <a:schemeClr val="tx1"/>
                </a:solidFill>
                <a:effectLst/>
              </a:rPr>
              <a:t>ust be promptly recorded and open to the public for inspection (includes drafts). </a:t>
            </a:r>
          </a:p>
          <a:p>
            <a:pPr marL="457200">
              <a:lnSpc>
                <a:spcPct val="110000"/>
              </a:lnSpc>
              <a:spcAft>
                <a:spcPts val="1200"/>
              </a:spcAft>
            </a:pPr>
            <a:r>
              <a:rPr lang="en-US" sz="1600" dirty="0">
                <a:solidFill>
                  <a:schemeClr val="tx1"/>
                </a:solidFill>
                <a:effectLst/>
              </a:rPr>
              <a:t>Must be approved by the board</a:t>
            </a:r>
          </a:p>
        </p:txBody>
      </p:sp>
    </p:spTree>
    <p:extLst>
      <p:ext uri="{BB962C8B-B14F-4D97-AF65-F5344CB8AC3E}">
        <p14:creationId xmlns:p14="http://schemas.microsoft.com/office/powerpoint/2010/main" val="5661457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4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9143999"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ectangle 4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6642" y="0"/>
            <a:ext cx="3047358"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Rectangle 4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783777" y="-3783778"/>
            <a:ext cx="1576446" cy="9144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579606C-FE30-455C-83F2-539CDD9BF367}"/>
              </a:ext>
            </a:extLst>
          </p:cNvPr>
          <p:cNvSpPr>
            <a:spLocks noGrp="1"/>
          </p:cNvSpPr>
          <p:nvPr>
            <p:ph type="title"/>
          </p:nvPr>
        </p:nvSpPr>
        <p:spPr>
          <a:xfrm>
            <a:off x="1028697" y="348865"/>
            <a:ext cx="7533018" cy="877729"/>
          </a:xfrm>
        </p:spPr>
        <p:txBody>
          <a:bodyPr vert="horz" lIns="91440" tIns="45720" rIns="91440" bIns="45720" rtlCol="0" anchor="ctr">
            <a:normAutofit/>
          </a:bodyPr>
          <a:lstStyle/>
          <a:p>
            <a:pPr algn="ctr"/>
            <a:r>
              <a:rPr lang="en-US" b="1" kern="1200" dirty="0">
                <a:solidFill>
                  <a:srgbClr val="FF0000"/>
                </a:solidFill>
                <a:latin typeface="Montserrat" panose="00000500000000000000" pitchFamily="2" charset="0"/>
              </a:rPr>
              <a:t>Sunshine Law Penalties</a:t>
            </a:r>
          </a:p>
        </p:txBody>
      </p:sp>
      <p:pic>
        <p:nvPicPr>
          <p:cNvPr id="11" name="Content Placeholder 3">
            <a:extLst>
              <a:ext uri="{FF2B5EF4-FFF2-40B4-BE49-F238E27FC236}">
                <a16:creationId xmlns:a16="http://schemas.microsoft.com/office/drawing/2014/main" id="{25AA6886-D41F-45A8-93D6-5114B1A046A5}"/>
              </a:ext>
            </a:extLst>
          </p:cNvPr>
          <p:cNvPicPr>
            <a:picLocks noChangeAspect="1"/>
          </p:cNvPicPr>
          <p:nvPr/>
        </p:nvPicPr>
        <p:blipFill>
          <a:blip r:embed="rId2"/>
          <a:stretch>
            <a:fillRect/>
          </a:stretch>
        </p:blipFill>
        <p:spPr>
          <a:xfrm>
            <a:off x="1028697" y="1793289"/>
            <a:ext cx="7404735" cy="5064711"/>
          </a:xfrm>
          <a:prstGeom prst="rect">
            <a:avLst/>
          </a:prstGeom>
        </p:spPr>
      </p:pic>
    </p:spTree>
    <p:extLst>
      <p:ext uri="{BB962C8B-B14F-4D97-AF65-F5344CB8AC3E}">
        <p14:creationId xmlns:p14="http://schemas.microsoft.com/office/powerpoint/2010/main" val="11461591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shoes, feet&#10;&#10;Description automatically generated">
            <a:extLst>
              <a:ext uri="{FF2B5EF4-FFF2-40B4-BE49-F238E27FC236}">
                <a16:creationId xmlns:a16="http://schemas.microsoft.com/office/drawing/2014/main" id="{5D98B6A4-7C9E-48FB-BEA1-D0F9A919FF8E}"/>
              </a:ext>
            </a:extLst>
          </p:cNvPr>
          <p:cNvPicPr>
            <a:picLocks noChangeAspect="1"/>
          </p:cNvPicPr>
          <p:nvPr/>
        </p:nvPicPr>
        <p:blipFill rotWithShape="1">
          <a:blip r:embed="rId2">
            <a:alphaModFix/>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9766" r="12873" b="3"/>
          <a:stretch/>
        </p:blipFill>
        <p:spPr>
          <a:xfrm>
            <a:off x="4348157" y="10"/>
            <a:ext cx="4795614" cy="5143490"/>
          </a:xfrm>
          <a:prstGeom prst="rect">
            <a:avLst/>
          </a:prstGeom>
        </p:spPr>
      </p:pic>
      <p:pic>
        <p:nvPicPr>
          <p:cNvPr id="38" name="Picture 35">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flipH="1" flipV="1">
            <a:off x="0" y="0"/>
            <a:ext cx="9144000" cy="5143500"/>
          </a:xfrm>
          <a:prstGeom prst="rect">
            <a:avLst/>
          </a:prstGeom>
        </p:spPr>
      </p:pic>
      <p:sp>
        <p:nvSpPr>
          <p:cNvPr id="2" name="Title 1">
            <a:extLst>
              <a:ext uri="{FF2B5EF4-FFF2-40B4-BE49-F238E27FC236}">
                <a16:creationId xmlns:a16="http://schemas.microsoft.com/office/drawing/2014/main" id="{7E719FC8-A336-4073-B5F8-5597E43603C9}"/>
              </a:ext>
            </a:extLst>
          </p:cNvPr>
          <p:cNvSpPr>
            <a:spLocks noGrp="1"/>
          </p:cNvSpPr>
          <p:nvPr>
            <p:ph type="title"/>
          </p:nvPr>
        </p:nvSpPr>
        <p:spPr>
          <a:xfrm>
            <a:off x="603749" y="806450"/>
            <a:ext cx="3602727" cy="1633382"/>
          </a:xfrm>
        </p:spPr>
        <p:txBody>
          <a:bodyPr vert="horz" lIns="91440" tIns="45720" rIns="91440" bIns="45720" rtlCol="0" anchor="ctr">
            <a:normAutofit/>
          </a:bodyPr>
          <a:lstStyle/>
          <a:p>
            <a:r>
              <a:rPr lang="en-US" b="1" kern="1200" dirty="0">
                <a:solidFill>
                  <a:srgbClr val="000000"/>
                </a:solidFill>
                <a:latin typeface="Montserrat" panose="00000500000000000000" pitchFamily="2" charset="0"/>
              </a:rPr>
              <a:t>Penalties</a:t>
            </a:r>
          </a:p>
        </p:txBody>
      </p:sp>
      <p:sp>
        <p:nvSpPr>
          <p:cNvPr id="3" name="Content Placeholder 2">
            <a:extLst>
              <a:ext uri="{FF2B5EF4-FFF2-40B4-BE49-F238E27FC236}">
                <a16:creationId xmlns:a16="http://schemas.microsoft.com/office/drawing/2014/main" id="{747D6536-6866-4090-B474-7C57A33B4B78}"/>
              </a:ext>
            </a:extLst>
          </p:cNvPr>
          <p:cNvSpPr>
            <a:spLocks noGrp="1"/>
          </p:cNvSpPr>
          <p:nvPr>
            <p:ph sz="quarter" idx="13"/>
          </p:nvPr>
        </p:nvSpPr>
        <p:spPr>
          <a:xfrm>
            <a:off x="533022" y="2113122"/>
            <a:ext cx="3744180" cy="4171137"/>
          </a:xfrm>
        </p:spPr>
        <p:txBody>
          <a:bodyPr vert="horz" lIns="91440" tIns="45720" rIns="91440" bIns="45720" rtlCol="0" anchor="ctr">
            <a:normAutofit/>
          </a:bodyPr>
          <a:lstStyle/>
          <a:p>
            <a:pPr>
              <a:lnSpc>
                <a:spcPct val="100000"/>
              </a:lnSpc>
              <a:spcAft>
                <a:spcPts val="800"/>
              </a:spcAft>
            </a:pPr>
            <a:r>
              <a:rPr lang="en-US" sz="1600" b="1" dirty="0">
                <a:solidFill>
                  <a:srgbClr val="000000"/>
                </a:solidFill>
              </a:rPr>
              <a:t>Criminal prosecution </a:t>
            </a:r>
            <a:r>
              <a:rPr lang="en-US" sz="1600" dirty="0">
                <a:solidFill>
                  <a:srgbClr val="000000"/>
                </a:solidFill>
              </a:rPr>
              <a:t>- 2nd degree misdemeanor, up to 60 days in jail and/or maximum $500.00 fine</a:t>
            </a:r>
          </a:p>
          <a:p>
            <a:pPr>
              <a:lnSpc>
                <a:spcPct val="100000"/>
              </a:lnSpc>
              <a:spcAft>
                <a:spcPts val="800"/>
              </a:spcAft>
            </a:pPr>
            <a:r>
              <a:rPr lang="en-US" sz="1600" b="1" dirty="0">
                <a:solidFill>
                  <a:srgbClr val="000000"/>
                </a:solidFill>
              </a:rPr>
              <a:t>Non-criminal infractions </a:t>
            </a:r>
            <a:r>
              <a:rPr lang="en-US" sz="1600" dirty="0">
                <a:solidFill>
                  <a:srgbClr val="000000"/>
                </a:solidFill>
              </a:rPr>
              <a:t>– maximum $500.00 fine</a:t>
            </a:r>
          </a:p>
          <a:p>
            <a:pPr>
              <a:lnSpc>
                <a:spcPct val="100000"/>
              </a:lnSpc>
              <a:spcAft>
                <a:spcPts val="800"/>
              </a:spcAft>
            </a:pPr>
            <a:r>
              <a:rPr lang="en-US" sz="1600" b="1" dirty="0">
                <a:solidFill>
                  <a:srgbClr val="000000"/>
                </a:solidFill>
              </a:rPr>
              <a:t>Voids official action </a:t>
            </a:r>
            <a:r>
              <a:rPr lang="en-US" sz="1600" dirty="0">
                <a:solidFill>
                  <a:srgbClr val="000000"/>
                </a:solidFill>
              </a:rPr>
              <a:t>- Any action taken in violation of Sunshine Law is </a:t>
            </a:r>
            <a:r>
              <a:rPr lang="en-US" sz="1600" i="1" dirty="0">
                <a:solidFill>
                  <a:srgbClr val="000000"/>
                </a:solidFill>
              </a:rPr>
              <a:t>void ab initio</a:t>
            </a:r>
          </a:p>
          <a:p>
            <a:pPr>
              <a:lnSpc>
                <a:spcPct val="100000"/>
              </a:lnSpc>
              <a:spcAft>
                <a:spcPts val="800"/>
              </a:spcAft>
            </a:pPr>
            <a:r>
              <a:rPr lang="en-US" sz="1600" b="1" dirty="0">
                <a:solidFill>
                  <a:srgbClr val="000000"/>
                </a:solidFill>
              </a:rPr>
              <a:t>Civil actions </a:t>
            </a:r>
            <a:r>
              <a:rPr lang="en-US" sz="1600" dirty="0">
                <a:solidFill>
                  <a:srgbClr val="000000"/>
                </a:solidFill>
              </a:rPr>
              <a:t>– May recover of attorney’s fees for violations</a:t>
            </a:r>
          </a:p>
          <a:p>
            <a:pPr>
              <a:lnSpc>
                <a:spcPct val="100000"/>
              </a:lnSpc>
              <a:spcAft>
                <a:spcPts val="800"/>
              </a:spcAft>
            </a:pPr>
            <a:r>
              <a:rPr lang="en-US" sz="1600" b="1" dirty="0">
                <a:solidFill>
                  <a:srgbClr val="000000"/>
                </a:solidFill>
              </a:rPr>
              <a:t>Removal from office</a:t>
            </a:r>
            <a:r>
              <a:rPr lang="en-US" sz="1600" dirty="0">
                <a:solidFill>
                  <a:srgbClr val="000000"/>
                </a:solidFill>
              </a:rPr>
              <a:t> – by governor</a:t>
            </a:r>
          </a:p>
        </p:txBody>
      </p:sp>
    </p:spTree>
    <p:extLst>
      <p:ext uri="{BB962C8B-B14F-4D97-AF65-F5344CB8AC3E}">
        <p14:creationId xmlns:p14="http://schemas.microsoft.com/office/powerpoint/2010/main" val="15745974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21BA8486-61B3-435F-A708-188EEB52160F}"/>
              </a:ext>
            </a:extLst>
          </p:cNvPr>
          <p:cNvPicPr>
            <a:picLocks noGrp="1" noChangeAspect="1"/>
          </p:cNvPicPr>
          <p:nvPr>
            <p:ph sz="quarter" idx="13"/>
          </p:nvPr>
        </p:nvPicPr>
        <p:blipFill>
          <a:blip r:embed="rId3"/>
          <a:stretch>
            <a:fillRect/>
          </a:stretch>
        </p:blipFill>
        <p:spPr>
          <a:xfrm>
            <a:off x="107408" y="261412"/>
            <a:ext cx="7886700" cy="1042540"/>
          </a:xfrm>
          <a:prstGeom prst="rect">
            <a:avLst/>
          </a:prstGeom>
        </p:spPr>
      </p:pic>
      <p:pic>
        <p:nvPicPr>
          <p:cNvPr id="5" name="Picture 4">
            <a:extLst>
              <a:ext uri="{FF2B5EF4-FFF2-40B4-BE49-F238E27FC236}">
                <a16:creationId xmlns:a16="http://schemas.microsoft.com/office/drawing/2014/main" id="{E70D95F3-D947-499C-A286-6C24AC255FD9}"/>
              </a:ext>
            </a:extLst>
          </p:cNvPr>
          <p:cNvPicPr>
            <a:picLocks noChangeAspect="1"/>
          </p:cNvPicPr>
          <p:nvPr/>
        </p:nvPicPr>
        <p:blipFill>
          <a:blip r:embed="rId4"/>
          <a:stretch>
            <a:fillRect/>
          </a:stretch>
        </p:blipFill>
        <p:spPr>
          <a:xfrm>
            <a:off x="107408" y="1500777"/>
            <a:ext cx="8911059" cy="3366848"/>
          </a:xfrm>
          <a:prstGeom prst="rect">
            <a:avLst/>
          </a:prstGeom>
        </p:spPr>
      </p:pic>
      <p:pic>
        <p:nvPicPr>
          <p:cNvPr id="6" name="Online Media 5" title="Former Sebastian councilman turns himself in on Sunshine Law violation">
            <a:hlinkClick r:id="" action="ppaction://media"/>
            <a:extLst>
              <a:ext uri="{FF2B5EF4-FFF2-40B4-BE49-F238E27FC236}">
                <a16:creationId xmlns:a16="http://schemas.microsoft.com/office/drawing/2014/main" id="{9ADA3128-3092-43B9-8751-1A670EB69C0D}"/>
              </a:ext>
            </a:extLst>
          </p:cNvPr>
          <p:cNvPicPr>
            <a:picLocks noRot="1" noChangeAspect="1"/>
          </p:cNvPicPr>
          <p:nvPr>
            <a:videoFile r:link="rId1"/>
          </p:nvPr>
        </p:nvPicPr>
        <p:blipFill>
          <a:blip r:embed="rId5"/>
          <a:stretch>
            <a:fillRect/>
          </a:stretch>
        </p:blipFill>
        <p:spPr>
          <a:xfrm>
            <a:off x="5345723" y="4756352"/>
            <a:ext cx="3366198" cy="1901902"/>
          </a:xfrm>
          <a:prstGeom prst="rect">
            <a:avLst/>
          </a:prstGeom>
        </p:spPr>
      </p:pic>
    </p:spTree>
    <p:extLst>
      <p:ext uri="{BB962C8B-B14F-4D97-AF65-F5344CB8AC3E}">
        <p14:creationId xmlns:p14="http://schemas.microsoft.com/office/powerpoint/2010/main" val="91437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collage of a person&#10;&#10;Description automatically generated with medium confidence">
            <a:extLst>
              <a:ext uri="{FF2B5EF4-FFF2-40B4-BE49-F238E27FC236}">
                <a16:creationId xmlns:a16="http://schemas.microsoft.com/office/drawing/2014/main" id="{EDA11F49-9111-4C86-939A-B05579986D74}"/>
              </a:ext>
            </a:extLst>
          </p:cNvPr>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348362" y="186320"/>
            <a:ext cx="6025121" cy="5556417"/>
          </a:xfrm>
        </p:spPr>
      </p:pic>
      <p:cxnSp>
        <p:nvCxnSpPr>
          <p:cNvPr id="9" name="Straight Connector 8">
            <a:extLst>
              <a:ext uri="{FF2B5EF4-FFF2-40B4-BE49-F238E27FC236}">
                <a16:creationId xmlns:a16="http://schemas.microsoft.com/office/drawing/2014/main" id="{408D8799-5C70-495C-A58A-A6D97E8F136B}"/>
              </a:ext>
            </a:extLst>
          </p:cNvPr>
          <p:cNvCxnSpPr/>
          <p:nvPr/>
        </p:nvCxnSpPr>
        <p:spPr>
          <a:xfrm>
            <a:off x="5872480" y="501463"/>
            <a:ext cx="0" cy="5455920"/>
          </a:xfrm>
          <a:prstGeom prst="line">
            <a:avLst/>
          </a:prstGeom>
          <a:ln>
            <a:headEnd type="none" w="med" len="med"/>
            <a:tailEnd type="none" w="med" len="med"/>
          </a:ln>
        </p:spPr>
        <p:style>
          <a:lnRef idx="3">
            <a:schemeClr val="accent2"/>
          </a:lnRef>
          <a:fillRef idx="0">
            <a:schemeClr val="accent2"/>
          </a:fillRef>
          <a:effectRef idx="2">
            <a:schemeClr val="accent2"/>
          </a:effectRef>
          <a:fontRef idx="minor">
            <a:schemeClr val="tx1"/>
          </a:fontRef>
        </p:style>
      </p:cxnSp>
      <p:sp>
        <p:nvSpPr>
          <p:cNvPr id="10" name="TextBox 9">
            <a:extLst>
              <a:ext uri="{FF2B5EF4-FFF2-40B4-BE49-F238E27FC236}">
                <a16:creationId xmlns:a16="http://schemas.microsoft.com/office/drawing/2014/main" id="{06333B7B-8D96-4DAF-8E13-11443D3FCFF7}"/>
              </a:ext>
            </a:extLst>
          </p:cNvPr>
          <p:cNvSpPr txBox="1"/>
          <p:nvPr/>
        </p:nvSpPr>
        <p:spPr>
          <a:xfrm>
            <a:off x="6041571" y="806270"/>
            <a:ext cx="2623457" cy="4801314"/>
          </a:xfrm>
          <a:prstGeom prst="rect">
            <a:avLst/>
          </a:prstGeom>
          <a:noFill/>
        </p:spPr>
        <p:txBody>
          <a:bodyPr wrap="square" rtlCol="0">
            <a:spAutoFit/>
          </a:bodyPr>
          <a:lstStyle/>
          <a:p>
            <a:r>
              <a:rPr lang="en-US" dirty="0"/>
              <a:t>Phone records showed Miller and Search contacted each other directly over 40 times between November 2020, when they were both elected, and July 2021, prosecutors said…</a:t>
            </a:r>
          </a:p>
          <a:p>
            <a:endParaRPr lang="en-US" dirty="0"/>
          </a:p>
          <a:p>
            <a:r>
              <a:rPr lang="en-US" dirty="0"/>
              <a:t>Arrest affidavits didn’t say what Miller and Search were discussing, but many of the calls were made just before or just after scheduled county commission meetings, prosecutors said.</a:t>
            </a:r>
          </a:p>
        </p:txBody>
      </p:sp>
      <p:sp>
        <p:nvSpPr>
          <p:cNvPr id="11" name="TextBox 10">
            <a:extLst>
              <a:ext uri="{FF2B5EF4-FFF2-40B4-BE49-F238E27FC236}">
                <a16:creationId xmlns:a16="http://schemas.microsoft.com/office/drawing/2014/main" id="{F8F066E0-85EC-431B-BA75-6B4313A240A9}"/>
              </a:ext>
            </a:extLst>
          </p:cNvPr>
          <p:cNvSpPr txBox="1"/>
          <p:nvPr/>
        </p:nvSpPr>
        <p:spPr>
          <a:xfrm>
            <a:off x="87094" y="6207761"/>
            <a:ext cx="5589657" cy="600164"/>
          </a:xfrm>
          <a:prstGeom prst="rect">
            <a:avLst/>
          </a:prstGeom>
          <a:noFill/>
        </p:spPr>
        <p:txBody>
          <a:bodyPr wrap="square" rtlCol="0">
            <a:spAutoFit/>
          </a:bodyPr>
          <a:lstStyle/>
          <a:p>
            <a:r>
              <a:rPr lang="en-US" sz="1100" dirty="0"/>
              <a:t>Source: Tampa Bay Times, Jan. 7, 2022 - https://www.tampabay.com/news/florida-politics/2022/01/07/2-florida-county-commissioners-from-the-villages-removed-after-perjury-charges/</a:t>
            </a:r>
          </a:p>
        </p:txBody>
      </p:sp>
    </p:spTree>
    <p:extLst>
      <p:ext uri="{BB962C8B-B14F-4D97-AF65-F5344CB8AC3E}">
        <p14:creationId xmlns:p14="http://schemas.microsoft.com/office/powerpoint/2010/main" val="31685150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42D96-7EE9-4F3A-9F56-AB3477089DA1}"/>
              </a:ext>
            </a:extLst>
          </p:cNvPr>
          <p:cNvSpPr>
            <a:spLocks noGrp="1"/>
          </p:cNvSpPr>
          <p:nvPr>
            <p:ph type="title"/>
          </p:nvPr>
        </p:nvSpPr>
        <p:spPr>
          <a:xfrm>
            <a:off x="360759" y="3752849"/>
            <a:ext cx="2468166" cy="2452687"/>
          </a:xfrm>
        </p:spPr>
        <p:txBody>
          <a:bodyPr vert="horz" lIns="91440" tIns="45720" rIns="91440" bIns="45720" rtlCol="0" anchor="ctr">
            <a:normAutofit/>
          </a:bodyPr>
          <a:lstStyle/>
          <a:p>
            <a:r>
              <a:rPr lang="en-US" sz="2400" dirty="0">
                <a:solidFill>
                  <a:schemeClr val="tx1"/>
                </a:solidFill>
                <a:latin typeface="Montserrat" panose="00000500000000000000" pitchFamily="2" charset="0"/>
              </a:rPr>
              <a:t>Citizens for Sunshine v. City of Sarasota</a:t>
            </a:r>
          </a:p>
        </p:txBody>
      </p:sp>
      <p:pic>
        <p:nvPicPr>
          <p:cNvPr id="1026" name="Picture 2" descr="The Ritz-Carlton, Sarasota's Beach Pool (Credit: The Ritz-Carlton Hotel Company LLC)">
            <a:extLst>
              <a:ext uri="{FF2B5EF4-FFF2-40B4-BE49-F238E27FC236}">
                <a16:creationId xmlns:a16="http://schemas.microsoft.com/office/drawing/2014/main" id="{4A7F6723-A4CF-6C07-45B4-9FAF084327A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788" b="21070"/>
          <a:stretch/>
        </p:blipFill>
        <p:spPr bwMode="auto">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9AE00809-7BBB-47B5-BBE7-BDEB175A5D45}"/>
              </a:ext>
            </a:extLst>
          </p:cNvPr>
          <p:cNvSpPr>
            <a:spLocks noGrp="1"/>
          </p:cNvSpPr>
          <p:nvPr>
            <p:ph sz="quarter" idx="13"/>
          </p:nvPr>
        </p:nvSpPr>
        <p:spPr>
          <a:xfrm>
            <a:off x="2294965" y="4183158"/>
            <a:ext cx="6487081" cy="2452687"/>
          </a:xfrm>
        </p:spPr>
        <p:txBody>
          <a:bodyPr vert="horz" lIns="91440" tIns="45720" rIns="91440" bIns="45720" rtlCol="0" anchor="ctr">
            <a:noAutofit/>
          </a:bodyPr>
          <a:lstStyle/>
          <a:p>
            <a:pPr>
              <a:lnSpc>
                <a:spcPct val="100000"/>
              </a:lnSpc>
              <a:spcBef>
                <a:spcPts val="1200"/>
              </a:spcBef>
            </a:pPr>
            <a:r>
              <a:rPr lang="en-US" sz="1400" dirty="0">
                <a:solidFill>
                  <a:schemeClr val="tx1"/>
                </a:solidFill>
              </a:rPr>
              <a:t>2 Sarasota City Commissioners were alleged to have violated the Sunshine law while attending a luncheon where local business owners discussed the issue of homelessness in the downtown area.</a:t>
            </a:r>
          </a:p>
          <a:p>
            <a:pPr>
              <a:lnSpc>
                <a:spcPct val="100000"/>
              </a:lnSpc>
              <a:spcBef>
                <a:spcPts val="1200"/>
              </a:spcBef>
            </a:pPr>
            <a:r>
              <a:rPr lang="en-US" sz="1400" dirty="0">
                <a:solidFill>
                  <a:schemeClr val="tx1"/>
                </a:solidFill>
              </a:rPr>
              <a:t>One settled; Commissioner Susan Chapman went to trial. After a 2-day trial, the court found that the Commissioner’s decision to attend the meeting with another serving commissioner did not technically violate the Sunshine law, but that those holding public office should, “always endeavor to </a:t>
            </a:r>
            <a:r>
              <a:rPr lang="en-US" sz="1400" i="1" dirty="0">
                <a:solidFill>
                  <a:schemeClr val="tx1"/>
                </a:solidFill>
              </a:rPr>
              <a:t>avoid even the appearance of impropriety</a:t>
            </a:r>
            <a:r>
              <a:rPr lang="en-US" sz="1400" dirty="0">
                <a:solidFill>
                  <a:schemeClr val="tx1"/>
                </a:solidFill>
              </a:rPr>
              <a:t>.”</a:t>
            </a:r>
          </a:p>
          <a:p>
            <a:pPr>
              <a:lnSpc>
                <a:spcPct val="100000"/>
              </a:lnSpc>
              <a:spcBef>
                <a:spcPts val="1200"/>
              </a:spcBef>
            </a:pPr>
            <a:r>
              <a:rPr lang="en-US" sz="1400" dirty="0">
                <a:solidFill>
                  <a:schemeClr val="tx1"/>
                </a:solidFill>
              </a:rPr>
              <a:t>The City prevailed, but spent </a:t>
            </a:r>
            <a:r>
              <a:rPr lang="en-US" sz="1400" b="1" dirty="0">
                <a:solidFill>
                  <a:schemeClr val="tx1"/>
                </a:solidFill>
              </a:rPr>
              <a:t>$400,000+ </a:t>
            </a:r>
            <a:r>
              <a:rPr lang="en-US" sz="1400" dirty="0">
                <a:solidFill>
                  <a:schemeClr val="tx1"/>
                </a:solidFill>
              </a:rPr>
              <a:t>in attorney’s fees defending Chapman in this litigation and appeal.</a:t>
            </a:r>
          </a:p>
          <a:p>
            <a:pPr marL="0" indent="0">
              <a:lnSpc>
                <a:spcPct val="100000"/>
              </a:lnSpc>
              <a:spcBef>
                <a:spcPts val="1200"/>
              </a:spcBef>
              <a:buNone/>
            </a:pPr>
            <a:r>
              <a:rPr lang="en-US" sz="1000" u="sng" dirty="0">
                <a:solidFill>
                  <a:schemeClr val="tx1"/>
                </a:solidFill>
              </a:rPr>
              <a:t>Citizens for Sunshine v. City of Sarasota</a:t>
            </a:r>
            <a:r>
              <a:rPr lang="en-US" sz="1000" dirty="0">
                <a:solidFill>
                  <a:schemeClr val="tx1"/>
                </a:solidFill>
              </a:rPr>
              <a:t>, 2016 WL 4140524, 2013 CA 007532 NC (Fla. Cir. Ct. 2016).</a:t>
            </a:r>
          </a:p>
          <a:p>
            <a:pPr>
              <a:lnSpc>
                <a:spcPct val="100000"/>
              </a:lnSpc>
              <a:spcBef>
                <a:spcPts val="1200"/>
              </a:spcBef>
            </a:pPr>
            <a:endParaRPr lang="en-US" sz="1400" dirty="0">
              <a:solidFill>
                <a:schemeClr val="tx1"/>
              </a:solidFill>
            </a:endParaRPr>
          </a:p>
        </p:txBody>
      </p:sp>
    </p:spTree>
    <p:extLst>
      <p:ext uri="{BB962C8B-B14F-4D97-AF65-F5344CB8AC3E}">
        <p14:creationId xmlns:p14="http://schemas.microsoft.com/office/powerpoint/2010/main" val="36632986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39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useBgFill="1">
        <p:nvSpPr>
          <p:cNvPr id="28" name="Rectangle 27">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391835"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6324FAA-E2D1-4C24-AA66-1E97D8FD17E9}"/>
              </a:ext>
            </a:extLst>
          </p:cNvPr>
          <p:cNvSpPr>
            <a:spLocks noGrp="1"/>
          </p:cNvSpPr>
          <p:nvPr>
            <p:ph type="title"/>
          </p:nvPr>
        </p:nvSpPr>
        <p:spPr>
          <a:xfrm>
            <a:off x="571352" y="350196"/>
            <a:ext cx="3485178" cy="1624520"/>
          </a:xfrm>
        </p:spPr>
        <p:txBody>
          <a:bodyPr vert="horz" lIns="91440" tIns="45720" rIns="91440" bIns="45720" rtlCol="0" anchor="ctr">
            <a:normAutofit/>
          </a:bodyPr>
          <a:lstStyle/>
          <a:p>
            <a:r>
              <a:rPr lang="en-US" sz="3200" dirty="0">
                <a:solidFill>
                  <a:schemeClr val="tx1"/>
                </a:solidFill>
                <a:latin typeface="Montserrat" panose="00000500000000000000" pitchFamily="2" charset="0"/>
              </a:rPr>
              <a:t>Lorenzo v. City of Venice</a:t>
            </a:r>
          </a:p>
        </p:txBody>
      </p:sp>
      <p:sp>
        <p:nvSpPr>
          <p:cNvPr id="3" name="Content Placeholder 2">
            <a:extLst>
              <a:ext uri="{FF2B5EF4-FFF2-40B4-BE49-F238E27FC236}">
                <a16:creationId xmlns:a16="http://schemas.microsoft.com/office/drawing/2014/main" id="{5A3C77AD-AE2F-4B09-BD44-4A5412638769}"/>
              </a:ext>
            </a:extLst>
          </p:cNvPr>
          <p:cNvSpPr>
            <a:spLocks noGrp="1"/>
          </p:cNvSpPr>
          <p:nvPr>
            <p:ph idx="1"/>
          </p:nvPr>
        </p:nvSpPr>
        <p:spPr>
          <a:xfrm>
            <a:off x="571351" y="2743200"/>
            <a:ext cx="3485179" cy="3613149"/>
          </a:xfrm>
        </p:spPr>
        <p:txBody>
          <a:bodyPr vert="horz" lIns="91440" tIns="45720" rIns="91440" bIns="45720" rtlCol="0" anchor="ctr">
            <a:noAutofit/>
          </a:bodyPr>
          <a:lstStyle/>
          <a:p>
            <a:pPr>
              <a:lnSpc>
                <a:spcPct val="100000"/>
              </a:lnSpc>
              <a:spcBef>
                <a:spcPts val="1200"/>
              </a:spcBef>
            </a:pPr>
            <a:r>
              <a:rPr lang="en-US" sz="1400" dirty="0">
                <a:solidFill>
                  <a:schemeClr val="tx1"/>
                </a:solidFill>
              </a:rPr>
              <a:t>The court determined that Venice City Council members violated the Sunshine law through emails and entered a judgment against the City of </a:t>
            </a:r>
            <a:r>
              <a:rPr lang="en-US" sz="1400" b="1" dirty="0">
                <a:solidFill>
                  <a:schemeClr val="tx1"/>
                </a:solidFill>
              </a:rPr>
              <a:t>$777,114.42</a:t>
            </a:r>
            <a:r>
              <a:rPr lang="en-US" sz="1400" dirty="0">
                <a:solidFill>
                  <a:schemeClr val="tx1"/>
                </a:solidFill>
              </a:rPr>
              <a:t> in attorney’s fees and costs to Plaintiff. </a:t>
            </a:r>
          </a:p>
          <a:p>
            <a:pPr>
              <a:lnSpc>
                <a:spcPct val="100000"/>
              </a:lnSpc>
              <a:spcBef>
                <a:spcPts val="1200"/>
              </a:spcBef>
            </a:pPr>
            <a:r>
              <a:rPr lang="en-US" sz="1400" dirty="0">
                <a:solidFill>
                  <a:schemeClr val="tx1"/>
                </a:solidFill>
              </a:rPr>
              <a:t>The City also paid attorneys fees for the five (5) individual City Council members who had to individually defend the case.   </a:t>
            </a:r>
          </a:p>
          <a:p>
            <a:pPr>
              <a:lnSpc>
                <a:spcPct val="100000"/>
              </a:lnSpc>
              <a:spcBef>
                <a:spcPts val="1200"/>
              </a:spcBef>
            </a:pPr>
            <a:r>
              <a:rPr lang="en-US" sz="1400" dirty="0">
                <a:solidFill>
                  <a:schemeClr val="tx1"/>
                </a:solidFill>
              </a:rPr>
              <a:t>The total amount paid by the City of Venice including the judgement and their own attorney fees was over </a:t>
            </a:r>
            <a:r>
              <a:rPr lang="en-US" sz="1400" b="1" dirty="0">
                <a:solidFill>
                  <a:schemeClr val="tx1"/>
                </a:solidFill>
              </a:rPr>
              <a:t>$2,000,000</a:t>
            </a:r>
            <a:endParaRPr lang="en-US" sz="1400" dirty="0">
              <a:solidFill>
                <a:schemeClr val="tx1"/>
              </a:solidFill>
            </a:endParaRPr>
          </a:p>
          <a:p>
            <a:pPr>
              <a:lnSpc>
                <a:spcPct val="100000"/>
              </a:lnSpc>
              <a:spcBef>
                <a:spcPts val="1200"/>
              </a:spcBef>
            </a:pPr>
            <a:endParaRPr lang="en-US" sz="1400" dirty="0">
              <a:solidFill>
                <a:schemeClr val="tx1"/>
              </a:solidFill>
            </a:endParaRPr>
          </a:p>
          <a:p>
            <a:pPr marL="0" indent="0">
              <a:lnSpc>
                <a:spcPct val="100000"/>
              </a:lnSpc>
              <a:spcBef>
                <a:spcPts val="1200"/>
              </a:spcBef>
              <a:buNone/>
            </a:pPr>
            <a:r>
              <a:rPr lang="en-US" sz="1200" u="sng" dirty="0">
                <a:solidFill>
                  <a:schemeClr val="tx1"/>
                </a:solidFill>
              </a:rPr>
              <a:t>Lorenzo v. City of Venice</a:t>
            </a:r>
            <a:r>
              <a:rPr lang="en-US" sz="1200" dirty="0">
                <a:solidFill>
                  <a:schemeClr val="tx1"/>
                </a:solidFill>
              </a:rPr>
              <a:t>, 2009 WL 2626294, 2008 CA 8108 SC (Fla. Cir. Ct. 2008).</a:t>
            </a:r>
            <a:endParaRPr lang="en-US" sz="1400" dirty="0">
              <a:solidFill>
                <a:schemeClr val="tx1"/>
              </a:solidFill>
            </a:endParaRPr>
          </a:p>
          <a:p>
            <a:pPr>
              <a:lnSpc>
                <a:spcPct val="100000"/>
              </a:lnSpc>
              <a:spcBef>
                <a:spcPts val="1200"/>
              </a:spcBef>
            </a:pPr>
            <a:endParaRPr lang="en-US" sz="1400" dirty="0">
              <a:solidFill>
                <a:schemeClr val="tx1"/>
              </a:solidFill>
            </a:endParaRPr>
          </a:p>
        </p:txBody>
      </p:sp>
      <p:pic>
        <p:nvPicPr>
          <p:cNvPr id="22" name="Picture 21" descr="Old street lamp and city skyline at dusk">
            <a:extLst>
              <a:ext uri="{FF2B5EF4-FFF2-40B4-BE49-F238E27FC236}">
                <a16:creationId xmlns:a16="http://schemas.microsoft.com/office/drawing/2014/main" id="{12FA7D9F-2451-2783-9C89-B1834165F0AC}"/>
              </a:ext>
            </a:extLst>
          </p:cNvPr>
          <p:cNvPicPr>
            <a:picLocks noChangeAspect="1"/>
          </p:cNvPicPr>
          <p:nvPr/>
        </p:nvPicPr>
        <p:blipFill rotWithShape="1">
          <a:blip r:embed="rId2"/>
          <a:srcRect l="1732" r="53718" b="-2"/>
          <a:stretch/>
        </p:blipFill>
        <p:spPr>
          <a:xfrm>
            <a:off x="4572000" y="1"/>
            <a:ext cx="4577118" cy="6858000"/>
          </a:xfrm>
          <a:prstGeom prst="rect">
            <a:avLst/>
          </a:prstGeom>
        </p:spPr>
      </p:pic>
    </p:spTree>
    <p:extLst>
      <p:ext uri="{BB962C8B-B14F-4D97-AF65-F5344CB8AC3E}">
        <p14:creationId xmlns:p14="http://schemas.microsoft.com/office/powerpoint/2010/main" val="36056343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763CF1-16D0-4A57-A198-EC3BC7C7084F}"/>
              </a:ext>
            </a:extLst>
          </p:cNvPr>
          <p:cNvSpPr>
            <a:spLocks noGrp="1"/>
          </p:cNvSpPr>
          <p:nvPr>
            <p:ph type="title"/>
          </p:nvPr>
        </p:nvSpPr>
        <p:spPr>
          <a:xfrm>
            <a:off x="446392" y="-495750"/>
            <a:ext cx="4125608" cy="1616203"/>
          </a:xfrm>
        </p:spPr>
        <p:txBody>
          <a:bodyPr vert="horz" lIns="91440" tIns="45720" rIns="91440" bIns="45720" rtlCol="0" anchor="b">
            <a:normAutofit/>
          </a:bodyPr>
          <a:lstStyle/>
          <a:p>
            <a:r>
              <a:rPr lang="en-US" sz="2400" kern="1200" dirty="0">
                <a:solidFill>
                  <a:schemeClr val="tx1"/>
                </a:solidFill>
                <a:latin typeface="Montserrat" panose="00000500000000000000" pitchFamily="2" charset="0"/>
              </a:rPr>
              <a:t>Mapes v. City of Bradenton Beach</a:t>
            </a:r>
          </a:p>
        </p:txBody>
      </p:sp>
      <p:sp>
        <p:nvSpPr>
          <p:cNvPr id="9" name="Content Placeholder 8">
            <a:extLst>
              <a:ext uri="{FF2B5EF4-FFF2-40B4-BE49-F238E27FC236}">
                <a16:creationId xmlns:a16="http://schemas.microsoft.com/office/drawing/2014/main" id="{14DC9A76-B013-4142-B8ED-E16161ED55DD}"/>
              </a:ext>
            </a:extLst>
          </p:cNvPr>
          <p:cNvSpPr>
            <a:spLocks noGrp="1"/>
          </p:cNvSpPr>
          <p:nvPr>
            <p:ph sz="quarter" idx="13"/>
          </p:nvPr>
        </p:nvSpPr>
        <p:spPr>
          <a:xfrm>
            <a:off x="373118" y="1312024"/>
            <a:ext cx="4694410" cy="3831476"/>
          </a:xfrm>
        </p:spPr>
        <p:txBody>
          <a:bodyPr vert="horz" lIns="91440" tIns="45720" rIns="91440" bIns="45720" rtlCol="0" anchor="t">
            <a:noAutofit/>
          </a:bodyPr>
          <a:lstStyle/>
          <a:p>
            <a:pPr marL="285750"/>
            <a:r>
              <a:rPr lang="en-US" sz="1400" dirty="0">
                <a:solidFill>
                  <a:schemeClr val="tx1"/>
                </a:solidFill>
              </a:rPr>
              <a:t>Lawsuit filed against individual PZAB and Scenic Board members seeking a ruling on whether there was a violation to the Sunshine Law regarding open meetings and requirements to discuss official public business in properly noticed public meetings.</a:t>
            </a:r>
          </a:p>
          <a:p>
            <a:endParaRPr lang="en-US" sz="1400" dirty="0">
              <a:solidFill>
                <a:schemeClr val="tx1"/>
              </a:solidFill>
            </a:endParaRPr>
          </a:p>
          <a:p>
            <a:pPr marL="285750"/>
            <a:r>
              <a:rPr lang="en-US" sz="1400" dirty="0">
                <a:solidFill>
                  <a:schemeClr val="tx1"/>
                </a:solidFill>
              </a:rPr>
              <a:t>After a 4-day trial, the court ruled the board members violated the Sunshine law during their non-city-affiliated Concerned Neighbors of Bradenton Beach meetings. The city prevailed, but the individual board members did not.</a:t>
            </a:r>
          </a:p>
          <a:p>
            <a:endParaRPr lang="en-US" sz="1400" dirty="0">
              <a:solidFill>
                <a:schemeClr val="tx1"/>
              </a:solidFill>
            </a:endParaRPr>
          </a:p>
          <a:p>
            <a:pPr marL="285750"/>
            <a:r>
              <a:rPr lang="en-US" sz="1400" dirty="0">
                <a:solidFill>
                  <a:schemeClr val="tx1"/>
                </a:solidFill>
              </a:rPr>
              <a:t>Judge issued an order that the city recover $369,498 for attorney fees spent defending the individual member. The parties agreed to a settlement of </a:t>
            </a:r>
            <a:r>
              <a:rPr lang="en-US" sz="1400" b="1" dirty="0">
                <a:solidFill>
                  <a:schemeClr val="tx1"/>
                </a:solidFill>
              </a:rPr>
              <a:t>$350,000</a:t>
            </a:r>
            <a:r>
              <a:rPr lang="en-US" sz="1400" dirty="0">
                <a:solidFill>
                  <a:schemeClr val="tx1"/>
                </a:solidFill>
              </a:rPr>
              <a:t>.</a:t>
            </a:r>
          </a:p>
          <a:p>
            <a:pPr marL="57150" indent="0">
              <a:buNone/>
            </a:pPr>
            <a:endParaRPr lang="en-US" sz="1400" u="sng" dirty="0">
              <a:solidFill>
                <a:schemeClr val="tx1"/>
              </a:solidFill>
            </a:endParaRPr>
          </a:p>
          <a:p>
            <a:pPr marL="57150" indent="0">
              <a:buNone/>
            </a:pPr>
            <a:endParaRPr lang="en-US" sz="1100" u="sng" dirty="0">
              <a:solidFill>
                <a:schemeClr val="tx1"/>
              </a:solidFill>
            </a:endParaRPr>
          </a:p>
          <a:p>
            <a:pPr marL="57150" indent="0">
              <a:buNone/>
            </a:pPr>
            <a:r>
              <a:rPr lang="en-US" sz="1100" u="sng" dirty="0">
                <a:solidFill>
                  <a:schemeClr val="tx1"/>
                </a:solidFill>
              </a:rPr>
              <a:t>Mapes v. City of Bradenton Beach, et al.</a:t>
            </a:r>
            <a:r>
              <a:rPr lang="en-US" sz="1100" dirty="0">
                <a:solidFill>
                  <a:schemeClr val="tx1"/>
                </a:solidFill>
              </a:rPr>
              <a:t>, 348 So. 3d 1130 (Fla. Dist. Ct. App. 2022).</a:t>
            </a:r>
          </a:p>
          <a:p>
            <a:pPr marL="57150" indent="0">
              <a:buNone/>
            </a:pPr>
            <a:r>
              <a:rPr lang="en-US" sz="1100" dirty="0">
                <a:solidFill>
                  <a:schemeClr val="tx1"/>
                </a:solidFill>
              </a:rPr>
              <a:t>Source:  </a:t>
            </a:r>
            <a:r>
              <a:rPr lang="en-US" sz="1100" i="1" dirty="0">
                <a:solidFill>
                  <a:schemeClr val="tx1"/>
                </a:solidFill>
              </a:rPr>
              <a:t>Anna Maria Island Sun</a:t>
            </a:r>
            <a:r>
              <a:rPr lang="en-US" sz="1100" dirty="0">
                <a:solidFill>
                  <a:schemeClr val="tx1"/>
                </a:solidFill>
              </a:rPr>
              <a:t>, November 9, 2020; </a:t>
            </a:r>
            <a:r>
              <a:rPr lang="en-US" sz="1100" dirty="0">
                <a:solidFill>
                  <a:schemeClr val="tx1"/>
                </a:solidFill>
                <a:hlinkClick r:id="rId2"/>
              </a:rPr>
              <a:t>https://www.amisun.com/2020/11/09/sunshine-lawsuit-defendants-agree-to-pay-city-350000/</a:t>
            </a:r>
            <a:endParaRPr lang="en-US" sz="1400" dirty="0">
              <a:solidFill>
                <a:schemeClr val="tx1"/>
              </a:solidFill>
            </a:endParaRPr>
          </a:p>
        </p:txBody>
      </p:sp>
      <p:pic>
        <p:nvPicPr>
          <p:cNvPr id="19" name="Picture 18">
            <a:extLst>
              <a:ext uri="{FF2B5EF4-FFF2-40B4-BE49-F238E27FC236}">
                <a16:creationId xmlns:a16="http://schemas.microsoft.com/office/drawing/2014/main" id="{79D9EEFF-B494-40D9-B8B6-D51673D22E61}"/>
              </a:ext>
            </a:extLst>
          </p:cNvPr>
          <p:cNvPicPr>
            <a:picLocks noChangeAspect="1"/>
          </p:cNvPicPr>
          <p:nvPr/>
        </p:nvPicPr>
        <p:blipFill rotWithShape="1">
          <a:blip r:embed="rId3"/>
          <a:srcRect l="3826" r="-2" b="-2"/>
          <a:stretch/>
        </p:blipFill>
        <p:spPr>
          <a:xfrm>
            <a:off x="5554554" y="-15447"/>
            <a:ext cx="3499669" cy="3447832"/>
          </a:xfrm>
          <a:prstGeom prst="rect">
            <a:avLst/>
          </a:prstGeom>
        </p:spPr>
      </p:pic>
      <p:pic>
        <p:nvPicPr>
          <p:cNvPr id="17" name="Content Placeholder 3">
            <a:extLst>
              <a:ext uri="{FF2B5EF4-FFF2-40B4-BE49-F238E27FC236}">
                <a16:creationId xmlns:a16="http://schemas.microsoft.com/office/drawing/2014/main" id="{688FF8E8-7115-4BE8-9BAD-312653DC92CD}"/>
              </a:ext>
            </a:extLst>
          </p:cNvPr>
          <p:cNvPicPr>
            <a:picLocks noChangeAspect="1"/>
          </p:cNvPicPr>
          <p:nvPr/>
        </p:nvPicPr>
        <p:blipFill rotWithShape="1">
          <a:blip r:embed="rId4"/>
          <a:srcRect r="6822" b="5"/>
          <a:stretch/>
        </p:blipFill>
        <p:spPr>
          <a:xfrm>
            <a:off x="5554554" y="3429000"/>
            <a:ext cx="3501634" cy="3429000"/>
          </a:xfrm>
          <a:prstGeom prst="rect">
            <a:avLst/>
          </a:prstGeom>
        </p:spPr>
      </p:pic>
      <p:grpSp>
        <p:nvGrpSpPr>
          <p:cNvPr id="31" name="Group 30">
            <a:extLst>
              <a:ext uri="{FF2B5EF4-FFF2-40B4-BE49-F238E27FC236}">
                <a16:creationId xmlns:a16="http://schemas.microsoft.com/office/drawing/2014/main" id="{9E2F459E-8EB3-985C-3049-33F6B920DE8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051478" y="0"/>
            <a:ext cx="92522" cy="6858000"/>
            <a:chOff x="12068638" y="0"/>
            <a:chExt cx="123362" cy="6858000"/>
          </a:xfrm>
        </p:grpSpPr>
        <p:sp>
          <p:nvSpPr>
            <p:cNvPr id="32" name="Rectangle 31">
              <a:extLst>
                <a:ext uri="{FF2B5EF4-FFF2-40B4-BE49-F238E27FC236}">
                  <a16:creationId xmlns:a16="http://schemas.microsoft.com/office/drawing/2014/main" id="{A71AB682-1CAC-7672-C637-B014B86EBC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D193956D-B33D-633F-BDBE-3353AA9466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27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92454908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7BD89F4-19F9-4838-BE89-8C2F6877FDE8}"/>
              </a:ext>
            </a:extLst>
          </p:cNvPr>
          <p:cNvSpPr>
            <a:spLocks noGrp="1"/>
          </p:cNvSpPr>
          <p:nvPr>
            <p:ph type="title"/>
          </p:nvPr>
        </p:nvSpPr>
        <p:spPr>
          <a:xfrm>
            <a:off x="571350" y="-124407"/>
            <a:ext cx="4000647" cy="1708242"/>
          </a:xfrm>
        </p:spPr>
        <p:txBody>
          <a:bodyPr vert="horz" lIns="91440" tIns="45720" rIns="91440" bIns="45720" rtlCol="0" anchor="ctr">
            <a:normAutofit/>
          </a:bodyPr>
          <a:lstStyle/>
          <a:p>
            <a:pPr marL="0" indent="0"/>
            <a:r>
              <a:rPr lang="en-US" sz="2400" i="0" dirty="0">
                <a:solidFill>
                  <a:schemeClr val="tx1"/>
                </a:solidFill>
                <a:effectLst/>
                <a:latin typeface="Montserrat" panose="00000500000000000000" pitchFamily="2" charset="0"/>
              </a:rPr>
              <a:t>Kneapler v. City of Miami</a:t>
            </a:r>
          </a:p>
        </p:txBody>
      </p:sp>
      <p:sp>
        <p:nvSpPr>
          <p:cNvPr id="3" name="Content Placeholder 2">
            <a:extLst>
              <a:ext uri="{FF2B5EF4-FFF2-40B4-BE49-F238E27FC236}">
                <a16:creationId xmlns:a16="http://schemas.microsoft.com/office/drawing/2014/main" id="{4A21BA56-F8B3-4538-A48B-8FB116CF985C}"/>
              </a:ext>
            </a:extLst>
          </p:cNvPr>
          <p:cNvSpPr>
            <a:spLocks noGrp="1"/>
          </p:cNvSpPr>
          <p:nvPr>
            <p:ph sz="quarter" idx="13"/>
          </p:nvPr>
        </p:nvSpPr>
        <p:spPr>
          <a:xfrm>
            <a:off x="233266" y="2069033"/>
            <a:ext cx="5514392" cy="3769835"/>
          </a:xfrm>
        </p:spPr>
        <p:txBody>
          <a:bodyPr vert="horz" lIns="91440" tIns="45720" rIns="91440" bIns="45720" rtlCol="0" anchor="ctr">
            <a:noAutofit/>
          </a:bodyPr>
          <a:lstStyle/>
          <a:p>
            <a:pPr marL="0">
              <a:lnSpc>
                <a:spcPct val="100000"/>
              </a:lnSpc>
              <a:spcBef>
                <a:spcPts val="1200"/>
              </a:spcBef>
            </a:pPr>
            <a:r>
              <a:rPr lang="en-US" sz="1400" dirty="0">
                <a:solidFill>
                  <a:schemeClr val="tx1"/>
                </a:solidFill>
              </a:rPr>
              <a:t>A </a:t>
            </a:r>
            <a:r>
              <a:rPr lang="en-US" sz="1400" b="0" i="0" dirty="0">
                <a:solidFill>
                  <a:schemeClr val="tx1"/>
                </a:solidFill>
                <a:effectLst/>
              </a:rPr>
              <a:t>member of a selection committee that was created to review bids submitted pursuant to an RFP for the development of waterfront land filed this lawsuit. </a:t>
            </a:r>
          </a:p>
          <a:p>
            <a:pPr marL="0">
              <a:lnSpc>
                <a:spcPct val="100000"/>
              </a:lnSpc>
              <a:spcBef>
                <a:spcPts val="1200"/>
              </a:spcBef>
            </a:pPr>
            <a:r>
              <a:rPr lang="en-US" sz="1400" b="0" i="0" dirty="0">
                <a:solidFill>
                  <a:schemeClr val="tx1"/>
                </a:solidFill>
                <a:effectLst/>
              </a:rPr>
              <a:t>After receiving two bids in response to the RFP, the City scheduled a public meeting to hear oral presentations from the bidders. However</a:t>
            </a:r>
            <a:r>
              <a:rPr lang="en-US" sz="1400" b="1" i="0" dirty="0">
                <a:solidFill>
                  <a:schemeClr val="tx1"/>
                </a:solidFill>
                <a:effectLst/>
              </a:rPr>
              <a:t>, the City subsequently rescheduled the meeting for an earlier date and time without notice to the public. </a:t>
            </a:r>
            <a:r>
              <a:rPr lang="en-US" sz="1400" b="0" i="0" dirty="0">
                <a:solidFill>
                  <a:schemeClr val="tx1"/>
                </a:solidFill>
                <a:effectLst/>
              </a:rPr>
              <a:t>The complaint </a:t>
            </a:r>
            <a:r>
              <a:rPr lang="en-US" sz="1400" b="1" i="0" dirty="0">
                <a:solidFill>
                  <a:schemeClr val="tx1"/>
                </a:solidFill>
                <a:effectLst/>
              </a:rPr>
              <a:t>also alleged that the City refused access to the media and members of the public at the meeting</a:t>
            </a:r>
            <a:r>
              <a:rPr lang="en-US" sz="1400" b="0" i="0" dirty="0">
                <a:solidFill>
                  <a:schemeClr val="tx1"/>
                </a:solidFill>
                <a:effectLst/>
              </a:rPr>
              <a:t>.</a:t>
            </a:r>
          </a:p>
          <a:p>
            <a:pPr marL="0">
              <a:lnSpc>
                <a:spcPct val="100000"/>
              </a:lnSpc>
              <a:spcBef>
                <a:spcPts val="1200"/>
              </a:spcBef>
            </a:pPr>
            <a:r>
              <a:rPr lang="en-US" sz="1400" dirty="0">
                <a:solidFill>
                  <a:schemeClr val="tx1"/>
                </a:solidFill>
              </a:rPr>
              <a:t>At the meeting, the Assistant City Attorney announced that the meeting was being held pursuant to an exception to Florida’s Sunshine Law which permits meetings to be closed where only members of the selections committee and bidders are present.</a:t>
            </a:r>
            <a:endParaRPr lang="en-US" sz="1400" b="0" i="0" dirty="0">
              <a:solidFill>
                <a:schemeClr val="tx1"/>
              </a:solidFill>
              <a:effectLst/>
            </a:endParaRPr>
          </a:p>
          <a:p>
            <a:pPr marL="0">
              <a:lnSpc>
                <a:spcPct val="100000"/>
              </a:lnSpc>
              <a:spcBef>
                <a:spcPts val="1200"/>
              </a:spcBef>
            </a:pPr>
            <a:r>
              <a:rPr lang="en-US" sz="1400" dirty="0">
                <a:solidFill>
                  <a:schemeClr val="tx1"/>
                </a:solidFill>
              </a:rPr>
              <a:t>Court granted Summary Judgment in favor of the City stating that Kneapler did not have standing to bring the suit.  The Appellate Court affirmed the trial court’s decision.</a:t>
            </a:r>
            <a:endParaRPr lang="en-US" sz="1400" dirty="0">
              <a:solidFill>
                <a:schemeClr val="tx1"/>
              </a:solidFill>
              <a:hlinkClick r:id="rId2">
                <a:extLst>
                  <a:ext uri="{A12FA001-AC4F-418D-AE19-62706E023703}">
                    <ahyp:hlinkClr xmlns:ahyp="http://schemas.microsoft.com/office/drawing/2018/hyperlinkcolor" val="tx"/>
                  </a:ext>
                </a:extLst>
              </a:hlinkClick>
            </a:endParaRPr>
          </a:p>
          <a:p>
            <a:pPr marL="0">
              <a:lnSpc>
                <a:spcPct val="100000"/>
              </a:lnSpc>
              <a:spcBef>
                <a:spcPts val="1200"/>
              </a:spcBef>
            </a:pPr>
            <a:endParaRPr lang="en-US" sz="1400" b="0" i="0" u="none" strike="noStrike" dirty="0">
              <a:solidFill>
                <a:schemeClr val="tx1"/>
              </a:solidFill>
              <a:effectLst/>
              <a:hlinkClick r:id="rId3"/>
            </a:endParaRPr>
          </a:p>
          <a:p>
            <a:pPr marL="0" indent="0">
              <a:lnSpc>
                <a:spcPct val="100000"/>
              </a:lnSpc>
              <a:spcBef>
                <a:spcPts val="1200"/>
              </a:spcBef>
              <a:buNone/>
            </a:pPr>
            <a:r>
              <a:rPr lang="en-US" sz="1200" b="0" i="0" u="none" strike="noStrike" dirty="0">
                <a:solidFill>
                  <a:schemeClr val="tx1"/>
                </a:solidFill>
                <a:effectLst/>
                <a:hlinkClick r:id="rId3"/>
              </a:rPr>
              <a:t>Kneapler v. City of Miami, 173 So. 3d 1002 (Fla.3d DCA 2015).</a:t>
            </a:r>
            <a:endParaRPr lang="en-US" sz="1400" b="0" i="0" u="none" strike="noStrike" dirty="0">
              <a:solidFill>
                <a:schemeClr val="tx1"/>
              </a:solidFill>
              <a:effectLst/>
              <a:hlinkClick r:id="rId3"/>
            </a:endParaRPr>
          </a:p>
          <a:p>
            <a:pPr>
              <a:lnSpc>
                <a:spcPct val="100000"/>
              </a:lnSpc>
              <a:spcBef>
                <a:spcPts val="1200"/>
              </a:spcBef>
            </a:pPr>
            <a:endParaRPr lang="en-US" sz="1400" dirty="0">
              <a:solidFill>
                <a:schemeClr val="tx1"/>
              </a:solidFill>
              <a:hlinkClick r:id="rId2">
                <a:extLst>
                  <a:ext uri="{A12FA001-AC4F-418D-AE19-62706E023703}">
                    <ahyp:hlinkClr xmlns:ahyp="http://schemas.microsoft.com/office/drawing/2018/hyperlinkcolor" val="tx"/>
                  </a:ext>
                </a:extLst>
              </a:hlinkClick>
            </a:endParaRPr>
          </a:p>
        </p:txBody>
      </p:sp>
      <p:pic>
        <p:nvPicPr>
          <p:cNvPr id="22" name="Picture 21" descr="City on a sunny day">
            <a:extLst>
              <a:ext uri="{FF2B5EF4-FFF2-40B4-BE49-F238E27FC236}">
                <a16:creationId xmlns:a16="http://schemas.microsoft.com/office/drawing/2014/main" id="{81575F40-80D5-AB1D-215E-1CA07CAEA5B7}"/>
              </a:ext>
            </a:extLst>
          </p:cNvPr>
          <p:cNvPicPr>
            <a:picLocks noChangeAspect="1"/>
          </p:cNvPicPr>
          <p:nvPr/>
        </p:nvPicPr>
        <p:blipFill rotWithShape="1">
          <a:blip r:embed="rId4"/>
          <a:srcRect l="26599" t="1832" r="42630" b="-1834"/>
          <a:stretch/>
        </p:blipFill>
        <p:spPr>
          <a:xfrm>
            <a:off x="6033613" y="-10886"/>
            <a:ext cx="3119718" cy="6868886"/>
          </a:xfrm>
          <a:prstGeom prst="rect">
            <a:avLst/>
          </a:prstGeom>
          <a:effectLst>
            <a:outerShdw blurRad="127000" dist="50800" dir="10800000" sx="99000" sy="99000" algn="r" rotWithShape="0">
              <a:prstClr val="black">
                <a:alpha val="40000"/>
              </a:prstClr>
            </a:outerShdw>
          </a:effectLst>
        </p:spPr>
      </p:pic>
    </p:spTree>
    <p:extLst>
      <p:ext uri="{BB962C8B-B14F-4D97-AF65-F5344CB8AC3E}">
        <p14:creationId xmlns:p14="http://schemas.microsoft.com/office/powerpoint/2010/main" val="39302528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0858E-11E9-4F28-ADE0-D3BB0538C3C9}"/>
              </a:ext>
            </a:extLst>
          </p:cNvPr>
          <p:cNvSpPr>
            <a:spLocks noGrp="1"/>
          </p:cNvSpPr>
          <p:nvPr>
            <p:ph type="title"/>
          </p:nvPr>
        </p:nvSpPr>
        <p:spPr>
          <a:xfrm>
            <a:off x="628650" y="4151904"/>
            <a:ext cx="7886700" cy="1133475"/>
          </a:xfrm>
        </p:spPr>
        <p:txBody>
          <a:bodyPr/>
          <a:lstStyle/>
          <a:p>
            <a:r>
              <a:rPr lang="en-US" dirty="0"/>
              <a:t>Questions?</a:t>
            </a:r>
          </a:p>
        </p:txBody>
      </p:sp>
      <p:pic>
        <p:nvPicPr>
          <p:cNvPr id="6149" name="Picture 7">
            <a:extLst>
              <a:ext uri="{FF2B5EF4-FFF2-40B4-BE49-F238E27FC236}">
                <a16:creationId xmlns:a16="http://schemas.microsoft.com/office/drawing/2014/main" id="{939CB20B-AB63-4AA6-A935-72AA80719F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49363" cy="746125"/>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2" descr="Facebook">
            <a:extLst>
              <a:ext uri="{FF2B5EF4-FFF2-40B4-BE49-F238E27FC236}">
                <a16:creationId xmlns:a16="http://schemas.microsoft.com/office/drawing/2014/main" id="{4C23B30B-C0F9-4F98-A030-BBC9728A29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4138" cy="182563"/>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Twitter">
            <a:extLst>
              <a:ext uri="{FF2B5EF4-FFF2-40B4-BE49-F238E27FC236}">
                <a16:creationId xmlns:a16="http://schemas.microsoft.com/office/drawing/2014/main" id="{15514B5B-4956-42BA-BD16-C674D9CE63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98438" cy="182563"/>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4" descr="YouTube">
            <a:extLst>
              <a:ext uri="{FF2B5EF4-FFF2-40B4-BE49-F238E27FC236}">
                <a16:creationId xmlns:a16="http://schemas.microsoft.com/office/drawing/2014/main" id="{7284030C-0E6B-45B0-AEFD-93144494482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228600" cy="174625"/>
          </a:xfrm>
          <a:prstGeom prst="rect">
            <a:avLst/>
          </a:prstGeom>
          <a:noFill/>
          <a:extLst>
            <a:ext uri="{909E8E84-426E-40DD-AFC4-6F175D3DCCD1}">
              <a14:hiddenFill xmlns:a14="http://schemas.microsoft.com/office/drawing/2010/main">
                <a:solidFill>
                  <a:srgbClr val="FFFFFF"/>
                </a:solidFill>
              </a14:hiddenFill>
            </a:ext>
          </a:extLst>
        </p:spPr>
      </p:pic>
      <p:pic>
        <p:nvPicPr>
          <p:cNvPr id="6145" name="Picture 5" descr="Instagram">
            <a:extLst>
              <a:ext uri="{FF2B5EF4-FFF2-40B4-BE49-F238E27FC236}">
                <a16:creationId xmlns:a16="http://schemas.microsoft.com/office/drawing/2014/main" id="{85888315-333E-402E-9417-5CE10BA891F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82563" cy="182563"/>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19">
            <a:extLst>
              <a:ext uri="{FF2B5EF4-FFF2-40B4-BE49-F238E27FC236}">
                <a16:creationId xmlns:a16="http://schemas.microsoft.com/office/drawing/2014/main" id="{8FBB42FF-8E57-4052-9935-EBEA49E652C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6550" y="796925"/>
            <a:ext cx="569913" cy="5349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08511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5D2DF6-643C-4CBF-9F46-A2E985425636}"/>
              </a:ext>
            </a:extLst>
          </p:cNvPr>
          <p:cNvSpPr>
            <a:spLocks noGrp="1"/>
          </p:cNvSpPr>
          <p:nvPr>
            <p:ph type="title"/>
          </p:nvPr>
        </p:nvSpPr>
        <p:spPr/>
        <p:txBody>
          <a:bodyPr>
            <a:normAutofit/>
          </a:bodyPr>
          <a:lstStyle/>
          <a:p>
            <a:r>
              <a:rPr lang="en-US" sz="4000" dirty="0"/>
              <a:t>What is Sunshine Law?</a:t>
            </a:r>
          </a:p>
        </p:txBody>
      </p:sp>
      <p:sp>
        <p:nvSpPr>
          <p:cNvPr id="3" name="Content Placeholder 2">
            <a:extLst>
              <a:ext uri="{FF2B5EF4-FFF2-40B4-BE49-F238E27FC236}">
                <a16:creationId xmlns:a16="http://schemas.microsoft.com/office/drawing/2014/main" id="{6DD71D84-8A7D-40BA-8270-EA490130ADA1}"/>
              </a:ext>
            </a:extLst>
          </p:cNvPr>
          <p:cNvSpPr>
            <a:spLocks noGrp="1"/>
          </p:cNvSpPr>
          <p:nvPr>
            <p:ph idx="1"/>
          </p:nvPr>
        </p:nvSpPr>
        <p:spPr>
          <a:xfrm>
            <a:off x="2427316" y="1514909"/>
            <a:ext cx="5058214" cy="3545364"/>
          </a:xfrm>
        </p:spPr>
        <p:txBody>
          <a:bodyPr/>
          <a:lstStyle/>
          <a:p>
            <a:pPr marL="0" indent="0">
              <a:buNone/>
            </a:pPr>
            <a:r>
              <a:rPr lang="en-US" sz="2600" dirty="0"/>
              <a:t>The constitutional and statutory right of access to governmental proceedings, discussions and deliberations at both the state and local levels.</a:t>
            </a:r>
          </a:p>
          <a:p>
            <a:pPr marL="0" indent="0">
              <a:buNone/>
            </a:pPr>
            <a:endParaRPr lang="en-US" sz="2600" dirty="0"/>
          </a:p>
          <a:p>
            <a:r>
              <a:rPr lang="en-US" sz="1800" dirty="0"/>
              <a:t>Florida Constitution, Article I, Section 24(b)</a:t>
            </a:r>
          </a:p>
          <a:p>
            <a:r>
              <a:rPr lang="en-US" sz="1800" dirty="0"/>
              <a:t>Florida Statutes Section 286.011</a:t>
            </a:r>
            <a:endParaRPr lang="en-US" sz="2000" dirty="0"/>
          </a:p>
          <a:p>
            <a:pPr marL="0" indent="0">
              <a:buNone/>
            </a:pPr>
            <a:endParaRPr lang="en-US" dirty="0"/>
          </a:p>
        </p:txBody>
      </p:sp>
      <p:pic>
        <p:nvPicPr>
          <p:cNvPr id="4" name="Picture 3">
            <a:extLst>
              <a:ext uri="{FF2B5EF4-FFF2-40B4-BE49-F238E27FC236}">
                <a16:creationId xmlns:a16="http://schemas.microsoft.com/office/drawing/2014/main" id="{7AE51244-E961-4ABE-B086-CAAF2180276A}"/>
              </a:ext>
            </a:extLst>
          </p:cNvPr>
          <p:cNvPicPr>
            <a:picLocks noChangeAspect="1"/>
          </p:cNvPicPr>
          <p:nvPr/>
        </p:nvPicPr>
        <p:blipFill>
          <a:blip r:embed="rId2"/>
          <a:stretch>
            <a:fillRect/>
          </a:stretch>
        </p:blipFill>
        <p:spPr>
          <a:xfrm>
            <a:off x="7322537" y="4295923"/>
            <a:ext cx="1606859" cy="2476272"/>
          </a:xfrm>
          <a:prstGeom prst="rect">
            <a:avLst/>
          </a:prstGeom>
        </p:spPr>
      </p:pic>
    </p:spTree>
    <p:extLst>
      <p:ext uri="{BB962C8B-B14F-4D97-AF65-F5344CB8AC3E}">
        <p14:creationId xmlns:p14="http://schemas.microsoft.com/office/powerpoint/2010/main" val="29179879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650A4AB-F6B8-494F-80FD-B82CD04D9B06}"/>
              </a:ext>
            </a:extLst>
          </p:cNvPr>
          <p:cNvSpPr>
            <a:spLocks noGrp="1"/>
          </p:cNvSpPr>
          <p:nvPr>
            <p:ph type="subTitle" idx="1"/>
          </p:nvPr>
        </p:nvSpPr>
        <p:spPr>
          <a:xfrm>
            <a:off x="847023" y="3428999"/>
            <a:ext cx="7421078" cy="2856297"/>
          </a:xfrm>
        </p:spPr>
        <p:txBody>
          <a:bodyPr>
            <a:normAutofit/>
          </a:bodyPr>
          <a:lstStyle/>
          <a:p>
            <a:r>
              <a:rPr lang="en-US" dirty="0"/>
              <a:t>Interim City Attorney for City of North Port, Florida</a:t>
            </a:r>
          </a:p>
          <a:p>
            <a:endParaRPr lang="en-US" sz="2000" dirty="0"/>
          </a:p>
          <a:p>
            <a:r>
              <a:rPr lang="en-US" sz="2000" dirty="0"/>
              <a:t>4970 City Hall Blvd.</a:t>
            </a:r>
          </a:p>
          <a:p>
            <a:r>
              <a:rPr lang="en-US" sz="2000" dirty="0"/>
              <a:t>North Port, FL 34286</a:t>
            </a:r>
          </a:p>
          <a:p>
            <a:r>
              <a:rPr lang="en-US" sz="2000" dirty="0"/>
              <a:t>(941) 429-7260</a:t>
            </a:r>
          </a:p>
          <a:p>
            <a:r>
              <a:rPr lang="en-US" sz="2000" dirty="0">
                <a:hlinkClick r:id="rId2"/>
              </a:rPr>
              <a:t>mgolen@northportfl.gov</a:t>
            </a:r>
            <a:r>
              <a:rPr lang="en-US" dirty="0"/>
              <a:t> </a:t>
            </a:r>
          </a:p>
          <a:p>
            <a:endParaRPr lang="en-US" dirty="0"/>
          </a:p>
        </p:txBody>
      </p:sp>
      <p:sp>
        <p:nvSpPr>
          <p:cNvPr id="5" name="Title 4">
            <a:extLst>
              <a:ext uri="{FF2B5EF4-FFF2-40B4-BE49-F238E27FC236}">
                <a16:creationId xmlns:a16="http://schemas.microsoft.com/office/drawing/2014/main" id="{8DD8BAE8-8E75-41E9-91B5-003063CE6413}"/>
              </a:ext>
            </a:extLst>
          </p:cNvPr>
          <p:cNvSpPr>
            <a:spLocks noGrp="1"/>
          </p:cNvSpPr>
          <p:nvPr>
            <p:ph type="ctrTitle"/>
          </p:nvPr>
        </p:nvSpPr>
        <p:spPr>
          <a:xfrm>
            <a:off x="685799" y="2495809"/>
            <a:ext cx="7996561" cy="933191"/>
          </a:xfrm>
        </p:spPr>
        <p:txBody>
          <a:bodyPr>
            <a:normAutofit/>
          </a:bodyPr>
          <a:lstStyle/>
          <a:p>
            <a:r>
              <a:rPr lang="en-US" sz="4000" dirty="0"/>
              <a:t>Michael Golen, CPM</a:t>
            </a:r>
          </a:p>
        </p:txBody>
      </p:sp>
    </p:spTree>
    <p:extLst>
      <p:ext uri="{BB962C8B-B14F-4D97-AF65-F5344CB8AC3E}">
        <p14:creationId xmlns:p14="http://schemas.microsoft.com/office/powerpoint/2010/main" val="5095927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79" name="Rectangle 3078">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7BA3A84-1FFB-48DC-864F-16C59C57C713}"/>
              </a:ext>
            </a:extLst>
          </p:cNvPr>
          <p:cNvSpPr>
            <a:spLocks noGrp="1"/>
          </p:cNvSpPr>
          <p:nvPr>
            <p:ph type="title"/>
          </p:nvPr>
        </p:nvSpPr>
        <p:spPr>
          <a:xfrm>
            <a:off x="395649" y="131906"/>
            <a:ext cx="5193741" cy="1751622"/>
          </a:xfrm>
        </p:spPr>
        <p:txBody>
          <a:bodyPr vert="horz" lIns="91440" tIns="45720" rIns="91440" bIns="45720" rtlCol="0" anchor="b">
            <a:normAutofit/>
          </a:bodyPr>
          <a:lstStyle/>
          <a:p>
            <a:r>
              <a:rPr lang="en-US" sz="3400" b="1" kern="1200" dirty="0">
                <a:solidFill>
                  <a:schemeClr val="tx1"/>
                </a:solidFill>
                <a:latin typeface="Montserrat" panose="00000500000000000000" pitchFamily="2" charset="0"/>
                <a:ea typeface="Lato" panose="020F0502020204030203" pitchFamily="34" charset="0"/>
                <a:cs typeface="Lato" panose="020F0502020204030203" pitchFamily="34" charset="0"/>
              </a:rPr>
              <a:t>When Does the Sunshine Law Apply?</a:t>
            </a:r>
          </a:p>
        </p:txBody>
      </p:sp>
      <p:sp>
        <p:nvSpPr>
          <p:cNvPr id="3" name="Content Placeholder 2">
            <a:extLst>
              <a:ext uri="{FF2B5EF4-FFF2-40B4-BE49-F238E27FC236}">
                <a16:creationId xmlns:a16="http://schemas.microsoft.com/office/drawing/2014/main" id="{F06D8C0E-0312-4D1A-9665-358E8C6D204C}"/>
              </a:ext>
            </a:extLst>
          </p:cNvPr>
          <p:cNvSpPr>
            <a:spLocks noGrp="1"/>
          </p:cNvSpPr>
          <p:nvPr>
            <p:ph sz="quarter" idx="13"/>
          </p:nvPr>
        </p:nvSpPr>
        <p:spPr>
          <a:xfrm>
            <a:off x="152400" y="2286000"/>
            <a:ext cx="5806273" cy="4265525"/>
          </a:xfrm>
        </p:spPr>
        <p:txBody>
          <a:bodyPr vert="horz" lIns="91440" tIns="45720" rIns="91440" bIns="45720" rtlCol="0" anchor="t">
            <a:normAutofit fontScale="92500" lnSpcReduction="20000"/>
          </a:bodyPr>
          <a:lstStyle/>
          <a:p>
            <a:pPr marL="742950" indent="-457200">
              <a:lnSpc>
                <a:spcPct val="110000"/>
              </a:lnSpc>
              <a:spcBef>
                <a:spcPts val="600"/>
              </a:spcBef>
              <a:spcAft>
                <a:spcPts val="1200"/>
              </a:spcAft>
              <a:buFont typeface="+mj-lt"/>
              <a:buAutoNum type="arabicPeriod"/>
            </a:pPr>
            <a:r>
              <a:rPr lang="en-US" sz="2400" u="sng" dirty="0">
                <a:solidFill>
                  <a:schemeClr val="tx1"/>
                </a:solidFill>
              </a:rPr>
              <a:t>Any gathering,</a:t>
            </a:r>
            <a:r>
              <a:rPr lang="en-US" sz="2400" dirty="0">
                <a:solidFill>
                  <a:schemeClr val="tx1"/>
                </a:solidFill>
              </a:rPr>
              <a:t> whether formal or casual</a:t>
            </a:r>
          </a:p>
          <a:p>
            <a:pPr marL="742950" indent="-457200">
              <a:lnSpc>
                <a:spcPct val="110000"/>
              </a:lnSpc>
              <a:spcBef>
                <a:spcPts val="600"/>
              </a:spcBef>
              <a:spcAft>
                <a:spcPts val="1200"/>
              </a:spcAft>
              <a:buFont typeface="+mj-lt"/>
              <a:buAutoNum type="arabicPeriod"/>
            </a:pPr>
            <a:r>
              <a:rPr lang="en-US" sz="2400" dirty="0">
                <a:solidFill>
                  <a:schemeClr val="tx1"/>
                </a:solidFill>
              </a:rPr>
              <a:t>Of </a:t>
            </a:r>
            <a:r>
              <a:rPr lang="en-US" sz="2400" u="sng" dirty="0">
                <a:solidFill>
                  <a:schemeClr val="tx1"/>
                </a:solidFill>
              </a:rPr>
              <a:t>2 or more </a:t>
            </a:r>
            <a:r>
              <a:rPr lang="en-US" sz="2400" dirty="0">
                <a:solidFill>
                  <a:schemeClr val="tx1"/>
                </a:solidFill>
              </a:rPr>
              <a:t>members of the </a:t>
            </a:r>
            <a:r>
              <a:rPr lang="en-US" sz="2400" u="sng" dirty="0">
                <a:solidFill>
                  <a:schemeClr val="tx1"/>
                </a:solidFill>
              </a:rPr>
              <a:t>same board </a:t>
            </a:r>
          </a:p>
          <a:p>
            <a:pPr marL="742950" indent="-457200">
              <a:lnSpc>
                <a:spcPct val="110000"/>
              </a:lnSpc>
              <a:spcBef>
                <a:spcPts val="600"/>
              </a:spcBef>
              <a:spcAft>
                <a:spcPts val="1200"/>
              </a:spcAft>
              <a:buFont typeface="+mj-lt"/>
              <a:buAutoNum type="arabicPeriod"/>
            </a:pPr>
            <a:r>
              <a:rPr lang="en-US" sz="2400" dirty="0">
                <a:solidFill>
                  <a:schemeClr val="tx1"/>
                </a:solidFill>
              </a:rPr>
              <a:t>Where they discuss a matter or topic on which </a:t>
            </a:r>
            <a:r>
              <a:rPr lang="en-US" sz="2400" u="sng" dirty="0">
                <a:solidFill>
                  <a:schemeClr val="tx1"/>
                </a:solidFill>
              </a:rPr>
              <a:t>foreseeable action</a:t>
            </a:r>
            <a:r>
              <a:rPr lang="en-US" sz="2400" dirty="0">
                <a:solidFill>
                  <a:schemeClr val="tx1"/>
                </a:solidFill>
              </a:rPr>
              <a:t> will be taken by their board.</a:t>
            </a:r>
          </a:p>
          <a:p>
            <a:pPr marL="1262063" lvl="1" indent="-522288" defTabSz="1146175">
              <a:lnSpc>
                <a:spcPct val="110000"/>
              </a:lnSpc>
              <a:spcBef>
                <a:spcPts val="600"/>
              </a:spcBef>
              <a:spcAft>
                <a:spcPts val="1200"/>
              </a:spcAft>
              <a:buFont typeface="+mj-lt"/>
              <a:buAutoNum type="alphaLcPeriod"/>
              <a:tabLst>
                <a:tab pos="1143000" algn="l"/>
              </a:tabLst>
            </a:pPr>
            <a:r>
              <a:rPr lang="en-US" dirty="0">
                <a:solidFill>
                  <a:schemeClr val="tx1"/>
                </a:solidFill>
              </a:rPr>
              <a:t>A voting item</a:t>
            </a:r>
          </a:p>
          <a:p>
            <a:pPr marL="1262063" lvl="1" indent="-522288" defTabSz="1146175">
              <a:lnSpc>
                <a:spcPct val="110000"/>
              </a:lnSpc>
              <a:spcBef>
                <a:spcPts val="600"/>
              </a:spcBef>
              <a:spcAft>
                <a:spcPts val="1200"/>
              </a:spcAft>
              <a:buFont typeface="+mj-lt"/>
              <a:buAutoNum type="alphaLcPeriod"/>
              <a:tabLst>
                <a:tab pos="1143000" algn="l"/>
              </a:tabLst>
            </a:pPr>
            <a:r>
              <a:rPr lang="en-US" dirty="0">
                <a:solidFill>
                  <a:schemeClr val="tx1"/>
                </a:solidFill>
              </a:rPr>
              <a:t>A reasonably foreseeable voting item</a:t>
            </a:r>
          </a:p>
        </p:txBody>
      </p:sp>
      <p:sp>
        <p:nvSpPr>
          <p:cNvPr id="3081" name="Rectangle 3080">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2499" y="-5"/>
            <a:ext cx="306939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83" name="Rectangle 3082">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2499" y="-2"/>
            <a:ext cx="306939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85" name="Rectangle 3084">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2499" y="-22"/>
            <a:ext cx="3051501"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87" name="Rectangle 3086">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2499" y="-10"/>
            <a:ext cx="2708601"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74" name="Picture 2" descr="City Commission Meeting 2022-11-08 - YouTube">
            <a:extLst>
              <a:ext uri="{FF2B5EF4-FFF2-40B4-BE49-F238E27FC236}">
                <a16:creationId xmlns:a16="http://schemas.microsoft.com/office/drawing/2014/main" id="{7BA0F2FE-C34B-48EE-961D-45F8B1B8CA2D}"/>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620454" y="131906"/>
            <a:ext cx="3127897" cy="17516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16565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1B4CB5-D5F2-4CCB-88BD-2A960F1B2933}"/>
              </a:ext>
            </a:extLst>
          </p:cNvPr>
          <p:cNvSpPr>
            <a:spLocks noGrp="1"/>
          </p:cNvSpPr>
          <p:nvPr>
            <p:ph type="title"/>
          </p:nvPr>
        </p:nvSpPr>
        <p:spPr/>
        <p:txBody>
          <a:bodyPr>
            <a:normAutofit/>
          </a:bodyPr>
          <a:lstStyle/>
          <a:p>
            <a:r>
              <a:rPr lang="en-US" sz="4000" dirty="0"/>
              <a:t>Who is Subject to the Sunshine Law?</a:t>
            </a:r>
          </a:p>
        </p:txBody>
      </p:sp>
      <p:sp>
        <p:nvSpPr>
          <p:cNvPr id="3" name="Content Placeholder 2">
            <a:extLst>
              <a:ext uri="{FF2B5EF4-FFF2-40B4-BE49-F238E27FC236}">
                <a16:creationId xmlns:a16="http://schemas.microsoft.com/office/drawing/2014/main" id="{BC554838-7A5A-496D-A6EF-4D922FE138E3}"/>
              </a:ext>
            </a:extLst>
          </p:cNvPr>
          <p:cNvSpPr>
            <a:spLocks noGrp="1"/>
          </p:cNvSpPr>
          <p:nvPr>
            <p:ph idx="1"/>
          </p:nvPr>
        </p:nvSpPr>
        <p:spPr/>
        <p:txBody>
          <a:bodyPr>
            <a:normAutofit fontScale="92500"/>
          </a:bodyPr>
          <a:lstStyle/>
          <a:p>
            <a:pPr algn="just">
              <a:lnSpc>
                <a:spcPct val="110000"/>
              </a:lnSpc>
              <a:spcAft>
                <a:spcPts val="1200"/>
              </a:spcAft>
            </a:pPr>
            <a:r>
              <a:rPr lang="en-US" u="sng" dirty="0"/>
              <a:t>ALL</a:t>
            </a:r>
            <a:r>
              <a:rPr lang="en-US" dirty="0"/>
              <a:t> collegial bodies [Commission, Advisory Boards (PZB, ZBA, and Pension) and Committees]</a:t>
            </a:r>
          </a:p>
          <a:p>
            <a:pPr algn="just">
              <a:lnSpc>
                <a:spcPct val="110000"/>
              </a:lnSpc>
              <a:spcAft>
                <a:spcPts val="1200"/>
              </a:spcAft>
            </a:pPr>
            <a:r>
              <a:rPr lang="en-US" dirty="0"/>
              <a:t>Existing board members and members-elect serving on future boards</a:t>
            </a:r>
          </a:p>
          <a:p>
            <a:pPr lvl="1" algn="just">
              <a:lnSpc>
                <a:spcPct val="110000"/>
              </a:lnSpc>
              <a:spcAft>
                <a:spcPts val="1200"/>
              </a:spcAft>
            </a:pPr>
            <a:r>
              <a:rPr lang="en-US" dirty="0"/>
              <a:t>Unopposed candidates are considered “members-elect” once the election is held</a:t>
            </a:r>
          </a:p>
          <a:p>
            <a:pPr lvl="1" algn="just">
              <a:lnSpc>
                <a:spcPct val="110000"/>
              </a:lnSpc>
              <a:spcAft>
                <a:spcPts val="1200"/>
              </a:spcAft>
            </a:pPr>
            <a:r>
              <a:rPr lang="en-US" dirty="0"/>
              <a:t>Members-elect can meet with the board member they are replacing</a:t>
            </a:r>
          </a:p>
        </p:txBody>
      </p:sp>
    </p:spTree>
    <p:extLst>
      <p:ext uri="{BB962C8B-B14F-4D97-AF65-F5344CB8AC3E}">
        <p14:creationId xmlns:p14="http://schemas.microsoft.com/office/powerpoint/2010/main" val="19081086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4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9143999"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ectangle 4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6642" y="0"/>
            <a:ext cx="3047358"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Rectangle 4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783777" y="-3783778"/>
            <a:ext cx="1576446" cy="9144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579606C-FE30-455C-83F2-539CDD9BF367}"/>
              </a:ext>
            </a:extLst>
          </p:cNvPr>
          <p:cNvSpPr>
            <a:spLocks noGrp="1"/>
          </p:cNvSpPr>
          <p:nvPr>
            <p:ph type="title"/>
          </p:nvPr>
        </p:nvSpPr>
        <p:spPr>
          <a:xfrm>
            <a:off x="1028697" y="348865"/>
            <a:ext cx="7533018" cy="877729"/>
          </a:xfrm>
        </p:spPr>
        <p:txBody>
          <a:bodyPr vert="horz" lIns="91440" tIns="45720" rIns="91440" bIns="45720" rtlCol="0" anchor="ctr">
            <a:noAutofit/>
          </a:bodyPr>
          <a:lstStyle/>
          <a:p>
            <a:pPr algn="ctr"/>
            <a:r>
              <a:rPr lang="en-US" sz="3600" b="1" kern="1200" dirty="0">
                <a:solidFill>
                  <a:srgbClr val="FF0000"/>
                </a:solidFill>
                <a:latin typeface="Montserrat" panose="00000500000000000000" pitchFamily="2" charset="0"/>
              </a:rPr>
              <a:t>Sunshine Law Requirements</a:t>
            </a:r>
          </a:p>
        </p:txBody>
      </p:sp>
      <p:graphicFrame>
        <p:nvGraphicFramePr>
          <p:cNvPr id="5" name="Content Placeholder 2">
            <a:extLst>
              <a:ext uri="{FF2B5EF4-FFF2-40B4-BE49-F238E27FC236}">
                <a16:creationId xmlns:a16="http://schemas.microsoft.com/office/drawing/2014/main" id="{78E7510A-949F-D863-076B-5AD7CB65D6DA}"/>
              </a:ext>
            </a:extLst>
          </p:cNvPr>
          <p:cNvGraphicFramePr>
            <a:graphicFrameLocks noGrp="1"/>
          </p:cNvGraphicFramePr>
          <p:nvPr>
            <p:ph sz="quarter" idx="13"/>
            <p:extLst>
              <p:ext uri="{D42A27DB-BD31-4B8C-83A1-F6EECF244321}">
                <p14:modId xmlns:p14="http://schemas.microsoft.com/office/powerpoint/2010/main" val="2585392399"/>
              </p:ext>
            </p:extLst>
          </p:nvPr>
        </p:nvGraphicFramePr>
        <p:xfrm>
          <a:off x="458494" y="2124853"/>
          <a:ext cx="8195871" cy="4192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450322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4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9143999"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ectangle 4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6642" y="0"/>
            <a:ext cx="3047358"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Rectangle 4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783777" y="-3783778"/>
            <a:ext cx="1576446" cy="9144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579606C-FE30-455C-83F2-539CDD9BF367}"/>
              </a:ext>
            </a:extLst>
          </p:cNvPr>
          <p:cNvSpPr>
            <a:spLocks noGrp="1"/>
          </p:cNvSpPr>
          <p:nvPr>
            <p:ph type="title"/>
          </p:nvPr>
        </p:nvSpPr>
        <p:spPr>
          <a:xfrm>
            <a:off x="1028697" y="348865"/>
            <a:ext cx="7533018" cy="877729"/>
          </a:xfrm>
        </p:spPr>
        <p:txBody>
          <a:bodyPr vert="horz" lIns="91440" tIns="45720" rIns="91440" bIns="45720" rtlCol="0" anchor="ctr">
            <a:normAutofit/>
          </a:bodyPr>
          <a:lstStyle/>
          <a:p>
            <a:pPr algn="ctr"/>
            <a:r>
              <a:rPr lang="en-US" sz="3600" b="1" kern="1200" dirty="0">
                <a:solidFill>
                  <a:srgbClr val="FF0000"/>
                </a:solidFill>
                <a:latin typeface="Montserrat" panose="00000500000000000000" pitchFamily="2" charset="0"/>
              </a:rPr>
              <a:t>Sunshine Law Requirements</a:t>
            </a:r>
          </a:p>
        </p:txBody>
      </p:sp>
      <p:graphicFrame>
        <p:nvGraphicFramePr>
          <p:cNvPr id="5" name="Content Placeholder 2">
            <a:extLst>
              <a:ext uri="{FF2B5EF4-FFF2-40B4-BE49-F238E27FC236}">
                <a16:creationId xmlns:a16="http://schemas.microsoft.com/office/drawing/2014/main" id="{78E7510A-949F-D863-076B-5AD7CB65D6DA}"/>
              </a:ext>
            </a:extLst>
          </p:cNvPr>
          <p:cNvGraphicFramePr>
            <a:graphicFrameLocks noGrp="1"/>
          </p:cNvGraphicFramePr>
          <p:nvPr>
            <p:ph sz="quarter" idx="13"/>
            <p:extLst>
              <p:ext uri="{D42A27DB-BD31-4B8C-83A1-F6EECF244321}">
                <p14:modId xmlns:p14="http://schemas.microsoft.com/office/powerpoint/2010/main" val="2447889301"/>
              </p:ext>
            </p:extLst>
          </p:nvPr>
        </p:nvGraphicFramePr>
        <p:xfrm>
          <a:off x="483042" y="2112579"/>
          <a:ext cx="8195871" cy="4192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938317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F56F5174-31D9-4DBB-AAB7-A1FD7BDB13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66129"/>
            <a:ext cx="4851603" cy="5925741"/>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22" name="Picture 21">
            <a:extLst>
              <a:ext uri="{FF2B5EF4-FFF2-40B4-BE49-F238E27FC236}">
                <a16:creationId xmlns:a16="http://schemas.microsoft.com/office/drawing/2014/main" id="{AE113210-7872-481A-ADE6-3A05CCAF5E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r="13200"/>
          <a:stretch/>
        </p:blipFill>
        <p:spPr>
          <a:xfrm>
            <a:off x="0" y="466129"/>
            <a:ext cx="9144000" cy="5925741"/>
          </a:xfrm>
          <a:prstGeom prst="rect">
            <a:avLst/>
          </a:prstGeom>
        </p:spPr>
      </p:pic>
      <p:sp>
        <p:nvSpPr>
          <p:cNvPr id="24" name="Freeform 62">
            <a:extLst>
              <a:ext uri="{FF2B5EF4-FFF2-40B4-BE49-F238E27FC236}">
                <a16:creationId xmlns:a16="http://schemas.microsoft.com/office/drawing/2014/main" id="{F9A95BEE-6BB1-4A28-A8E6-A34B2E42E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86286"/>
            <a:ext cx="4320692" cy="4666770"/>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pic>
        <p:nvPicPr>
          <p:cNvPr id="6" name="Picture 5">
            <a:extLst>
              <a:ext uri="{FF2B5EF4-FFF2-40B4-BE49-F238E27FC236}">
                <a16:creationId xmlns:a16="http://schemas.microsoft.com/office/drawing/2014/main" id="{D02E85FA-BA4C-4B6F-9882-1C380C48FBB2}"/>
              </a:ext>
            </a:extLst>
          </p:cNvPr>
          <p:cNvPicPr>
            <a:picLocks noChangeAspect="1"/>
          </p:cNvPicPr>
          <p:nvPr/>
        </p:nvPicPr>
        <p:blipFill rotWithShape="1">
          <a:blip r:embed="rId3">
            <a:alphaModFix/>
          </a:blip>
          <a:srcRect l="5312" r="8063"/>
          <a:stretch/>
        </p:blipFill>
        <p:spPr>
          <a:xfrm>
            <a:off x="20" y="1351210"/>
            <a:ext cx="4180350" cy="4375387"/>
          </a:xfrm>
          <a:custGeom>
            <a:avLst/>
            <a:gdLst/>
            <a:ahLst/>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effectLst>
            <a:softEdge rad="0"/>
          </a:effectLst>
        </p:spPr>
      </p:pic>
      <p:sp>
        <p:nvSpPr>
          <p:cNvPr id="3" name="Content Placeholder 2">
            <a:extLst>
              <a:ext uri="{FF2B5EF4-FFF2-40B4-BE49-F238E27FC236}">
                <a16:creationId xmlns:a16="http://schemas.microsoft.com/office/drawing/2014/main" id="{BDF3E6F0-305F-4C82-9C56-A284996EF82F}"/>
              </a:ext>
            </a:extLst>
          </p:cNvPr>
          <p:cNvSpPr>
            <a:spLocks noGrp="1"/>
          </p:cNvSpPr>
          <p:nvPr>
            <p:ph sz="quarter" idx="13"/>
          </p:nvPr>
        </p:nvSpPr>
        <p:spPr>
          <a:xfrm>
            <a:off x="4762104" y="862750"/>
            <a:ext cx="4068137" cy="5313841"/>
          </a:xfrm>
        </p:spPr>
        <p:txBody>
          <a:bodyPr vert="horz" lIns="91440" tIns="45720" rIns="91440" bIns="45720" rtlCol="0" anchor="ctr">
            <a:normAutofit/>
          </a:bodyPr>
          <a:lstStyle/>
          <a:p>
            <a:pPr marL="0" indent="0">
              <a:lnSpc>
                <a:spcPct val="100000"/>
              </a:lnSpc>
              <a:buNone/>
            </a:pPr>
            <a:r>
              <a:rPr lang="en-US" sz="2400" dirty="0">
                <a:solidFill>
                  <a:srgbClr val="000000"/>
                </a:solidFill>
              </a:rPr>
              <a:t>The public has a right to view the meeting and hear all discussions. </a:t>
            </a:r>
          </a:p>
          <a:p>
            <a:pPr>
              <a:lnSpc>
                <a:spcPct val="100000"/>
              </a:lnSpc>
            </a:pPr>
            <a:r>
              <a:rPr lang="en-US" sz="2400" dirty="0">
                <a:solidFill>
                  <a:srgbClr val="000000"/>
                </a:solidFill>
              </a:rPr>
              <a:t>Facilities: accessible, adequate, non-discriminatory</a:t>
            </a:r>
          </a:p>
          <a:p>
            <a:pPr>
              <a:lnSpc>
                <a:spcPct val="100000"/>
              </a:lnSpc>
            </a:pPr>
            <a:r>
              <a:rPr lang="en-US" sz="2400" dirty="0">
                <a:solidFill>
                  <a:srgbClr val="000000"/>
                </a:solidFill>
              </a:rPr>
              <a:t>No inaudible discussions</a:t>
            </a:r>
          </a:p>
          <a:p>
            <a:pPr>
              <a:lnSpc>
                <a:spcPct val="100000"/>
              </a:lnSpc>
            </a:pPr>
            <a:r>
              <a:rPr lang="en-US" sz="2400" dirty="0">
                <a:solidFill>
                  <a:srgbClr val="000000"/>
                </a:solidFill>
              </a:rPr>
              <a:t>No “confidential” votes</a:t>
            </a:r>
          </a:p>
          <a:p>
            <a:pPr>
              <a:lnSpc>
                <a:spcPct val="100000"/>
              </a:lnSpc>
            </a:pPr>
            <a:r>
              <a:rPr lang="en-US" sz="2400" dirty="0">
                <a:solidFill>
                  <a:srgbClr val="000000"/>
                </a:solidFill>
              </a:rPr>
              <a:t>No “polling” or unofficial votes</a:t>
            </a:r>
          </a:p>
          <a:p>
            <a:pPr>
              <a:lnSpc>
                <a:spcPct val="100000"/>
              </a:lnSpc>
            </a:pPr>
            <a:r>
              <a:rPr lang="en-US" sz="2400" dirty="0">
                <a:solidFill>
                  <a:srgbClr val="000000"/>
                </a:solidFill>
              </a:rPr>
              <a:t>Cross-talk and closed captioning</a:t>
            </a:r>
          </a:p>
        </p:txBody>
      </p:sp>
    </p:spTree>
    <p:extLst>
      <p:ext uri="{BB962C8B-B14F-4D97-AF65-F5344CB8AC3E}">
        <p14:creationId xmlns:p14="http://schemas.microsoft.com/office/powerpoint/2010/main" val="804368347"/>
      </p:ext>
    </p:extLst>
  </p:cSld>
  <p:clrMapOvr>
    <a:masterClrMapping/>
  </p:clrMapOvr>
</p:sld>
</file>

<file path=ppt/theme/theme1.xml><?xml version="1.0" encoding="utf-8"?>
<a:theme xmlns:a="http://schemas.openxmlformats.org/drawingml/2006/main" name="Office Theme">
  <a:themeElements>
    <a:clrScheme name="City of North Port">
      <a:dk1>
        <a:srgbClr val="003865"/>
      </a:dk1>
      <a:lt1>
        <a:sysClr val="window" lastClr="FFFFFF"/>
      </a:lt1>
      <a:dk2>
        <a:srgbClr val="003865"/>
      </a:dk2>
      <a:lt2>
        <a:srgbClr val="FFFFFF"/>
      </a:lt2>
      <a:accent1>
        <a:srgbClr val="009CDE"/>
      </a:accent1>
      <a:accent2>
        <a:srgbClr val="FFB81C"/>
      </a:accent2>
      <a:accent3>
        <a:srgbClr val="003865"/>
      </a:accent3>
      <a:accent4>
        <a:srgbClr val="006842"/>
      </a:accent4>
      <a:accent5>
        <a:srgbClr val="C83E00"/>
      </a:accent5>
      <a:accent6>
        <a:srgbClr val="F89000"/>
      </a:accent6>
      <a:hlink>
        <a:srgbClr val="009CDE"/>
      </a:hlink>
      <a:folHlink>
        <a:srgbClr val="FFB81C"/>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D477A07854633489EE3A190543F6CE5" ma:contentTypeVersion="18" ma:contentTypeDescription="Create a new document." ma:contentTypeScope="" ma:versionID="df5d04c3b61aec59b30c80b5689af048">
  <xsd:schema xmlns:xsd="http://www.w3.org/2001/XMLSchema" xmlns:xs="http://www.w3.org/2001/XMLSchema" xmlns:p="http://schemas.microsoft.com/office/2006/metadata/properties" xmlns:ns2="6d850ad5-c428-4137-bc64-4d248b080b3d" xmlns:ns3="b470c8ac-edca-4cf5-a967-95d53433d676" targetNamespace="http://schemas.microsoft.com/office/2006/metadata/properties" ma:root="true" ma:fieldsID="3087c69e5f939c5be175bb94b27f7a76" ns2:_="" ns3:_="">
    <xsd:import namespace="6d850ad5-c428-4137-bc64-4d248b080b3d"/>
    <xsd:import namespace="b470c8ac-edca-4cf5-a967-95d53433d676"/>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d850ad5-c428-4137-bc64-4d248b080b3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19946d39-3500-4ce9-8b72-6aeff2bdd88b"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470c8ac-edca-4cf5-a967-95d53433d676"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2754d4de-5e92-4f07-8cb1-416871fa5cb0}" ma:internalName="TaxCatchAll" ma:showField="CatchAllData" ma:web="b470c8ac-edca-4cf5-a967-95d53433d67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6d850ad5-c428-4137-bc64-4d248b080b3d">
      <Terms xmlns="http://schemas.microsoft.com/office/infopath/2007/PartnerControls"/>
    </lcf76f155ced4ddcb4097134ff3c332f>
    <TaxCatchAll xmlns="b470c8ac-edca-4cf5-a967-95d53433d676"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3F37FB9-7DC4-41CC-BD2C-B1A55CBF89D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d850ad5-c428-4137-bc64-4d248b080b3d"/>
    <ds:schemaRef ds:uri="b470c8ac-edca-4cf5-a967-95d53433d67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8E91C58-FA46-40DF-8454-D81BB627B187}">
  <ds:schemaRefs>
    <ds:schemaRef ds:uri="http://schemas.microsoft.com/office/2006/metadata/properties"/>
    <ds:schemaRef ds:uri="http://schemas.microsoft.com/office/infopath/2007/PartnerControls"/>
    <ds:schemaRef ds:uri="6d850ad5-c428-4137-bc64-4d248b080b3d"/>
    <ds:schemaRef ds:uri="b470c8ac-edca-4cf5-a967-95d53433d676"/>
  </ds:schemaRefs>
</ds:datastoreItem>
</file>

<file path=customXml/itemProps3.xml><?xml version="1.0" encoding="utf-8"?>
<ds:datastoreItem xmlns:ds="http://schemas.openxmlformats.org/officeDocument/2006/customXml" ds:itemID="{9B7336EB-4F5F-4AFB-9E63-5027454BB60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TM04033927[[fn=Main Event]]</Template>
  <TotalTime>3029</TotalTime>
  <Words>2352</Words>
  <Application>Microsoft Office PowerPoint</Application>
  <PresentationFormat>On-screen Show (4:3)</PresentationFormat>
  <Paragraphs>199</Paragraphs>
  <Slides>40</Slides>
  <Notes>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40</vt:i4>
      </vt:variant>
    </vt:vector>
  </HeadingPairs>
  <TitlesOfParts>
    <vt:vector size="47" baseType="lpstr">
      <vt:lpstr>Arial</vt:lpstr>
      <vt:lpstr>Calibri</vt:lpstr>
      <vt:lpstr>Calibri Light</vt:lpstr>
      <vt:lpstr>Lato</vt:lpstr>
      <vt:lpstr>Montserrat</vt:lpstr>
      <vt:lpstr>Montserrat ExtraBold</vt:lpstr>
      <vt:lpstr>Office Theme</vt:lpstr>
      <vt:lpstr>PowerPoint Presentation</vt:lpstr>
      <vt:lpstr>Sunshine Law &amp; Public Meetings</vt:lpstr>
      <vt:lpstr>Sunshine Law Overview</vt:lpstr>
      <vt:lpstr>What is Sunshine Law?</vt:lpstr>
      <vt:lpstr>When Does the Sunshine Law Apply?</vt:lpstr>
      <vt:lpstr>Who is Subject to the Sunshine Law?</vt:lpstr>
      <vt:lpstr>Sunshine Law Requirements</vt:lpstr>
      <vt:lpstr>Sunshine Law Requirements</vt:lpstr>
      <vt:lpstr>PowerPoint Presentation</vt:lpstr>
      <vt:lpstr>Meetings Occur Anywhere</vt:lpstr>
      <vt:lpstr>Social Gatherings</vt:lpstr>
      <vt:lpstr>Other Potential Meetings</vt:lpstr>
      <vt:lpstr>Social Media</vt:lpstr>
      <vt:lpstr>Attorney General Opinions</vt:lpstr>
      <vt:lpstr>Personal Devices</vt:lpstr>
      <vt:lpstr>PowerPoint Presentation</vt:lpstr>
      <vt:lpstr>Staff Meetings</vt:lpstr>
      <vt:lpstr>Meetings with the Agency Attorney</vt:lpstr>
      <vt:lpstr>Sunshine Law Exception - Pending Litigation &amp; Risk Management Claims</vt:lpstr>
      <vt:lpstr>Sunshine Law Exemption – Collective Bargaining Discussions</vt:lpstr>
      <vt:lpstr>May a board vote by secret ballot?</vt:lpstr>
      <vt:lpstr>Curing Sunshine Law Violations</vt:lpstr>
      <vt:lpstr>Public’s Right to Speak</vt:lpstr>
      <vt:lpstr>Limitations on Public Comment</vt:lpstr>
      <vt:lpstr>Sunshine Law Requirements</vt:lpstr>
      <vt:lpstr>What is Reasonable Notice?</vt:lpstr>
      <vt:lpstr>Reasonable Notice continued…</vt:lpstr>
      <vt:lpstr>Does “Reasonable Notice” Apply to Agenda Items?</vt:lpstr>
      <vt:lpstr>Sunshine Law Requirements</vt:lpstr>
      <vt:lpstr>“Minutes” Requirements</vt:lpstr>
      <vt:lpstr>Sunshine Law Penalties</vt:lpstr>
      <vt:lpstr>Penalties</vt:lpstr>
      <vt:lpstr>PowerPoint Presentation</vt:lpstr>
      <vt:lpstr>PowerPoint Presentation</vt:lpstr>
      <vt:lpstr>Citizens for Sunshine v. City of Sarasota</vt:lpstr>
      <vt:lpstr>Lorenzo v. City of Venice</vt:lpstr>
      <vt:lpstr>Mapes v. City of Bradenton Beach</vt:lpstr>
      <vt:lpstr>Kneapler v. City of Miami</vt:lpstr>
      <vt:lpstr>Questions?</vt:lpstr>
      <vt:lpstr>Michael Golen, CPM</vt:lpstr>
    </vt:vector>
  </TitlesOfParts>
  <Company>City of North Port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Ansel</dc:creator>
  <cp:lastModifiedBy>Michael Golen</cp:lastModifiedBy>
  <cp:revision>140</cp:revision>
  <dcterms:created xsi:type="dcterms:W3CDTF">2023-05-16T20:03:08Z</dcterms:created>
  <dcterms:modified xsi:type="dcterms:W3CDTF">2025-04-11T18:56:56Z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0x0101000A18FC6BFB568844950F6309BB718978</vt:lpwstr>
  </property>
  <property fmtid="{D5CDD505-2E9C-101B-9397-08002B2CF9AE}" pid="3" name="MediaServiceImageTags">
    <vt:lpwstr/>
  </property>
</Properties>
</file>