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347" r:id="rId6"/>
    <p:sldId id="367" r:id="rId7"/>
    <p:sldId id="378" r:id="rId8"/>
    <p:sldId id="368" r:id="rId9"/>
    <p:sldId id="369" r:id="rId10"/>
    <p:sldId id="370" r:id="rId11"/>
    <p:sldId id="371" r:id="rId12"/>
    <p:sldId id="372" r:id="rId13"/>
    <p:sldId id="387" r:id="rId14"/>
    <p:sldId id="374" r:id="rId15"/>
    <p:sldId id="375" r:id="rId16"/>
    <p:sldId id="388" r:id="rId17"/>
    <p:sldId id="376" r:id="rId18"/>
    <p:sldId id="389" r:id="rId19"/>
    <p:sldId id="382" r:id="rId20"/>
    <p:sldId id="390" r:id="rId21"/>
    <p:sldId id="383" r:id="rId22"/>
    <p:sldId id="386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6B211C-82D9-896D-EA28-9E06E823AB21}" name="Shelby Riffey" initials="SR" userId="S::sriffey@firstlinecoastal.com::aa388a22-db93-4786-8bec-51659638da39" providerId="AD"/>
  <p188:author id="{2417EC3A-6980-A59C-5B57-E1CF4B477330}" name="Mark Stroik" initials="MS" userId="S::mstroik@firstlinecoastal.com::0cd2e3f5-90f5-4e3b-bf70-416d3c2a9f4f" providerId="AD"/>
  <p188:author id="{B2B39BAA-26F4-8635-A994-539DDA419BC5}" name="Jacob Pierson" initials="JP" userId="S::jpierson@firstlinecoastal.com::fed472b0-7de2-40a4-a856-d86c91ac42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66"/>
    <a:srgbClr val="21E3E3"/>
    <a:srgbClr val="00FF00"/>
    <a:srgbClr val="CC00FF"/>
    <a:srgbClr val="00CCFF"/>
    <a:srgbClr val="FF66CC"/>
    <a:srgbClr val="FF9933"/>
    <a:srgbClr val="CC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1D23F-F1B6-4913-B876-2F6E5C67D2EF}" v="7" dt="2025-01-10T01:13:38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2010" autoAdjust="0"/>
  </p:normalViewPr>
  <p:slideViewPr>
    <p:cSldViewPr snapToGrid="0">
      <p:cViewPr varScale="1">
        <p:scale>
          <a:sx n="60" d="100"/>
          <a:sy n="60" d="100"/>
        </p:scale>
        <p:origin x="856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B2221F-B8A5-4B96-BC95-2B7EC7E604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AB482-E73C-43FA-86B9-EB1FB28E3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837EAEE-AD91-41D9-8FEE-3B37CC3E6FD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2EDE1-C512-4F35-A034-452D77690A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32E24-C652-47DC-A740-E4119AE5B1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710472E-B61F-492F-B87B-31C360B0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6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E1876-EE10-42DB-80AB-39ADF3F1D3C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C4D76-40A9-47EA-8F3A-B9238AEB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9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4D76-40A9-47EA-8F3A-B9238AEB38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5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4D76-40A9-47EA-8F3A-B9238AEB38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4D76-40A9-47EA-8F3A-B9238AEB38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4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Approximately 80 grab samples throughout 38 canals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4D76-40A9-47EA-8F3A-B9238AEB38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45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4D76-40A9-47EA-8F3A-B9238AEB38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FCC0-9E29-4E40-8D9B-9A9602EE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6F953-86E4-4AF6-876A-802B34A34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C4A01-4941-487E-A6A4-68AFECFF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7FC0-2ACD-4734-BF16-474E51C21A80}" type="datetime1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2D62-D72C-4943-A483-9BEB7899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282EE-25DF-4A4A-8001-9FB9EC8F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6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0546-1482-458E-B06D-586DE16F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0618-96C7-4EA4-92E9-8C5B396FC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BD85-A69F-4163-8308-8BD894EF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796C-F1D6-4041-86CF-AF7B3C958512}" type="datetime1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D0FB-6287-4383-B401-3199BA78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32286-BC61-455B-AF6F-7ED9BEAC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0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1F303-2792-4559-AF21-1E305051F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063EC-943D-4E36-B3FF-A54F601E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B7EF4-53F3-4423-B519-E2A6FFF5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307B-8833-4B4D-B36B-1AB7D698D736}" type="datetime1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83CF-8F0B-48AD-9459-F4E3D5CD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BF210-D5CB-4613-9D63-BEC13592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6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FA0A-28B2-402C-8908-E6BC942D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15894-A15A-40A2-8DB2-21982376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CEC7F-3BB3-470E-8B99-3405EB6D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BCBC-C5E6-439C-8891-14F3A7E57C02}" type="datetime1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CB22-0FA1-4D21-920D-F4C9A014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BCE62-17F5-484E-947B-0B4CC10A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0BF4-193D-4C1E-B9EC-6FE47F53B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182" y="136525"/>
            <a:ext cx="7117871" cy="836064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 goes here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CB8C-46A9-49E8-BD3F-F6194772F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B12DB-FE40-4796-95BF-75BB1B95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E88-9ABF-4EE6-AFD9-0D687597AC60}" type="datetime1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8AC16-875D-4619-AA62-2C8BEC7A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8D357-9329-49F2-859E-87D84117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5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BE4F-946D-4A0A-A360-95999D746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94" y="136525"/>
            <a:ext cx="7315199" cy="715529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66145-E558-4729-8177-BF3562AD8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CE756-9EED-4A74-AF6A-066826DC2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94EB8-9BBB-4975-A790-301A6CAD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79FB-7B5F-412E-AD27-E2ADF4168A97}" type="datetime1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A1C75-D1E5-44AC-87BF-7A3A2096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10286-746F-43C6-88CB-9A72E9D1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0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E773-5968-4943-81C8-A32922DC2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325937"/>
            <a:ext cx="7316788" cy="653777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D52AA-1225-407A-ABD7-78794050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9E715-C87E-4375-87AC-20FD60CAC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C97F3-948D-4AA5-A7DF-B526C4057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F1CAD-68F9-44F9-AB2F-8913AC52C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05C0B-CEB7-459F-8E3D-63D94A02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55F5-FA04-4764-BBC5-84575135BA1E}" type="datetime1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0953A-579A-44ED-A3BD-504E36C1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66759-3596-4C1C-A5A3-3631BAE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36BD-824B-405C-AD29-CEBC7719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DB20F-5908-4F3E-9725-B9D461D5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F39-F671-4F0B-91EB-2DB9111B7736}" type="datetime1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07829-3AFE-4CE3-A240-61F55224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5F360-F5B7-4690-9D5B-E7C64516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1D31F-A123-43E6-9763-59DD44B6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1EBF-72CE-4DB9-AA35-A16B305D064E}" type="datetime1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6F949-F878-48C0-B88E-8DE12401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DAFB4-A7AD-44D9-A7FF-4D32278D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B6B0-21E3-44DB-9624-0ADE6DB4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A90D-E5C0-427A-B847-9BC6FB55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2E203-DD98-470C-824C-E45E72AFA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37DBD-1038-4292-BD0E-FD36C01A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CF-EE9D-4E64-8E8A-D342183F7D64}" type="datetime1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2066F-F8ED-4B08-B1FE-F120908B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DA814-021F-4F0A-A5A1-EF442E76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EDC1-D019-4ADB-82B2-C92DA43C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22C61-0012-44E9-AAFB-FA6E913E5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14566-6349-4A79-9009-12D9E1034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31D5A-05E0-4ECD-A59E-C77B01BA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A61-1BA2-4DD9-97E4-A2A6CB857D69}" type="datetime1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762E2-BFD8-4C1B-A25A-23DFDECC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ED20C-5D95-4044-A8A8-E3A74D3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EB138B-DFA8-4712-A283-9374061D1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r="93" b="80876"/>
          <a:stretch/>
        </p:blipFill>
        <p:spPr>
          <a:xfrm>
            <a:off x="11268" y="0"/>
            <a:ext cx="12169464" cy="131149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FF42E-64AF-4BB7-961A-FF22F326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17F0D-DE41-4F0B-95E3-14F9D43D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BCEB-3FB8-41BD-A422-AED61BCAE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C646-A5FF-4E88-B59E-8A14F9B0E781}" type="datetime1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9E158-0C89-4D7F-AE98-805C0A243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415F-903B-434F-B023-3C941B90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8A56A3-061F-4CC8-B7FC-5AB57A1AA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6001"/>
            <a:ext cx="9144000" cy="241638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Canal Navigation Maintenance Program Update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811CD27-CFAD-428E-B45B-883DB4BB3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7057"/>
            <a:ext cx="9144000" cy="129396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Town Commission Workshop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January 21, 2025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67D581-A07B-441E-97FF-15B7B1C2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94FB-741C-2508-F2B4-C56F277A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26CAC-047C-FF3F-2EEE-0A3092041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Ad-Valorem</a:t>
            </a:r>
            <a:r>
              <a:rPr lang="en-US" dirty="0"/>
              <a:t> District Mechanism</a:t>
            </a:r>
          </a:p>
          <a:p>
            <a:pPr lvl="1"/>
            <a:r>
              <a:rPr lang="en-US" dirty="0"/>
              <a:t>Passed at the December meeting and submitted to the respective Counties.</a:t>
            </a:r>
          </a:p>
          <a:p>
            <a:r>
              <a:rPr lang="en-US" i="1" dirty="0"/>
              <a:t>Non</a:t>
            </a:r>
            <a:r>
              <a:rPr lang="en-US" dirty="0"/>
              <a:t>–</a:t>
            </a:r>
            <a:r>
              <a:rPr lang="en-US" i="1" dirty="0"/>
              <a:t>Ad Valorem </a:t>
            </a:r>
            <a:r>
              <a:rPr lang="en-US" dirty="0"/>
              <a:t>District Delineation (Direct Benefit Groups)</a:t>
            </a:r>
          </a:p>
          <a:p>
            <a:pPr lvl="1"/>
            <a:r>
              <a:rPr lang="en-US" dirty="0"/>
              <a:t>Development of meets and bounds - Underway</a:t>
            </a:r>
          </a:p>
          <a:p>
            <a:r>
              <a:rPr lang="en-US" dirty="0"/>
              <a:t>Funding Methodology Report </a:t>
            </a:r>
          </a:p>
          <a:p>
            <a:pPr lvl="1"/>
            <a:r>
              <a:rPr lang="en-US" dirty="0"/>
              <a:t>Beginning development soon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B265F-6A29-B252-62EC-0E25CB15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26EDF-47C9-4D38-8F23-D55C707CF7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589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5931-C135-90D2-D68E-A6F4BB57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9FC88-B7F9-4956-A37A-AD01A3C15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58" y="1456291"/>
            <a:ext cx="10515600" cy="1897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Initial Assessment Rolls assembled</a:t>
            </a:r>
          </a:p>
          <a:p>
            <a:r>
              <a:rPr lang="en-US" dirty="0"/>
              <a:t>Apportionment Methodology – Costs still being refined as program develops</a:t>
            </a:r>
          </a:p>
          <a:p>
            <a:pPr lvl="1"/>
            <a:r>
              <a:rPr lang="en-US" dirty="0"/>
              <a:t>Dashboard tool developed to assess how different cost allocations effect cost splits</a:t>
            </a:r>
          </a:p>
          <a:p>
            <a:pPr lvl="2"/>
            <a:r>
              <a:rPr lang="en-US" dirty="0"/>
              <a:t>Allowed us to identify the fixed and variable parameters.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8B03E-10EC-31AF-4148-CD49C896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6EAFD-6356-A5F6-D1EB-07600E6EA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45238"/>
            <a:ext cx="5180358" cy="2771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C2B5B-422A-887F-D9A3-A35299D52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545" y="4077822"/>
            <a:ext cx="5492604" cy="15148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BDED1A-C6E5-42FA-20C7-DCF922CE9FF0}"/>
              </a:ext>
            </a:extLst>
          </p:cNvPr>
          <p:cNvSpPr txBox="1"/>
          <p:nvPr/>
        </p:nvSpPr>
        <p:spPr>
          <a:xfrm>
            <a:off x="2158739" y="3372438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Variables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92E32-0838-6EC7-FEEA-C9F1FDA99259}"/>
              </a:ext>
            </a:extLst>
          </p:cNvPr>
          <p:cNvSpPr txBox="1"/>
          <p:nvPr/>
        </p:nvSpPr>
        <p:spPr>
          <a:xfrm>
            <a:off x="8080343" y="3708490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688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5678-06BE-5B5D-C153-FAAA626F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Parameters for Assessment Apportionment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1B06D-0ED9-5B9E-A8E4-6DA0C748E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variable parameters ultimately shift the percent cost from each funding source (</a:t>
            </a:r>
            <a:r>
              <a:rPr lang="en-US" i="1" dirty="0"/>
              <a:t>Ad Valorem </a:t>
            </a:r>
            <a:r>
              <a:rPr lang="en-US" dirty="0"/>
              <a:t>and </a:t>
            </a:r>
            <a:r>
              <a:rPr lang="en-US" i="1" dirty="0"/>
              <a:t>Non-Ad Valorem).</a:t>
            </a:r>
          </a:p>
          <a:p>
            <a:r>
              <a:rPr lang="en-US" dirty="0"/>
              <a:t>Variable Parameters include: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C33D7-204C-8051-4674-696FE8CA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1E56DE-EA92-EC97-4124-76097335A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0547"/>
              </p:ext>
            </p:extLst>
          </p:nvPr>
        </p:nvGraphicFramePr>
        <p:xfrm>
          <a:off x="1360012" y="3429000"/>
          <a:ext cx="947197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526">
                  <a:extLst>
                    <a:ext uri="{9D8B030D-6E8A-4147-A177-3AD203B41FA5}">
                      <a16:colId xmlns:a16="http://schemas.microsoft.com/office/drawing/2014/main" val="4150584032"/>
                    </a:ext>
                  </a:extLst>
                </a:gridCol>
                <a:gridCol w="2642124">
                  <a:extLst>
                    <a:ext uri="{9D8B030D-6E8A-4147-A177-3AD203B41FA5}">
                      <a16:colId xmlns:a16="http://schemas.microsoft.com/office/drawing/2014/main" val="3979331684"/>
                    </a:ext>
                  </a:extLst>
                </a:gridCol>
                <a:gridCol w="3157325">
                  <a:extLst>
                    <a:ext uri="{9D8B030D-6E8A-4147-A177-3AD203B41FA5}">
                      <a16:colId xmlns:a16="http://schemas.microsoft.com/office/drawing/2014/main" val="3879195873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Currently born by </a:t>
                      </a:r>
                    </a:p>
                    <a:p>
                      <a:pPr algn="ctr"/>
                      <a:r>
                        <a:rPr lang="en-US" i="1" dirty="0"/>
                        <a:t>Ad Valorem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Currently born by </a:t>
                      </a:r>
                    </a:p>
                    <a:p>
                      <a:pPr algn="ctr"/>
                      <a:r>
                        <a:rPr lang="en-US" i="1" dirty="0"/>
                        <a:t>Non-Ad Valorem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56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 Benefit Canal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27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Direct Benefit Canals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060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Shared Benefit Canals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0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Seagrass 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64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5-year Operating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6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5-year Maintenance Costs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Distributed equally based on Initial Construction Cost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653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DEA0-B9A0-A5A3-E131-AD188CBD3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0751" y="-1429823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BUDM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84965-2595-6B3B-9CD8-D12D70DC9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704" y="1346640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i="1" dirty="0"/>
              <a:t>Subaqueous Force 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34805-A72A-16B6-10F5-DF3F865A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6CE71-39E9-E389-C7BC-07B1D80D3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50" y="2011596"/>
            <a:ext cx="8068299" cy="470987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763FD8-774E-424E-BCEF-10EF316221B6}"/>
              </a:ext>
            </a:extLst>
          </p:cNvPr>
          <p:cNvSpPr/>
          <p:nvPr/>
        </p:nvSpPr>
        <p:spPr>
          <a:xfrm>
            <a:off x="4321943" y="4668146"/>
            <a:ext cx="4033989" cy="330574"/>
          </a:xfrm>
          <a:custGeom>
            <a:avLst/>
            <a:gdLst>
              <a:gd name="connsiteX0" fmla="*/ 0 w 2424112"/>
              <a:gd name="connsiteY0" fmla="*/ 9525 h 185737"/>
              <a:gd name="connsiteX1" fmla="*/ 121444 w 2424112"/>
              <a:gd name="connsiteY1" fmla="*/ 26193 h 185737"/>
              <a:gd name="connsiteX2" fmla="*/ 297656 w 2424112"/>
              <a:gd name="connsiteY2" fmla="*/ 19050 h 185737"/>
              <a:gd name="connsiteX3" fmla="*/ 447675 w 2424112"/>
              <a:gd name="connsiteY3" fmla="*/ 40481 h 185737"/>
              <a:gd name="connsiteX4" fmla="*/ 766762 w 2424112"/>
              <a:gd name="connsiteY4" fmla="*/ 73818 h 185737"/>
              <a:gd name="connsiteX5" fmla="*/ 1314450 w 2424112"/>
              <a:gd name="connsiteY5" fmla="*/ 123825 h 185737"/>
              <a:gd name="connsiteX6" fmla="*/ 1940719 w 2424112"/>
              <a:gd name="connsiteY6" fmla="*/ 185737 h 185737"/>
              <a:gd name="connsiteX7" fmla="*/ 1988344 w 2424112"/>
              <a:gd name="connsiteY7" fmla="*/ 178593 h 185737"/>
              <a:gd name="connsiteX8" fmla="*/ 2040731 w 2424112"/>
              <a:gd name="connsiteY8" fmla="*/ 161925 h 185737"/>
              <a:gd name="connsiteX9" fmla="*/ 2081212 w 2424112"/>
              <a:gd name="connsiteY9" fmla="*/ 123825 h 185737"/>
              <a:gd name="connsiteX10" fmla="*/ 2205037 w 2424112"/>
              <a:gd name="connsiteY10" fmla="*/ 57150 h 185737"/>
              <a:gd name="connsiteX11" fmla="*/ 2424112 w 2424112"/>
              <a:gd name="connsiteY11" fmla="*/ 0 h 185737"/>
              <a:gd name="connsiteX12" fmla="*/ 0 w 2424112"/>
              <a:gd name="connsiteY12" fmla="*/ 9525 h 1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4112" h="185737">
                <a:moveTo>
                  <a:pt x="0" y="9525"/>
                </a:moveTo>
                <a:lnTo>
                  <a:pt x="121444" y="26193"/>
                </a:lnTo>
                <a:lnTo>
                  <a:pt x="297656" y="19050"/>
                </a:lnTo>
                <a:lnTo>
                  <a:pt x="447675" y="40481"/>
                </a:lnTo>
                <a:lnTo>
                  <a:pt x="766762" y="73818"/>
                </a:lnTo>
                <a:lnTo>
                  <a:pt x="1314450" y="123825"/>
                </a:lnTo>
                <a:lnTo>
                  <a:pt x="1940719" y="185737"/>
                </a:lnTo>
                <a:lnTo>
                  <a:pt x="1988344" y="178593"/>
                </a:lnTo>
                <a:lnTo>
                  <a:pt x="2040731" y="161925"/>
                </a:lnTo>
                <a:lnTo>
                  <a:pt x="2081212" y="123825"/>
                </a:lnTo>
                <a:lnTo>
                  <a:pt x="2205037" y="57150"/>
                </a:lnTo>
                <a:lnTo>
                  <a:pt x="2424112" y="0"/>
                </a:lnTo>
                <a:lnTo>
                  <a:pt x="0" y="9525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59A8F9-1ECD-AAE8-9F79-A2F58143B66B}"/>
              </a:ext>
            </a:extLst>
          </p:cNvPr>
          <p:cNvSpPr/>
          <p:nvPr/>
        </p:nvSpPr>
        <p:spPr>
          <a:xfrm>
            <a:off x="2346960" y="6327679"/>
            <a:ext cx="495300" cy="24418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09C8D-FD23-5CBA-DA9E-2FD05CA9578C}"/>
              </a:ext>
            </a:extLst>
          </p:cNvPr>
          <p:cNvSpPr txBox="1"/>
          <p:nvPr/>
        </p:nvSpPr>
        <p:spPr>
          <a:xfrm>
            <a:off x="2842260" y="6264354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Imported fill (BUDM)</a:t>
            </a:r>
          </a:p>
        </p:txBody>
      </p:sp>
    </p:spTree>
    <p:extLst>
      <p:ext uri="{BB962C8B-B14F-4D97-AF65-F5344CB8AC3E}">
        <p14:creationId xmlns:p14="http://schemas.microsoft.com/office/powerpoint/2010/main" val="228636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7B49-E8FF-162C-E23A-DA6E4122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BUDM Volume Updates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DC194E-A0D2-E902-ACE1-60E730230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289406"/>
              </p:ext>
            </p:extLst>
          </p:nvPr>
        </p:nvGraphicFramePr>
        <p:xfrm>
          <a:off x="6515690" y="1401133"/>
          <a:ext cx="5002410" cy="26479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01205">
                  <a:extLst>
                    <a:ext uri="{9D8B030D-6E8A-4147-A177-3AD203B41FA5}">
                      <a16:colId xmlns:a16="http://schemas.microsoft.com/office/drawing/2014/main" val="2664584374"/>
                    </a:ext>
                  </a:extLst>
                </a:gridCol>
                <a:gridCol w="2501205">
                  <a:extLst>
                    <a:ext uri="{9D8B030D-6E8A-4147-A177-3AD203B41FA5}">
                      <a16:colId xmlns:a16="http://schemas.microsoft.com/office/drawing/2014/main" val="1673369198"/>
                    </a:ext>
                  </a:extLst>
                </a:gridCol>
              </a:tblGrid>
              <a:tr h="7171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 available dredge volume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62,000 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664362"/>
                  </a:ext>
                </a:extLst>
              </a:tr>
              <a:tr h="7723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Volume Presented in 6/2024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40,000 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232520"/>
                  </a:ext>
                </a:extLst>
              </a:tr>
              <a:tr h="5792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Fill Volume Required by Force Main 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Approx. 10,000 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880523"/>
                  </a:ext>
                </a:extLst>
              </a:tr>
              <a:tr h="5792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Volume Available for BUDM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Under Development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508558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B71C-B521-C15E-597F-42DD4840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2FDB70-AA89-969A-5E0E-183ADA16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00" y="4603066"/>
            <a:ext cx="10844200" cy="184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8A195A-A2BC-5DAB-85CD-80B2A8D6A6AB}"/>
              </a:ext>
            </a:extLst>
          </p:cNvPr>
          <p:cNvSpPr txBox="1"/>
          <p:nvPr/>
        </p:nvSpPr>
        <p:spPr>
          <a:xfrm>
            <a:off x="673900" y="4233734"/>
            <a:ext cx="1084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Prioritizing General Benefit and Shared Benefit Canals for Ad Valorum Cost Reduction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36142-53C6-45DF-8BEE-68C713956483}"/>
              </a:ext>
            </a:extLst>
          </p:cNvPr>
          <p:cNvSpPr txBox="1"/>
          <p:nvPr/>
        </p:nvSpPr>
        <p:spPr>
          <a:xfrm>
            <a:off x="296977" y="1831683"/>
            <a:ext cx="611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Update Surveys (</a:t>
            </a:r>
            <a:r>
              <a:rPr lang="en-US" sz="2000" dirty="0" err="1"/>
              <a:t>Carollo</a:t>
            </a:r>
            <a:r>
              <a:rPr lang="en-US" sz="2000" dirty="0"/>
              <a:t> and ESA)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Test Dredge Material (First 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Update Usable Quantities Available (First Line)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Update Permits (</a:t>
            </a:r>
            <a:r>
              <a:rPr lang="en-US" sz="2000" dirty="0" err="1"/>
              <a:t>Carollo</a:t>
            </a:r>
            <a:r>
              <a:rPr lang="en-US" sz="2000" dirty="0"/>
              <a:t>. ESA, First 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Align Effort for Future Construction Needs (All)</a:t>
            </a:r>
          </a:p>
        </p:txBody>
      </p:sp>
    </p:spTree>
    <p:extLst>
      <p:ext uri="{BB962C8B-B14F-4D97-AF65-F5344CB8AC3E}">
        <p14:creationId xmlns:p14="http://schemas.microsoft.com/office/powerpoint/2010/main" val="210404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AE6E-8D2A-F29E-5D78-E20A741B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Dredge Material Sampling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DE5B-235F-3545-A426-A7AAFBDF6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7926"/>
            <a:ext cx="10515600" cy="12090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Material sampling efforts throughout the island have been completed.</a:t>
            </a:r>
          </a:p>
          <a:p>
            <a:r>
              <a:rPr lang="en-US" dirty="0"/>
              <a:t>Sample analysis is in progress.</a:t>
            </a:r>
          </a:p>
          <a:p>
            <a:r>
              <a:rPr lang="en-US" dirty="0"/>
              <a:t>Lab testing of select samples are underway.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1CE0B-42F1-E5EF-4E48-F12E396A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D318AE-C660-1725-CFD5-85424A634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8" y="1875713"/>
            <a:ext cx="10897544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E07E3-D228-5B0E-50F6-8F0D16609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9090-44B4-70E1-54A0-439B8E5BD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4726"/>
            <a:ext cx="9144000" cy="2387600"/>
          </a:xfrm>
        </p:spPr>
        <p:txBody>
          <a:bodyPr/>
          <a:lstStyle/>
          <a:p>
            <a:r>
              <a:rPr lang="en-US" dirty="0"/>
              <a:t>Public Outreach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29CC5-799A-CFBE-0E89-E138A513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87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3364-B7FE-0F14-863B-68FDA4C1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Outreach Material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109F-0E3D-BD74-41C2-A024554A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47" y="1532821"/>
            <a:ext cx="11828106" cy="4686010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Waterways Protection Program: Longboat Key Navigation Maintenance Program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dirty="0"/>
              <a:t>Informative Utility Inserts</a:t>
            </a:r>
            <a:r>
              <a:rPr lang="en-US" sz="1800" dirty="0"/>
              <a:t>: Using bill inserts to direct residents to the Longboat Key website for updates and details on community events, explaining the Navigation Program’s role in the Waterways Protection Program.</a:t>
            </a: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dirty="0"/>
              <a:t>Community Engagement Focus</a:t>
            </a:r>
            <a:r>
              <a:rPr lang="en-US" sz="1800" dirty="0"/>
              <a:t>: Building stronger relationships through targeted outreach with Bay Isles, The Condo Federation, and the North-end Coalition.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dirty="0"/>
              <a:t>District Specific Engagement Focus</a:t>
            </a:r>
            <a:r>
              <a:rPr lang="en-US" sz="1800" dirty="0"/>
              <a:t>: Educate each of the 6 Districts of the benefits and costs of district specific program elements.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dirty="0"/>
              <a:t>Community Participation Event</a:t>
            </a:r>
            <a:r>
              <a:rPr lang="en-US" sz="1800" dirty="0"/>
              <a:t>: Organizing a site-neutral event for all Longboat Key community members to engage, learn, and provide feedback.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dirty="0"/>
              <a:t>Inclusive Outreach</a:t>
            </a:r>
            <a:r>
              <a:rPr lang="en-US" sz="1800" dirty="0"/>
              <a:t>: Collaborating with local clubs and organizations for widespread understanding and support.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dirty="0"/>
              <a:t>Emphasizing Community Benefits</a:t>
            </a:r>
            <a:r>
              <a:rPr lang="en-US" sz="1800" dirty="0"/>
              <a:t>: Showcasing safety, property value, and lifestyle improvements during public outreach, as part of a comprehensive community initiative.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2DE6B-96CA-B5C0-99E1-CDD25848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t>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7BF731-7DC7-4176-B777-043C6590C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7436"/>
            <a:ext cx="982231" cy="8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36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D158-3EF1-3B05-F0E8-C32C4BAA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Tasks and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C1901-8994-089A-4C9E-61B3E28D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Continued refinement of program costs</a:t>
            </a:r>
          </a:p>
          <a:p>
            <a:r>
              <a:rPr lang="en-US" dirty="0"/>
              <a:t>Conduct public outreach</a:t>
            </a:r>
          </a:p>
          <a:p>
            <a:pPr lvl="1"/>
            <a:r>
              <a:rPr lang="en-US" dirty="0"/>
              <a:t>Receive and incorporate feedback</a:t>
            </a:r>
          </a:p>
          <a:p>
            <a:r>
              <a:rPr lang="en-US" dirty="0"/>
              <a:t>Continue to refine allocation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75620-69DF-3237-4893-C280ED56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75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9F8D-7243-0FC3-FA8D-8C4AB6A13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1340D-A053-C4E9-788E-CAD3E55C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1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7C5CD-D665-AC88-3169-84F8A3841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EA4A-34F4-0303-630D-5BF94AED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Boating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F7A50-69E5-A3E5-D45B-B6DBEF9B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D71F52-EC66-5475-402E-D8D637E8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34" y="1592702"/>
            <a:ext cx="6577012" cy="484326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$31.3 Billion Annual Economic Impact In Florida (2023)</a:t>
            </a:r>
          </a:p>
          <a:p>
            <a:pPr marL="0" indent="0">
              <a:buNone/>
            </a:pPr>
            <a:r>
              <a:rPr lang="en-US" sz="2400" dirty="0"/>
              <a:t>1,004,240 Registered Boats in Florida (2021)</a:t>
            </a:r>
          </a:p>
          <a:p>
            <a:pPr marL="0" indent="0">
              <a:buNone/>
            </a:pPr>
            <a:r>
              <a:rPr lang="en-US" sz="2400" dirty="0"/>
              <a:t>	26,599 in Manatee County  </a:t>
            </a:r>
            <a:r>
              <a:rPr lang="en-US" sz="1600" dirty="0"/>
              <a:t>(2023 FL Highway Safety and Motor Vehicles)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2400" dirty="0"/>
              <a:t>24,760 in Sarasota County  </a:t>
            </a:r>
            <a:r>
              <a:rPr lang="en-US" sz="1600" dirty="0"/>
              <a:t>(2023 FL Highway Safety and Motor Vehicles)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95% are Smaller than 26ft </a:t>
            </a:r>
            <a:r>
              <a:rPr lang="en-US" sz="1800" dirty="0"/>
              <a:t>(Boat Survey indicates same trend on Longboat Key)</a:t>
            </a:r>
          </a:p>
          <a:p>
            <a:pPr marL="0" indent="0">
              <a:buNone/>
            </a:pPr>
            <a:r>
              <a:rPr lang="en-US" sz="2400" dirty="0"/>
              <a:t>Support Local Marinas, Waterfront Restaurants, Parks, Charters and Guides</a:t>
            </a:r>
            <a:r>
              <a:rPr lang="en-US" sz="1800" dirty="0"/>
              <a:t> </a:t>
            </a:r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6BE06-BAE7-4319-9F20-09B02F642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30" y="5997733"/>
            <a:ext cx="1981477" cy="381053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F4DE2D2C-31F3-4947-8918-8952C3BE3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" t="8000" r="10357" b="2600"/>
          <a:stretch/>
        </p:blipFill>
        <p:spPr bwMode="auto">
          <a:xfrm>
            <a:off x="6787664" y="1441939"/>
            <a:ext cx="5370246" cy="49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2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D9B47-C6D0-6D3B-4E15-EC717A346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0202-6C86-BDA6-01F4-C47DBFFA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609" y="127098"/>
            <a:ext cx="7117871" cy="836064"/>
          </a:xfrm>
        </p:spPr>
        <p:txBody>
          <a:bodyPr/>
          <a:lstStyle/>
          <a:p>
            <a:r>
              <a:rPr lang="en-US" dirty="0"/>
              <a:t>Order of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9BBA5-FA1F-611C-C5D2-373FBD01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412" y="1730768"/>
            <a:ext cx="635317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Programmatic Updates</a:t>
            </a:r>
          </a:p>
          <a:p>
            <a:pPr lvl="1"/>
            <a:r>
              <a:rPr lang="en-US" b="1" dirty="0"/>
              <a:t>Will include brief discussion of apportionment at the end</a:t>
            </a:r>
          </a:p>
          <a:p>
            <a:pPr marL="457200" lvl="1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BUDM Updates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 Public Outreach Development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4. Future Tasks and Assignments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DB02A-AA31-20CC-E306-A2DF6FF8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D3467-4D2F-FE8E-0EA5-C025B3D3F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2C9A-E28A-1968-FD5B-8A87FA8E8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0838"/>
            <a:ext cx="9144000" cy="2387600"/>
          </a:xfrm>
        </p:spPr>
        <p:txBody>
          <a:bodyPr/>
          <a:lstStyle/>
          <a:p>
            <a:r>
              <a:rPr lang="en-US" dirty="0"/>
              <a:t>Programmatic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153D6-A41D-AF87-656A-ACE30CEA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7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8443-4247-4108-5971-D909E289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Programmatic Updates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887811-FA7D-A2FF-3062-065B102C0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182113"/>
              </p:ext>
            </p:extLst>
          </p:nvPr>
        </p:nvGraphicFramePr>
        <p:xfrm>
          <a:off x="838200" y="1825625"/>
          <a:ext cx="1051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8340">
                  <a:extLst>
                    <a:ext uri="{9D8B030D-6E8A-4147-A177-3AD203B41FA5}">
                      <a16:colId xmlns:a16="http://schemas.microsoft.com/office/drawing/2014/main" val="1238371796"/>
                    </a:ext>
                  </a:extLst>
                </a:gridCol>
                <a:gridCol w="3567260">
                  <a:extLst>
                    <a:ext uri="{9D8B030D-6E8A-4147-A177-3AD203B41FA5}">
                      <a16:colId xmlns:a16="http://schemas.microsoft.com/office/drawing/2014/main" val="3213659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05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Continued Program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57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Maintenance OPCC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489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Seagrass Mitigation 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040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District Delineation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53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Website Development &amp; Public Tool Hosting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38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Assessment Program Formulation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6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Assessment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64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Technical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1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Subaqueous Pipeline Support (BUDM)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232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Canal BUDM for Force Main Install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8529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DFD4E-7C0B-ABA7-747E-5C08E067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6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0C0B-EB3C-E047-35E1-D65119F4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3076-FCB5-0BEA-5BBE-79CC50F9B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 stages of website development for public use.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Tools to be included:</a:t>
            </a:r>
          </a:p>
          <a:p>
            <a:pPr lvl="2"/>
            <a:r>
              <a:rPr lang="en-US" dirty="0"/>
              <a:t>General project information and updates </a:t>
            </a:r>
          </a:p>
          <a:p>
            <a:pPr lvl="2"/>
            <a:r>
              <a:rPr lang="en-US" dirty="0"/>
              <a:t>Basic program statistics &amp; definitions</a:t>
            </a:r>
          </a:p>
          <a:p>
            <a:pPr lvl="2"/>
            <a:r>
              <a:rPr lang="en-US" dirty="0"/>
              <a:t>Interactive map</a:t>
            </a:r>
          </a:p>
          <a:p>
            <a:pPr lvl="2"/>
            <a:r>
              <a:rPr lang="en-US" dirty="0"/>
              <a:t>Canal sheets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May be included in the future:</a:t>
            </a:r>
          </a:p>
          <a:p>
            <a:pPr lvl="2"/>
            <a:r>
              <a:rPr lang="en-US" dirty="0"/>
              <a:t>Project timelines &amp; construction schedule</a:t>
            </a:r>
          </a:p>
          <a:p>
            <a:pPr lvl="2"/>
            <a:r>
              <a:rPr lang="en-US" dirty="0"/>
              <a:t>Assessment calculator</a:t>
            </a:r>
          </a:p>
          <a:p>
            <a:pPr lvl="2"/>
            <a:r>
              <a:rPr lang="en-US" dirty="0"/>
              <a:t>Boat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34E53-CDA3-0888-899B-F4BAF1C2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3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861BB-804C-4F81-B940-4ADC467542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</a:blip>
          <a:stretch>
            <a:fillRect/>
          </a:stretch>
        </p:blipFill>
        <p:spPr>
          <a:xfrm>
            <a:off x="441038" y="1453781"/>
            <a:ext cx="10317158" cy="508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B8D4DD-82BC-9373-264E-66CF92CA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Seagrass Mitigation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626B6-77D3-A421-6CAD-160C756B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37" y="1764416"/>
            <a:ext cx="10515600" cy="4351338"/>
          </a:xfrm>
        </p:spPr>
        <p:txBody>
          <a:bodyPr/>
          <a:lstStyle/>
          <a:p>
            <a:r>
              <a:rPr lang="en-US" dirty="0"/>
              <a:t>Important to understand which canals have been mitigated for and which still require mitigation. </a:t>
            </a:r>
          </a:p>
          <a:p>
            <a:pPr marL="914400" lvl="2" indent="0">
              <a:buNone/>
            </a:pPr>
            <a:r>
              <a:rPr lang="en-US" dirty="0"/>
              <a:t>Note: Once seagrass mitigation for a canal has been completed, maintenance dredging can occur without mitigating again.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Suitable dredge material in previously mitigated canals can be used for BUDM material on the Force Main project. </a:t>
            </a:r>
          </a:p>
          <a:p>
            <a:endParaRPr lang="en-US" dirty="0"/>
          </a:p>
          <a:p>
            <a:r>
              <a:rPr lang="en-US" dirty="0"/>
              <a:t>Seagrass mitigation inventory is underway and will directly affect BUDM volume for the Force Main project.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7D7F4-45A9-4DA8-77BF-18A9C6A3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3A5F-09D6-9CE8-795D-ECF65118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Boat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86D3C-42FB-25CF-A5BA-0AFD33588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8091" cy="4351338"/>
          </a:xfrm>
        </p:spPr>
        <p:txBody>
          <a:bodyPr/>
          <a:lstStyle/>
          <a:p>
            <a:r>
              <a:rPr lang="en-US" dirty="0"/>
              <a:t>FLC is continuing to collect boat view (360 video) throughout the waterways. </a:t>
            </a:r>
          </a:p>
          <a:p>
            <a:r>
              <a:rPr lang="en-US" dirty="0"/>
              <a:t>To date roughly 75% of the waterways have been captured. </a:t>
            </a:r>
          </a:p>
          <a:p>
            <a:pPr lvl="1"/>
            <a:r>
              <a:rPr lang="en-US" dirty="0"/>
              <a:t>Initial effort completed from 3/12/2024 – 3/14/2024</a:t>
            </a:r>
          </a:p>
          <a:p>
            <a:pPr lvl="1"/>
            <a:r>
              <a:rPr lang="en-US" dirty="0"/>
              <a:t>Continued efforts underway from 12/08/2024 to current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4474-6BA4-F891-A9B5-31BF0C67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0D94EE-7C75-4C85-9D98-62BD5A48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425" y="1579417"/>
            <a:ext cx="4977678" cy="44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6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ED56-3793-D0FD-60D7-567FD5C1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Observed Post Storm Canal Conditions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A75B-6367-E7D1-4C61-E7C4C706C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430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 level of natural and man-made debris</a:t>
            </a:r>
          </a:p>
          <a:p>
            <a:r>
              <a:rPr lang="en-US" dirty="0"/>
              <a:t>Shifted shoals</a:t>
            </a:r>
          </a:p>
          <a:p>
            <a:r>
              <a:rPr lang="en-US" dirty="0"/>
              <a:t>Missing navigational signage</a:t>
            </a:r>
          </a:p>
          <a:p>
            <a:r>
              <a:rPr lang="en-US" dirty="0"/>
              <a:t>Damage to mooring structures</a:t>
            </a:r>
          </a:p>
          <a:p>
            <a:r>
              <a:rPr lang="en-US" dirty="0"/>
              <a:t>Sunken or derelict vessels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F8005-4B63-8AA7-D055-508D3B7A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body of water with buildings and trees&#10;&#10;Description automatically generated">
            <a:extLst>
              <a:ext uri="{FF2B5EF4-FFF2-40B4-BE49-F238E27FC236}">
                <a16:creationId xmlns:a16="http://schemas.microsoft.com/office/drawing/2014/main" id="{E145773B-500F-B15B-2786-57BE2512C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0" y="3896074"/>
            <a:ext cx="3374660" cy="2530996"/>
          </a:xfrm>
          <a:prstGeom prst="rect">
            <a:avLst/>
          </a:prstGeom>
        </p:spPr>
      </p:pic>
      <p:pic>
        <p:nvPicPr>
          <p:cNvPr id="16" name="Picture 15" descr="A sign in the water&#10;&#10;Description automatically generated">
            <a:extLst>
              <a:ext uri="{FF2B5EF4-FFF2-40B4-BE49-F238E27FC236}">
                <a16:creationId xmlns:a16="http://schemas.microsoft.com/office/drawing/2014/main" id="{07CE3DCB-E46F-47C1-E41A-398040038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28" y="3896074"/>
            <a:ext cx="3377184" cy="2532888"/>
          </a:xfrm>
          <a:prstGeom prst="rect">
            <a:avLst/>
          </a:prstGeom>
        </p:spPr>
      </p:pic>
      <p:pic>
        <p:nvPicPr>
          <p:cNvPr id="7" name="Picture 6" descr="A person holding a camera&#10;&#10;Description automatically generated">
            <a:extLst>
              <a:ext uri="{FF2B5EF4-FFF2-40B4-BE49-F238E27FC236}">
                <a16:creationId xmlns:a16="http://schemas.microsoft.com/office/drawing/2014/main" id="{993F7C51-D190-8B43-E005-0FB87E8E9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48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6" t="19110" r="12482"/>
          <a:stretch/>
        </p:blipFill>
        <p:spPr>
          <a:xfrm rot="5400000">
            <a:off x="4993573" y="3405445"/>
            <a:ext cx="2535441" cy="35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915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0affd0-5f6d-4d3c-a79b-9274e1175548" xsi:nil="true"/>
    <lcf76f155ced4ddcb4097134ff3c332f xmlns="671c68a1-e310-4c39-88ce-f126c3ceb7d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5BD52E4BD384F8EDDE26E9F78AFCB" ma:contentTypeVersion="15" ma:contentTypeDescription="Create a new document." ma:contentTypeScope="" ma:versionID="fadd14486a363ab7b53b12fe79345c12">
  <xsd:schema xmlns:xsd="http://www.w3.org/2001/XMLSchema" xmlns:xs="http://www.w3.org/2001/XMLSchema" xmlns:p="http://schemas.microsoft.com/office/2006/metadata/properties" xmlns:ns2="671c68a1-e310-4c39-88ce-f126c3ceb7d3" xmlns:ns3="5a0affd0-5f6d-4d3c-a79b-9274e1175548" targetNamespace="http://schemas.microsoft.com/office/2006/metadata/properties" ma:root="true" ma:fieldsID="ae314669b4f8eda3ce280dad52b5f852" ns2:_="" ns3:_="">
    <xsd:import namespace="671c68a1-e310-4c39-88ce-f126c3ceb7d3"/>
    <xsd:import namespace="5a0affd0-5f6d-4d3c-a79b-9274e11755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c68a1-e310-4c39-88ce-f126c3ceb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fa1be92-4319-44bd-b962-28f3acf3e8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affd0-5f6d-4d3c-a79b-9274e117554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88a59b1-b9cc-4a30-a2da-4c7eb15d7115}" ma:internalName="TaxCatchAll" ma:showField="CatchAllData" ma:web="5a0affd0-5f6d-4d3c-a79b-9274e11755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6B9A7B-7F00-4C79-A253-07301F7F325A}">
  <ds:schemaRefs>
    <ds:schemaRef ds:uri="5a0affd0-5f6d-4d3c-a79b-9274e1175548"/>
    <ds:schemaRef ds:uri="671c68a1-e310-4c39-88ce-f126c3ceb7d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A7FAAC-72D3-45C3-93B0-0B83E768B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A119E1-C261-4D8C-AAAE-3484295A8DA6}">
  <ds:schemaRefs>
    <ds:schemaRef ds:uri="5a0affd0-5f6d-4d3c-a79b-9274e1175548"/>
    <ds:schemaRef ds:uri="671c68a1-e310-4c39-88ce-f126c3ceb7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12057</TotalTime>
  <Words>851</Words>
  <Application>Microsoft Office PowerPoint</Application>
  <PresentationFormat>Widescreen</PresentationFormat>
  <Paragraphs>180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Symbol</vt:lpstr>
      <vt:lpstr>Custom Design</vt:lpstr>
      <vt:lpstr>Canal Navigation Maintenance Program Update </vt:lpstr>
      <vt:lpstr>Economics Of Boating</vt:lpstr>
      <vt:lpstr>Order of Brief</vt:lpstr>
      <vt:lpstr>Programmatic Updates</vt:lpstr>
      <vt:lpstr>Programmatic Updates</vt:lpstr>
      <vt:lpstr>Website Development</vt:lpstr>
      <vt:lpstr>Seagrass Mitigation Inventory</vt:lpstr>
      <vt:lpstr>Boat View</vt:lpstr>
      <vt:lpstr>Observed Post Storm Canal Conditions </vt:lpstr>
      <vt:lpstr>Administrative Progress</vt:lpstr>
      <vt:lpstr>Assessment Calculations</vt:lpstr>
      <vt:lpstr>Variable Parameters for Assessment Apportionment</vt:lpstr>
      <vt:lpstr>BUDM Updates</vt:lpstr>
      <vt:lpstr>BUDM Volume Updates</vt:lpstr>
      <vt:lpstr>Dredge Material Sampling and Testing</vt:lpstr>
      <vt:lpstr>Public Outreach Development</vt:lpstr>
      <vt:lpstr>Public Outreach Material Development</vt:lpstr>
      <vt:lpstr>Future Tasks and Assignments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Brown</dc:creator>
  <cp:lastModifiedBy>Charlie Mopps</cp:lastModifiedBy>
  <cp:revision>314</cp:revision>
  <cp:lastPrinted>2021-03-15T17:58:22Z</cp:lastPrinted>
  <dcterms:created xsi:type="dcterms:W3CDTF">2020-02-05T17:30:53Z</dcterms:created>
  <dcterms:modified xsi:type="dcterms:W3CDTF">2025-01-12T13:51:16Z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0x0101003AB5BD52E4BD384F8EDDE26E9F78AFCB</vt:lpwstr>
  </property>
  <property fmtid="{D5CDD505-2E9C-101B-9397-08002B2CF9AE}" pid="3" name="MediaServiceImageTags">
    <vt:lpwstr/>
  </property>
</Properties>
</file>