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67" r:id="rId9"/>
    <p:sldId id="258" r:id="rId10"/>
    <p:sldId id="271" r:id="rId11"/>
    <p:sldId id="264" r:id="rId12"/>
    <p:sldId id="268" r:id="rId13"/>
    <p:sldId id="296" r:id="rId14"/>
    <p:sldId id="26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963" autoAdjust="0"/>
  </p:normalViewPr>
  <p:slideViewPr>
    <p:cSldViewPr snapToGrid="0">
      <p:cViewPr varScale="1">
        <p:scale>
          <a:sx n="75" d="100"/>
          <a:sy n="75" d="100"/>
        </p:scale>
        <p:origin x="9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2221F-B8A5-4B96-BC95-2B7EC7E60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AB482-E73C-43FA-86B9-EB1FB28E3C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37EAEE-AD91-41D9-8FEE-3B37CC3E6FD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2EDE1-C512-4F35-A034-452D77690A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32E24-C652-47DC-A740-E4119AE5B1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10472E-B61F-492F-B87B-31C360B0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732747-B25E-4558-99E9-752D00FDF5F7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F81589-3700-4B96-8009-28B2638F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FCC0-9E29-4E40-8D9B-9A9602EE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6F953-86E4-4AF6-876A-802B34A3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4A01-4941-487E-A6A4-68AFECFF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A12-5F24-4289-9591-DAF16BBE53AC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D62-D72C-4943-A483-9BEB789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82EE-25DF-4A4A-8001-9FB9EC8F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0546-1482-458E-B06D-586DE16F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0618-96C7-4EA4-92E9-8C5B396FC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BD85-A69F-4163-8308-8BD894E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1EB3-7084-4805-8FD8-A21CEFB8628E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4D0FB-6287-4383-B401-3199BA7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2286-BC61-455B-AF6F-7ED9BEAC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1F303-2792-4559-AF21-1E305051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63EC-943D-4E36-B3FF-A54F601E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7EF4-53F3-4423-B519-E2A6FFF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F79-6BCF-46F9-98CA-43FC571BE243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A83CF-8F0B-48AD-9459-F4E3D5CD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F210-D5CB-4613-9D63-BEC13592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A0A-28B2-402C-8908-E6BC942D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5894-A15A-40A2-8DB2-219823764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EC7F-3BB3-470E-8B99-3405EB6D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A77B-9E90-4F7B-BE7E-86218CCDEC9C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7CB22-0FA1-4D21-920D-F4C9A014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E62-17F5-484E-947B-0B4CC10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0BF4-193D-4C1E-B9EC-6FE47F53BF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2182" y="136525"/>
            <a:ext cx="7117871" cy="836064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Slide Title goes 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CB8C-46A9-49E8-BD3F-F6194772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12DB-FE40-4796-95BF-75BB1B95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340-7024-4CAF-B147-30A60A4CF028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AC16-875D-4619-AA62-2C8BEC7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D357-9329-49F2-859E-87D84117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BE4F-946D-4A0A-A360-95999D746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6794" y="136525"/>
            <a:ext cx="7315199" cy="715529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6145-E558-4729-8177-BF3562AD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CE756-9EED-4A74-AF6A-066826DC2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94EB8-9BBB-4975-A790-301A6CAD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F4B2-2258-4130-8C68-6E3B777C0FCB}" type="datetime1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1C75-D1E5-44AC-87BF-7A3A2096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0286-746F-43C6-88CB-9A72E9D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E773-5968-4943-81C8-A32922DC2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325937"/>
            <a:ext cx="7316788" cy="653777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52AA-1225-407A-ABD7-7879405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E715-C87E-4375-87AC-20FD60C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97F3-948D-4AA5-A7DF-B526C4057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F1CAD-68F9-44F9-AB2F-8913AC52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05C0B-CEB7-459F-8E3D-63D94A02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1BE5-3657-4B5C-B943-127E5966ED80}" type="datetime1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953A-579A-44ED-A3BD-504E36C1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66759-3596-4C1C-A5A3-3631BAE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36BD-824B-405C-AD29-CEBC7719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DB20F-5908-4F3E-9725-B9D461D5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8D7F-E1B3-4480-B1E3-60DBFAC9796E}" type="datetime1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7829-3AFE-4CE3-A240-61F55224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5F360-F5B7-4690-9D5B-E7C6451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1D31F-A123-43E6-9763-59DD44B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74B-397B-4F8A-B871-B76378CFE816}" type="datetime1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F949-F878-48C0-B88E-8DE12401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DAFB4-A7AD-44D9-A7FF-4D32278D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B6B0-21E3-44DB-9624-0ADE6DB4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A90D-E5C0-427A-B847-9BC6FB55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2E203-DD98-470C-824C-E45E72AF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37DBD-1038-4292-BD0E-FD36C01A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A29-2546-4C82-9ECA-2FCF07C3B751}" type="datetime1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066F-F8ED-4B08-B1FE-F120908B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DA814-021F-4F0A-A5A1-EF442E7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EDC1-D019-4ADB-82B2-C92DA43C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22C61-0012-44E9-AAFB-FA6E913E5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14566-6349-4A79-9009-12D9E1034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31D5A-05E0-4ECD-A59E-C77B01BA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BFC-1678-4B62-9FCF-181B087A9AE4}" type="datetime1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762E2-BFD8-4C1B-A25A-23DFDECC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D20C-5D95-4044-A8A8-E3A74D3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9EB138B-DFA8-4712-A283-9374061D1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93" b="80876"/>
          <a:stretch/>
        </p:blipFill>
        <p:spPr>
          <a:xfrm>
            <a:off x="11268" y="0"/>
            <a:ext cx="12169464" cy="13114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FF42E-64AF-4BB7-961A-FF22F326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17F0D-DE41-4F0B-95E3-14F9D43D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3BCEB-3FB8-41BD-A422-AED61BCA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BDA8-5087-4B30-913B-7D4180BB9275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E158-0C89-4D7F-AE98-805C0A243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415F-903B-434F-B023-3C941B90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rasotacountysurtax.net/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Tax%20Oversight%20Committee%20Minutes%20&amp;%20Agendas\2023%20April%20Tax%20Oversight%20Committee\BSA%20Download%202014-2023.xlsx!RevenueandExpenditureReport!R2C1:R37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8A56A3-061F-4CC8-B7FC-5AB57A1A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18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Citizen Tax Oversight Committee and Infrastructure Surtax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811CD27-CFAD-428E-B45B-883DB4BB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9584"/>
            <a:ext cx="9144000" cy="582283"/>
          </a:xfrm>
        </p:spPr>
        <p:txBody>
          <a:bodyPr/>
          <a:lstStyle/>
          <a:p>
            <a:r>
              <a:rPr lang="en-US" dirty="0"/>
              <a:t>April 10, 2023 9AM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CF102-A54F-495A-A46B-DC868C32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FY23 Budgeted Use of Funds</a:t>
            </a:r>
            <a:br>
              <a:rPr lang="en-US" dirty="0"/>
            </a:br>
            <a:r>
              <a:rPr lang="en-US" dirty="0"/>
              <a:t>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94B4E8-F9EE-4556-8E26-9EB8CE8D4C90}"/>
              </a:ext>
            </a:extLst>
          </p:cNvPr>
          <p:cNvSpPr txBox="1"/>
          <p:nvPr/>
        </p:nvSpPr>
        <p:spPr>
          <a:xfrm>
            <a:off x="1258094" y="5219700"/>
            <a:ext cx="100957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* $110,000 added in subsequent amendment, Resolution 2022-02 (January 2022), and $80,000 added in subsequent amendment Resolution 2023-04 (March 2023)</a:t>
            </a:r>
            <a:r>
              <a:rPr lang="en-US" sz="2000" b="1" dirty="0"/>
              <a:t> </a:t>
            </a:r>
            <a:r>
              <a:rPr lang="en-US" sz="1800" dirty="0"/>
              <a:t>due to broader scope and inflation.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CE59C7-E9EA-42CA-9F36-E6F2FE547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453" y="1636701"/>
            <a:ext cx="10095705" cy="34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0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FY23 Budgeted Use of Funds</a:t>
            </a:r>
            <a:br>
              <a:rPr lang="en-US" dirty="0"/>
            </a:br>
            <a:r>
              <a:rPr lang="en-US" dirty="0"/>
              <a:t>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74D8C6-3C03-4EEA-9E36-F5395DD50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477" y="1454630"/>
            <a:ext cx="8957045" cy="526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72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3321" y="1734958"/>
            <a:ext cx="11036968" cy="3866148"/>
          </a:xfrm>
        </p:spPr>
        <p:txBody>
          <a:bodyPr anchor="t">
            <a:normAutofit lnSpcReduction="10000"/>
          </a:bodyPr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Voters approved by Referendum Nov 8, 2022, Phase IV extending the surtax to 2039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Additional information may be found at: </a:t>
            </a:r>
            <a:r>
              <a:rPr lang="en-US" sz="2400" dirty="0">
                <a:latin typeface="+mn-lt"/>
                <a:hlinkClick r:id="rId2"/>
              </a:rPr>
              <a:t>https://www.sarasotacountysurtax.net/</a:t>
            </a:r>
            <a:endParaRPr lang="en-US" sz="2400" dirty="0">
              <a:latin typeface="+mn-lt"/>
            </a:endParaRP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Resolution 2023-11 to be presented to Town Commission in May Providing for the Continuance of the Citizen Tax Oversight Committee, Providing for Appointments and Terms; Providing for Annual Meetings and Reports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56D177-BFA6-4F5E-8C79-C4291755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25937"/>
            <a:ext cx="7316788" cy="653777"/>
          </a:xfrm>
        </p:spPr>
        <p:txBody>
          <a:bodyPr/>
          <a:lstStyle/>
          <a:p>
            <a:r>
              <a:rPr lang="en-US" dirty="0"/>
              <a:t>Future Phase IV</a:t>
            </a:r>
          </a:p>
        </p:txBody>
      </p:sp>
    </p:spTree>
    <p:extLst>
      <p:ext uri="{BB962C8B-B14F-4D97-AF65-F5344CB8AC3E}">
        <p14:creationId xmlns:p14="http://schemas.microsoft.com/office/powerpoint/2010/main" val="4135716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2736BF-1946-44B7-822A-CCAF5161D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E9EF9A7F-2B6B-452D-8E8B-A3EA9F79845C}"/>
              </a:ext>
            </a:extLst>
          </p:cNvPr>
          <p:cNvSpPr txBox="1">
            <a:spLocks/>
          </p:cNvSpPr>
          <p:nvPr/>
        </p:nvSpPr>
        <p:spPr>
          <a:xfrm>
            <a:off x="304039" y="1388808"/>
            <a:ext cx="9139494" cy="941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4500" b="1" dirty="0">
                <a:solidFill>
                  <a:srgbClr val="AA6E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Surtax (Phase IV 2025-2039)</a:t>
            </a:r>
          </a:p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8D557F-965D-4C0A-BC1E-EE480C6E8E3A}"/>
              </a:ext>
            </a:extLst>
          </p:cNvPr>
          <p:cNvSpPr/>
          <p:nvPr/>
        </p:nvSpPr>
        <p:spPr>
          <a:xfrm>
            <a:off x="-160013" y="2330247"/>
            <a:ext cx="77933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15 Year Budget for functional areas-Phase IV: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1. Streets and Drainage				$1,750,000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2. Parks, Recreation and Beach Improvements	$3,608,000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3. Canal dredging				$1,500,000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4. Public Safety Vehicles and Equipment		$7,469,000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5. Improvements to Public Facilities		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$   800,000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						             $15,127,000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C996A-DED5-43C4-8BCB-20FC360A5D99}"/>
              </a:ext>
            </a:extLst>
          </p:cNvPr>
          <p:cNvSpPr txBox="1"/>
          <p:nvPr/>
        </p:nvSpPr>
        <p:spPr>
          <a:xfrm>
            <a:off x="9443533" y="1743618"/>
            <a:ext cx="130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Adopted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C04A0512-1964-49D1-A342-4D941CB07450}"/>
              </a:ext>
            </a:extLst>
          </p:cNvPr>
          <p:cNvSpPr txBox="1">
            <a:spLocks/>
          </p:cNvSpPr>
          <p:nvPr/>
        </p:nvSpPr>
        <p:spPr>
          <a:xfrm>
            <a:off x="9198864" y="64099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2BC4C3-6059-49EF-A628-BD1082446CF6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B4F3E3-1B35-4ADC-A756-3A2891F40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359" y="2043559"/>
            <a:ext cx="4558641" cy="42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03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4503" y="3159088"/>
            <a:ext cx="5157787" cy="823912"/>
          </a:xfrm>
        </p:spPr>
        <p:txBody>
          <a:bodyPr>
            <a:normAutofit/>
          </a:bodyPr>
          <a:lstStyle/>
          <a:p>
            <a:r>
              <a:rPr lang="en-US" sz="4800" dirty="0"/>
              <a:t>Questions?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A898-90FD-4A6C-972E-22376F25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30138"/>
            <a:ext cx="10515600" cy="658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Infrastructure Surtax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A2B036-F13C-49F2-8089-8EA766A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6149-FA3F-4244-AD1B-88C47E87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9B103-5505-4808-B765-1B190B3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1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to municipalities based on population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C766-350F-43F8-A20E-AE7A660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4408-410B-4DBA-9C6C-C9833C01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D6CF-F281-4F73-9010-4C3C757A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411705"/>
            <a:ext cx="11034278" cy="530977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97-083 – 10 Year Renewal (Fiscal Year 1999-2009)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15 Year Renewal (Fiscal Year 2010-2024)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2022-001 – 15 Year Renewal (Fiscal Year 2025-2039)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Ordinances provide an estimate of revenues and proposed Project Lists for the County and all municipalities in a 15 year budget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Longboat Key’s Project List is shown as “Exhibit F” in Ordinance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Any Amendments to “Exhibit F” are approved through Town Resolutions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541E-A9A1-4B08-A5B1-F208836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E73A-AD2F-4301-8875-02DD884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2" y="136524"/>
            <a:ext cx="7117871" cy="984909"/>
          </a:xfrm>
        </p:spPr>
        <p:txBody>
          <a:bodyPr/>
          <a:lstStyle/>
          <a:p>
            <a:r>
              <a:rPr lang="en-US" dirty="0"/>
              <a:t>Citizens Tax Oversight 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45DF-CC16-462E-9A8B-B88C677A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Formed in 1998 (Resolution 98-04 and renewed Resolution 2010-13) in accordance with requirements of Sarasota County Ordinance</a:t>
            </a:r>
          </a:p>
          <a:p>
            <a:pPr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marL="971550" lvl="1" indent="-514350">
              <a:buSzPct val="92000"/>
              <a:buFont typeface="+mj-lt"/>
              <a:buAutoNum type="arabicPeriod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Report the Committee’s findings to the Town Commission by May Regular Workshop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61B6E-6CFA-4F03-AF46-09ADD67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III Categories</a:t>
            </a:r>
            <a:br>
              <a:rPr lang="en-US" dirty="0"/>
            </a:br>
            <a:r>
              <a:rPr lang="en-US" dirty="0"/>
              <a:t>and Current Budget (as Amended)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39EE0A-8CD7-414E-8EF4-72B03C62DBD4}"/>
              </a:ext>
            </a:extLst>
          </p:cNvPr>
          <p:cNvSpPr/>
          <p:nvPr/>
        </p:nvSpPr>
        <p:spPr>
          <a:xfrm>
            <a:off x="74759" y="2330247"/>
            <a:ext cx="79771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15 Year Budget for functional areas-Phase III: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1. Comprehensive beach management		$   300,000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2. Parks and Recreation Improvements		$2,202,494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3. Canal dredging				$   900,000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4. Public Safety Vehicles and Equipment		$5,366,773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5. Improvements to Public Facilities		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$1,160,601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							$9,929,868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A8F751-8F4E-41DA-977A-41C7CBE06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7070" y="2018707"/>
            <a:ext cx="4304930" cy="4025043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58E2AF8-1D48-4573-B374-58E1CE561D49}"/>
              </a:ext>
            </a:extLst>
          </p:cNvPr>
          <p:cNvSpPr txBox="1">
            <a:spLocks/>
          </p:cNvSpPr>
          <p:nvPr/>
        </p:nvSpPr>
        <p:spPr>
          <a:xfrm>
            <a:off x="513960" y="1571399"/>
            <a:ext cx="10107160" cy="653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53EE30-0D51-4A1F-BDAC-200A98CD280C}"/>
              </a:ext>
            </a:extLst>
          </p:cNvPr>
          <p:cNvSpPr txBox="1"/>
          <p:nvPr/>
        </p:nvSpPr>
        <p:spPr>
          <a:xfrm>
            <a:off x="1091545" y="5674418"/>
            <a:ext cx="9605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Phase III began September 2009 and ends December 31, 2024</a:t>
            </a:r>
          </a:p>
          <a:p>
            <a:pPr marL="342900" indent="-342900">
              <a:buSzPct val="85000"/>
            </a:pPr>
            <a:r>
              <a:rPr lang="en-US" sz="18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Updated Projected Revenue could reach $10.7 million by Dec 2024.</a:t>
            </a:r>
          </a:p>
        </p:txBody>
      </p:sp>
    </p:spTree>
    <p:extLst>
      <p:ext uri="{BB962C8B-B14F-4D97-AF65-F5344CB8AC3E}">
        <p14:creationId xmlns:p14="http://schemas.microsoft.com/office/powerpoint/2010/main" val="406335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5B09-A2B2-4E44-B9E0-6080AE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Surtax Phase III</a:t>
            </a:r>
            <a:br>
              <a:rPr lang="en-US" dirty="0"/>
            </a:br>
            <a:r>
              <a:rPr lang="en-US" dirty="0"/>
              <a:t>History of Budget Amendments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82602-8D46-4CD8-959B-3FB1DEF2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94D33F-EC3C-45AE-BD25-9CCDD5AE3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0671"/>
            <a:ext cx="12192000" cy="510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1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F196C-B68C-46E8-869E-6090AED9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012" y="410039"/>
            <a:ext cx="7316788" cy="653777"/>
          </a:xfrm>
        </p:spPr>
        <p:txBody>
          <a:bodyPr>
            <a:noAutofit/>
          </a:bodyPr>
          <a:lstStyle/>
          <a:p>
            <a:r>
              <a:rPr lang="en-US" sz="2800" dirty="0"/>
              <a:t>Infrastructure Surtax Fund</a:t>
            </a:r>
            <a:br>
              <a:rPr lang="en-US" sz="2800" dirty="0"/>
            </a:br>
            <a:r>
              <a:rPr lang="en-US" sz="2800" dirty="0"/>
              <a:t> Audited Expenditures</a:t>
            </a:r>
            <a:br>
              <a:rPr lang="en-US" sz="2800" dirty="0"/>
            </a:br>
            <a:r>
              <a:rPr lang="en-US" sz="2800" dirty="0"/>
              <a:t>Last Five Years (FY2018-FY2022)</a:t>
            </a:r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FF38704E-9AE2-419C-A8A0-2C8A8A4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B9A4EDE-2E52-4821-9E98-81EB9B18C2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881601"/>
              </p:ext>
            </p:extLst>
          </p:nvPr>
        </p:nvGraphicFramePr>
        <p:xfrm>
          <a:off x="1333499" y="1304925"/>
          <a:ext cx="9191626" cy="541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Worksheet" r:id="rId3" imgW="8762929" imgH="6636981" progId="Excel.Sheet.12">
                  <p:link updateAutomatic="1"/>
                </p:oleObj>
              </mc:Choice>
              <mc:Fallback>
                <p:oleObj name="Worksheet" r:id="rId3" imgW="8762929" imgH="663698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499" y="1304925"/>
                        <a:ext cx="9191626" cy="541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4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3679A21-6055-4AF5-BEB7-4B7EB282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Permitted Uses of Funds</a:t>
            </a:r>
            <a:br>
              <a:rPr lang="en-US" dirty="0"/>
            </a:br>
            <a:r>
              <a:rPr lang="en-US" dirty="0"/>
              <a:t>F.S. Section 212.055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2DFA7B-9CE3-4C61-87D8-22282714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951" y="1403293"/>
            <a:ext cx="10255370" cy="35878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To finance, plan and construct capital assets and infrastructure with a life expectancy of 5 or more years.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fire department vehicle, an emergency medical service vehicle, a sheriff’s office vehicle, a police department vehicle, or any other vehicle, and the equipment necessary to outfit the vehicle for its official use or equipment that has a life expectancy of at least 5 years.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cs typeface="Arial" panose="020B0604020202020204" pitchFamily="34" charset="0"/>
              </a:rPr>
              <a:t>Energy efficiency improvements including insulation, energy efficient heating cooling or ventilation systems, replacement windows, EV charging equipment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2000" dirty="0">
              <a:cs typeface="Arial" panose="020B0604020202020204" pitchFamily="34" charset="0"/>
            </a:endParaRPr>
          </a:p>
          <a:p>
            <a:endParaRPr lang="en-US" sz="2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90B6C0-90D0-40F8-8D6D-E0179D1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CF3A8-164A-495A-8338-A88FF98C059E}"/>
              </a:ext>
            </a:extLst>
          </p:cNvPr>
          <p:cNvSpPr txBox="1"/>
          <p:nvPr/>
        </p:nvSpPr>
        <p:spPr>
          <a:xfrm>
            <a:off x="943247" y="5061584"/>
            <a:ext cx="985477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8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“Infrastructure” means:  Any fixed capital expenditure or fixed capital outlay associated with the construction, reconstruction, or improvement of public facilities that have a life expectancy of 5 or more years, any related land acquisition, land improvement, design, and engineering costs, and all other professional and related costs required to bring the public facilities into service. </a:t>
            </a:r>
          </a:p>
        </p:txBody>
      </p:sp>
    </p:spTree>
    <p:extLst>
      <p:ext uri="{BB962C8B-B14F-4D97-AF65-F5344CB8AC3E}">
        <p14:creationId xmlns:p14="http://schemas.microsoft.com/office/powerpoint/2010/main" val="14114173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867</Words>
  <Application>Microsoft Office PowerPoint</Application>
  <PresentationFormat>Widescreen</PresentationFormat>
  <Paragraphs>81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Custom Design</vt:lpstr>
      <vt:lpstr>\\lbkfs\z\Finance\Infrastructure Tax\Tax Oversight Committee Minutes &amp; Agendas\2023 April Tax Oversight Committee\BSA Download 2014-2023.xlsx!RevenueandExpenditureReport!R2C1:R37C6</vt:lpstr>
      <vt:lpstr>Citizen Tax Oversight Committee and Infrastructure Surtax</vt:lpstr>
      <vt:lpstr>PowerPoint Presentation</vt:lpstr>
      <vt:lpstr>Overview</vt:lpstr>
      <vt:lpstr>Background</vt:lpstr>
      <vt:lpstr>Citizens Tax Oversight Committee </vt:lpstr>
      <vt:lpstr>Infrastructure Surtax III Categories and Current Budget (as Amended)</vt:lpstr>
      <vt:lpstr>Infrastructure Surtax Phase III History of Budget Amendments</vt:lpstr>
      <vt:lpstr>Infrastructure Surtax Fund  Audited Expenditures Last Five Years (FY2018-FY2022)</vt:lpstr>
      <vt:lpstr>General Permitted Uses of Funds F.S. Section 212.055</vt:lpstr>
      <vt:lpstr>FY23 Budgeted Use of Funds (As Amended)</vt:lpstr>
      <vt:lpstr>FY23 Budgeted Use of Funds (As Amended)</vt:lpstr>
      <vt:lpstr>Future Phase IV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Susan L. Smith</cp:lastModifiedBy>
  <cp:revision>98</cp:revision>
  <cp:lastPrinted>2022-03-04T19:15:12Z</cp:lastPrinted>
  <dcterms:created xsi:type="dcterms:W3CDTF">2020-02-05T17:30:53Z</dcterms:created>
  <dcterms:modified xsi:type="dcterms:W3CDTF">2023-04-03T11:53:27Z</dcterms:modified>
</cp:coreProperties>
</file>