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963" autoAdjust="0"/>
  </p:normalViewPr>
  <p:slideViewPr>
    <p:cSldViewPr snapToGrid="0">
      <p:cViewPr varScale="1">
        <p:scale>
          <a:sx n="60" d="100"/>
          <a:sy n="60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B2221F-B8A5-4B96-BC95-2B7EC7E604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DAB482-E73C-43FA-86B9-EB1FB28E3C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7EAEE-AD91-41D9-8FEE-3B37CC3E6FD2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2EDE1-C512-4F35-A034-452D77690A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32E24-C652-47DC-A740-E4119AE5B1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0472E-B61F-492F-B87B-31C360B0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60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32747-B25E-4558-99E9-752D00FDF5F7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81589-3700-4B96-8009-28B2638F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0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82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SLS Notes: two new pickleball-only courts in Bayfront Park recently completed.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additions bring the total number of pickleball courts at Bayfront Park to five: three pickleball-only and two tennis courts that have lines and portable nets for pickleball.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change came at the expense of the full-court basketball area, which has been converted to a half court. There are still two additional hoops along the sideline.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48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DFCC0-9E29-4E40-8D9B-9A9602EE0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D6F953-86E4-4AF6-876A-802B34A34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C4A01-4941-487E-A6A4-68AFECFF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A12-5F24-4289-9591-DAF16BBE53AC}" type="datetime1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52D62-D72C-4943-A483-9BEB7899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82EE-25DF-4A4A-8001-9FB9EC8F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6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B0546-1482-458E-B06D-586DE16F0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A0618-96C7-4EA4-92E9-8C5B396FC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BD85-A69F-4163-8308-8BD894EF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1EB3-7084-4805-8FD8-A21CEFB8628E}" type="datetime1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4D0FB-6287-4383-B401-3199BA78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32286-BC61-455B-AF6F-7ED9BEAC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0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31F303-2792-4559-AF21-1E305051F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063EC-943D-4E36-B3FF-A54F601EC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B7EF4-53F3-4423-B519-E2A6FFF5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1F79-6BCF-46F9-98CA-43FC571BE243}" type="datetime1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A83CF-8F0B-48AD-9459-F4E3D5CD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BF210-D5CB-4613-9D63-BEC13592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6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FA0A-28B2-402C-8908-E6BC942D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15894-A15A-40A2-8DB2-219823764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CEC7F-3BB3-470E-8B99-3405EB6D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FA77B-9E90-4F7B-BE7E-86218CCDEC9C}" type="datetime1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7CB22-0FA1-4D21-920D-F4C9A014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BCE62-17F5-484E-947B-0B4CC10A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0BF4-193D-4C1E-B9EC-6FE47F53BF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02182" y="136525"/>
            <a:ext cx="7117871" cy="836064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Slide Title goes here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ACB8C-46A9-49E8-BD3F-F6194772F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B12DB-FE40-4796-95BF-75BB1B95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340-7024-4CAF-B147-30A60A4CF028}" type="datetime1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8AC16-875D-4619-AA62-2C8BEC7A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8D357-9329-49F2-859E-87D84117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5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BE4F-946D-4A0A-A360-95999D746B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6794" y="136525"/>
            <a:ext cx="7315199" cy="715529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66145-E558-4729-8177-BF3562AD8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CE756-9EED-4A74-AF6A-066826DC2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94EB8-9BBB-4975-A790-301A6CAD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F4B2-2258-4130-8C68-6E3B777C0FCB}" type="datetime1">
              <a:rPr lang="en-US" smtClean="0"/>
              <a:t>3/6/2021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A1C75-D1E5-44AC-87BF-7A3A2096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10286-746F-43C6-88CB-9A72E9D1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0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E773-5968-4943-81C8-A32922DC2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325937"/>
            <a:ext cx="7316788" cy="653777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D52AA-1225-407A-ABD7-787940508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9E715-C87E-4375-87AC-20FD60CAC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C97F3-948D-4AA5-A7DF-B526C4057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F1CAD-68F9-44F9-AB2F-8913AC52C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805C0B-CEB7-459F-8E3D-63D94A02F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1BE5-3657-4B5C-B943-127E5966ED80}" type="datetime1">
              <a:rPr lang="en-US" smtClean="0"/>
              <a:t>3/6/2021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0953A-579A-44ED-A3BD-504E36C1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66759-3596-4C1C-A5A3-3631BAEE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3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36BD-824B-405C-AD29-CEBC7719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DB20F-5908-4F3E-9725-B9D461D5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8D7F-E1B3-4480-B1E3-60DBFAC9796E}" type="datetime1">
              <a:rPr lang="en-US" smtClean="0"/>
              <a:t>3/6/2021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07829-3AFE-4CE3-A240-61F55224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25F360-F5B7-4690-9D5B-E7C64516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B1D31F-A123-43E6-9763-59DD44B6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874B-397B-4F8A-B871-B76378CFE816}" type="datetime1">
              <a:rPr lang="en-US" smtClean="0"/>
              <a:t>3/6/2021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6F949-F878-48C0-B88E-8DE12401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DAFB4-A7AD-44D9-A7FF-4D32278D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4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B6B0-21E3-44DB-9624-0ADE6DB4A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8A90D-E5C0-427A-B847-9BC6FB55C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2E203-DD98-470C-824C-E45E72AFA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37DBD-1038-4292-BD0E-FD36C01A5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A29-2546-4C82-9ECA-2FCF07C3B751}" type="datetime1">
              <a:rPr lang="en-US" smtClean="0"/>
              <a:t>3/6/2021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2066F-F8ED-4B08-B1FE-F120908B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DA814-021F-4F0A-A5A1-EF442E76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EEDC1-D019-4ADB-82B2-C92DA43CA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22C61-0012-44E9-AAFB-FA6E913E5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14566-6349-4A79-9009-12D9E1034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31D5A-05E0-4ECD-A59E-C77B01BA8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EBFC-1678-4B62-9FCF-181B087A9AE4}" type="datetime1">
              <a:rPr lang="en-US" smtClean="0"/>
              <a:t>3/6/2021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762E2-BFD8-4C1B-A25A-23DFDECC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ED20C-5D95-4044-A8A8-E3A74D35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0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9EB138B-DFA8-4712-A283-9374061D1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" r="93" b="80876"/>
          <a:stretch/>
        </p:blipFill>
        <p:spPr>
          <a:xfrm>
            <a:off x="11268" y="0"/>
            <a:ext cx="12169464" cy="1311497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EFF42E-64AF-4BB7-961A-FF22F3269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17F0D-DE41-4F0B-95E3-14F9D43D7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3BCEB-3FB8-41BD-A422-AED61BCAE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BDA8-5087-4B30-913B-7D4180BB9275}" type="datetime1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9E158-0C89-4D7F-AE98-805C0A243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9415F-903B-434F-B023-3C941B904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0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88A56A3-061F-4CC8-B7FC-5AB57A1AA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18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Citizen Tax Oversight Committee and Infrastructure Surtax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811CD27-CFAD-428E-B45B-883DB4BB3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89584"/>
            <a:ext cx="9144000" cy="582283"/>
          </a:xfrm>
        </p:spPr>
        <p:txBody>
          <a:bodyPr/>
          <a:lstStyle/>
          <a:p>
            <a:r>
              <a:rPr lang="en-US" dirty="0"/>
              <a:t>March 12, 2021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CF102-A54F-495A-A46B-DC868C322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55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FY21 Uses of Funds (Continued)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DCAC1-B1D2-4001-9E21-4DFB8AFC5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1386" y="1594884"/>
            <a:ext cx="11855302" cy="51780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100" b="1" u="sng" dirty="0"/>
              <a:t>PARKS AND RECREATION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100" b="1" dirty="0"/>
              <a:t>Tennis Court Resurfacing 	</a:t>
            </a:r>
            <a:r>
              <a:rPr lang="en-US" sz="2100" u="sng" dirty="0"/>
              <a:t>Budget Amount	$12,000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100" dirty="0"/>
              <a:t>   Periodic resurfacing schedule for tennis courts.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865938" algn="l"/>
                <a:tab pos="10523538" algn="r"/>
              </a:tabLst>
            </a:pPr>
            <a:r>
              <a:rPr lang="en-US" sz="2100" b="1" dirty="0"/>
              <a:t>Tennis Court Watering System	</a:t>
            </a:r>
            <a:r>
              <a:rPr lang="en-US" sz="2100" u="sng" dirty="0"/>
              <a:t>Budget Amount	$178,831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100" dirty="0"/>
              <a:t>   Replacement of court underground watering system originally installed in 1998. 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100" b="1" dirty="0"/>
              <a:t>Tennis Center Monument Sign/Landscape	</a:t>
            </a:r>
            <a:r>
              <a:rPr lang="en-US" sz="2100" u="sng" dirty="0"/>
              <a:t>Budget Amount	$15,000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100" dirty="0"/>
              <a:t>   Expansion of pickleball courts at Bayfront Park	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100" b="1" u="sng" dirty="0"/>
              <a:t>PUBLIC FACILITIES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000" b="1" dirty="0"/>
              <a:t>HVAC Upgrades/Replacement	</a:t>
            </a:r>
            <a:r>
              <a:rPr lang="en-US" sz="2000" u="sng" dirty="0"/>
              <a:t>Budget Amount	$25,000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Ongoing replacement/upgrade of facilities HVAC Systems as necessary </a:t>
            </a:r>
            <a:r>
              <a:rPr lang="en-US" sz="2000" b="1" dirty="0"/>
              <a:t>	</a:t>
            </a:r>
            <a:r>
              <a:rPr lang="en-US" sz="2400" b="1" dirty="0"/>
              <a:t>		 </a:t>
            </a:r>
            <a:r>
              <a:rPr lang="en-US" sz="2400" dirty="0"/>
              <a:t>		 					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24FA0-772A-4119-9D8D-650C17474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02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F196C-B68C-46E8-869E-6090AED99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7012" y="248114"/>
            <a:ext cx="7316788" cy="653777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History of Audited Expenditures</a:t>
            </a:r>
            <a:br>
              <a:rPr lang="en-US" dirty="0"/>
            </a:br>
            <a:r>
              <a:rPr lang="en-US" dirty="0"/>
              <a:t>FY2016-FY2020</a:t>
            </a:r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FF38704E-9AE2-419C-A8A0-2C8A8A4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F92FC77-13A3-49AF-B523-CB726F49B1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103890"/>
              </p:ext>
            </p:extLst>
          </p:nvPr>
        </p:nvGraphicFramePr>
        <p:xfrm>
          <a:off x="2261936" y="1323976"/>
          <a:ext cx="7860631" cy="5285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Worksheet" r:id="rId3" imgW="8229600" imgH="5534128" progId="Excel.Sheet.12">
                  <p:embed/>
                </p:oleObj>
              </mc:Choice>
              <mc:Fallback>
                <p:oleObj name="Worksheet" r:id="rId3" imgW="8229600" imgH="55341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1936" y="1323976"/>
                        <a:ext cx="7860631" cy="52859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948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21" y="1603739"/>
            <a:ext cx="11036968" cy="4620598"/>
          </a:xfrm>
        </p:spPr>
        <p:txBody>
          <a:bodyPr anchor="t">
            <a:normAutofit/>
          </a:bodyPr>
          <a:lstStyle/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Sarasota County will ask the voters to approve Phase IV which would extend the surtax to 2039.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We have begun preparing our project list to submit to the County in March 2022 as they prepare for a referendum.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 Town Commission will be receiving an update from the Town Manager in April or May 2021.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There will be a discussion with the Town Commission at the October 2021 Workshop Meeting. 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endParaRPr lang="en-US" sz="2400" dirty="0"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56D177-BFA6-4F5E-8C79-C42917555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325937"/>
            <a:ext cx="7316788" cy="653777"/>
          </a:xfrm>
        </p:spPr>
        <p:txBody>
          <a:bodyPr/>
          <a:lstStyle/>
          <a:p>
            <a:r>
              <a:rPr lang="en-US" dirty="0"/>
              <a:t>Future Phase IV</a:t>
            </a:r>
          </a:p>
        </p:txBody>
      </p:sp>
    </p:spTree>
    <p:extLst>
      <p:ext uri="{BB962C8B-B14F-4D97-AF65-F5344CB8AC3E}">
        <p14:creationId xmlns:p14="http://schemas.microsoft.com/office/powerpoint/2010/main" val="4135716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44503" y="3159088"/>
            <a:ext cx="5157787" cy="823912"/>
          </a:xfrm>
        </p:spPr>
        <p:txBody>
          <a:bodyPr>
            <a:normAutofit/>
          </a:bodyPr>
          <a:lstStyle/>
          <a:p>
            <a:r>
              <a:rPr lang="en-US" sz="4800" dirty="0"/>
              <a:t>Questions?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5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CA898-90FD-4A6C-972E-22376F25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30138"/>
            <a:ext cx="10515600" cy="658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Infrastructure Surtax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A2B036-F13C-49F2-8089-8EA766A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6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26149-FA3F-4244-AD1B-88C47E87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9B103-5505-4808-B765-1B190B3D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418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infrastructure surtax is a one-cent sales tax that funds many capital improvement projects.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Expenditures shall comply with Florida Statutes Section 212.055 (2) 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It’s imposed by most Florida counties, is also called local option county sales tax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rates varies in each county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1%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.5% ( Effective Jan 1, 2017)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Proceeds are distributed based on population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8C766-350F-43F8-A20E-AE7A660D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7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4408-410B-4DBA-9C6C-C9833C013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3D6CF-F281-4F73-9010-4C3C757AB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619" y="1673525"/>
            <a:ext cx="10795434" cy="4589252"/>
          </a:xfrm>
        </p:spPr>
        <p:txBody>
          <a:bodyPr/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established the 1%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89-040 – Term of 10 years (Fiscal Year 1989-1998)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97-083 – Renewal - Term of 10 years (Fiscal Year 1999-2009)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2007-087 – Renewal - Term of 15 years (Fiscal Year 2010-2024)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established .5%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16-35 – Term of 15 years (Jan 1, 2017-Dec 31, 2031)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provided an estimate of revenues for all municipalities in a 15 year budget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6541E-A9A1-4B08-A5B1-F2088362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5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4E73A-AD2F-4301-8875-02DD8845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182" y="136524"/>
            <a:ext cx="7117871" cy="984909"/>
          </a:xfrm>
        </p:spPr>
        <p:txBody>
          <a:bodyPr/>
          <a:lstStyle/>
          <a:p>
            <a:r>
              <a:rPr lang="en-US" dirty="0"/>
              <a:t>Citizens Tax Oversight 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445DF-CC16-462E-9A8B-B88C677A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Formed in 1998 (Resolution 98-04) in Accordance with Sarasota County Ordinance 97-083 and 2007-087</a:t>
            </a:r>
          </a:p>
          <a:p>
            <a:pPr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Committee shall act solely in an oversight capacity to conduct:</a:t>
            </a:r>
          </a:p>
          <a:p>
            <a:pPr lvl="1"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Annual Review of expenditures from sales tax proceeds to ensure they are in accordance with the project list and any changes thereto;</a:t>
            </a:r>
          </a:p>
          <a:p>
            <a:pPr lvl="1"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Review any changes made by the Town to the project list or to the allocation of the sales tax proceeds, to ensure all procedural requirements have been followed;</a:t>
            </a:r>
          </a:p>
          <a:p>
            <a:pPr lvl="1"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Report the Committee’s findings to the Town Commission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61B6E-6CFA-4F03-AF46-09ADD670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35B09-A2B2-4E44-B9E0-6080AEA2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Surtax Phase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7E879-7A20-4733-944A-F84F5FD92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7817"/>
            <a:ext cx="10531415" cy="5223657"/>
          </a:xfrm>
        </p:spPr>
        <p:txBody>
          <a:bodyPr>
            <a:noAutofit/>
          </a:bodyPr>
          <a:lstStyle/>
          <a:p>
            <a:pPr marL="342900" indent="-342900"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Phase III Revenue collections began September, 2009 and end December 31, 2024 and are estimated at $9,562,737.</a:t>
            </a:r>
          </a:p>
          <a:p>
            <a:pPr marL="342900" indent="-342900">
              <a:spcBef>
                <a:spcPts val="1200"/>
              </a:spcBef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The Town sets aside all revenue in a special revenue fund.</a:t>
            </a:r>
          </a:p>
          <a:p>
            <a:pPr marL="342900" indent="-342900">
              <a:spcBef>
                <a:spcPts val="1200"/>
              </a:spcBef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An Expenditure Budget was put in place for certain functional areas: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Comprehensive Beach Management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Streets and Drainage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Parks and Recreation Improvements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Canal Dredging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Public Safety 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Improvements to Public Facilities</a:t>
            </a:r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82602-8D46-4CD8-959B-3FB1DEF22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1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C3679A21-6055-4AF5-BEB7-4B7EB2824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Permitted Uses of Funds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C2DFA7B-9CE3-4C61-87D8-22282714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22443"/>
            <a:ext cx="10255370" cy="205626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acquire land for public recreation, land conservation or for the protection of natural resources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finance, plan and construct capital assets and infrastructure.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finance the closure of government owned solid waste landfills</a:t>
            </a:r>
          </a:p>
          <a:p>
            <a:endParaRPr lang="en-US" sz="26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DB5AC9E-A908-4B44-BB11-F92B8D756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1" y="4858943"/>
            <a:ext cx="9861884" cy="14767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Infrastructure are costs associated with the construction, reconstruction or improvement of public facilities having a life expectancy of five or more years and any related land acquisition, land improvement, design and engineering costs.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90B6C0-90D0-40F8-8D6D-E0179D19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17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6183-67C8-4320-A17C-7CD7A26B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Infrastructure Surtax III Categories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4E377C7-A3D6-4659-8D0C-B76569CE6D0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63741144"/>
              </p:ext>
            </p:extLst>
          </p:nvPr>
        </p:nvGraphicFramePr>
        <p:xfrm>
          <a:off x="350719" y="1490869"/>
          <a:ext cx="11343976" cy="4513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2939">
                  <a:extLst>
                    <a:ext uri="{9D8B030D-6E8A-4147-A177-3AD203B41FA5}">
                      <a16:colId xmlns:a16="http://schemas.microsoft.com/office/drawing/2014/main" val="4099131252"/>
                    </a:ext>
                  </a:extLst>
                </a:gridCol>
                <a:gridCol w="1955357">
                  <a:extLst>
                    <a:ext uri="{9D8B030D-6E8A-4147-A177-3AD203B41FA5}">
                      <a16:colId xmlns:a16="http://schemas.microsoft.com/office/drawing/2014/main" val="2175123666"/>
                    </a:ext>
                  </a:extLst>
                </a:gridCol>
                <a:gridCol w="2140323">
                  <a:extLst>
                    <a:ext uri="{9D8B030D-6E8A-4147-A177-3AD203B41FA5}">
                      <a16:colId xmlns:a16="http://schemas.microsoft.com/office/drawing/2014/main" val="1011689528"/>
                    </a:ext>
                  </a:extLst>
                </a:gridCol>
                <a:gridCol w="1955357">
                  <a:extLst>
                    <a:ext uri="{9D8B030D-6E8A-4147-A177-3AD203B41FA5}">
                      <a16:colId xmlns:a16="http://schemas.microsoft.com/office/drawing/2014/main" val="541678301"/>
                    </a:ext>
                  </a:extLst>
                </a:gridCol>
              </a:tblGrid>
              <a:tr h="10513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Categories</a:t>
                      </a:r>
                      <a:endParaRPr lang="en-US" sz="4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III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EXPENDED OR COMMITTED THROUGH FY21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AMOUNT REMAINING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602394"/>
                  </a:ext>
                </a:extLst>
              </a:tr>
              <a:tr h="5471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Beach Nourishment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$1,015,569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$300,000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$715,569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1589117"/>
                  </a:ext>
                </a:extLst>
              </a:tr>
              <a:tr h="407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Streets &amp; Drainage</a:t>
                      </a:r>
                      <a:endParaRPr lang="en-US" sz="3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0685099"/>
                  </a:ext>
                </a:extLst>
              </a:tr>
              <a:tr h="577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Park&amp; Recreation Improvements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2,922,000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1,772,494</a:t>
                      </a: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1,149,506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8503261"/>
                  </a:ext>
                </a:extLst>
              </a:tr>
              <a:tr h="5293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Canal Dredging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900,000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900,000</a:t>
                      </a: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4086160"/>
                  </a:ext>
                </a:extLst>
              </a:tr>
              <a:tr h="578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Safety</a:t>
                      </a:r>
                      <a:endParaRPr lang="en-US" sz="3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3,803,168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3,287,968</a:t>
                      </a: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515,200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6270691"/>
                  </a:ext>
                </a:extLst>
              </a:tr>
              <a:tr h="502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Facility Improvements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922,000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854,601</a:t>
                      </a: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67,399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1369464"/>
                  </a:ext>
                </a:extLst>
              </a:tr>
              <a:tr h="319542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$9,562,737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$7,115,063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$2,447,674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229144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0D6954-3CF3-4FA8-B42E-8F809B7D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5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FY21 Uses of Funds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DCAC1-B1D2-4001-9E21-4DFB8AFC5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3154" y="1502864"/>
            <a:ext cx="10735899" cy="502919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u="sng" dirty="0"/>
              <a:t>PUBLIC SAFETY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400" b="1" dirty="0"/>
              <a:t>Crime Scene / Evidence Van	</a:t>
            </a:r>
            <a:r>
              <a:rPr lang="en-US" sz="2400" u="sng" dirty="0"/>
              <a:t>Budget Amount	$30,000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   Scheduled replacement of Crime Scene Van.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400" b="1" dirty="0"/>
              <a:t>Fire/Rescue Gear Extractor	</a:t>
            </a:r>
            <a:r>
              <a:rPr lang="en-US" sz="2400" u="sng" dirty="0"/>
              <a:t>Budget Amount	$35,000 </a:t>
            </a:r>
          </a:p>
          <a:p>
            <a:pPr marL="223838" indent="0" defTabSz="671513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6865938" algn="l"/>
                <a:tab pos="10523538" algn="r"/>
              </a:tabLst>
            </a:pPr>
            <a:r>
              <a:rPr lang="en-US" sz="2400" dirty="0"/>
              <a:t>Equipment to clean the fire gear after a fire or Haz-mat incident which removes the toxins in the fire gear.</a:t>
            </a:r>
            <a:endParaRPr lang="en-US" sz="2400" u="sng" dirty="0"/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400" b="1" dirty="0"/>
              <a:t>Defibrillators	</a:t>
            </a:r>
            <a:r>
              <a:rPr lang="en-US" sz="2400" u="sng" dirty="0"/>
              <a:t>Budget Amount	$10,000</a:t>
            </a:r>
          </a:p>
          <a:p>
            <a:pPr marL="223838" indent="0" defTabSz="8778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6865938" algn="l"/>
                <a:tab pos="10523538" algn="r"/>
              </a:tabLst>
            </a:pPr>
            <a:r>
              <a:rPr lang="en-US" sz="2400" dirty="0"/>
              <a:t>Scheduled replacement and upgrade of heart monitors and defibrillators used on the ALS units.</a:t>
            </a:r>
            <a:endParaRPr lang="en-US" sz="2400" u="sng" dirty="0"/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71163" algn="r"/>
              </a:tabLst>
            </a:pPr>
            <a:r>
              <a:rPr lang="en-US" sz="2400" b="1" dirty="0"/>
              <a:t>Police Boat Motors	</a:t>
            </a:r>
            <a:r>
              <a:rPr lang="en-US" sz="2400" u="sng" dirty="0"/>
              <a:t>Budget Amount	$20,000 </a:t>
            </a:r>
          </a:p>
          <a:p>
            <a:pPr marL="223838" indent="0">
              <a:spcBef>
                <a:spcPts val="0"/>
              </a:spcBef>
              <a:buNone/>
            </a:pPr>
            <a:r>
              <a:rPr lang="en-US" sz="2400" dirty="0"/>
              <a:t>Scheduled replacement of boat motors on the 24’ Marine Patrol Boat, replaced every two years.</a:t>
            </a:r>
          </a:p>
          <a:p>
            <a:pPr marL="0" indent="0">
              <a:buNone/>
            </a:pPr>
            <a:endParaRPr lang="en-US" sz="8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7E273-A89F-4C51-B2A2-ECC06735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7217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</TotalTime>
  <Words>862</Words>
  <Application>Microsoft Office PowerPoint</Application>
  <PresentationFormat>Widescreen</PresentationFormat>
  <Paragraphs>118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Custom Design</vt:lpstr>
      <vt:lpstr>Worksheet</vt:lpstr>
      <vt:lpstr>Citizen Tax Oversight Committee and Infrastructure Surtax</vt:lpstr>
      <vt:lpstr>PowerPoint Presentation</vt:lpstr>
      <vt:lpstr>Overview</vt:lpstr>
      <vt:lpstr>Background</vt:lpstr>
      <vt:lpstr>Citizens Tax Oversight Committee </vt:lpstr>
      <vt:lpstr>Infrastructure Surtax Phase III</vt:lpstr>
      <vt:lpstr>Permitted Uses of Funds</vt:lpstr>
      <vt:lpstr>Infrastructure Surtax III Categories</vt:lpstr>
      <vt:lpstr>FY21 Uses of Funds</vt:lpstr>
      <vt:lpstr>FY21 Uses of Funds (Continued)</vt:lpstr>
      <vt:lpstr>History of Audited Expenditures FY2016-FY2020</vt:lpstr>
      <vt:lpstr>Future Phase IV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Brown</dc:creator>
  <cp:lastModifiedBy>Sandi Henley</cp:lastModifiedBy>
  <cp:revision>67</cp:revision>
  <dcterms:created xsi:type="dcterms:W3CDTF">2020-02-05T17:30:53Z</dcterms:created>
  <dcterms:modified xsi:type="dcterms:W3CDTF">2021-03-06T16:59:35Z</dcterms:modified>
</cp:coreProperties>
</file>