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63" autoAdjust="0"/>
  </p:normalViewPr>
  <p:slideViewPr>
    <p:cSldViewPr snapToGrid="0">
      <p:cViewPr varScale="1">
        <p:scale>
          <a:sx n="77" d="100"/>
          <a:sy n="77" d="100"/>
        </p:scale>
        <p:origin x="8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SLS Notes: two new pickleball-only courts in Bayfront Park recently completed.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additions bring the total number of pickleball courts at Bayfront Park to five: three pickleball-only and two tennis courts that have lines and portable nets for pickleball.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change came at the expense of the full-court basketball area, which has been converted to a half court. There are still two additional hoops along the sideline.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48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April 14, 2020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FY20 Uses of Funds (Continued)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386" y="1594884"/>
            <a:ext cx="11855302" cy="5178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u="sng" dirty="0"/>
              <a:t>PARKS AND RECREATION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100" b="1" dirty="0"/>
              <a:t>Tennis Court Resurfacing 	      				</a:t>
            </a:r>
            <a:r>
              <a:rPr lang="en-US" sz="2100" dirty="0"/>
              <a:t>  </a:t>
            </a:r>
            <a:r>
              <a:rPr lang="en-US" sz="2100" u="sng" dirty="0"/>
              <a:t>Budget Amount     $10,000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100" dirty="0"/>
              <a:t>   Periodic resurfacing schedule for tennis courts.</a:t>
            </a:r>
          </a:p>
          <a:p>
            <a:pPr>
              <a:lnSpc>
                <a:spcPct val="100000"/>
              </a:lnSpc>
            </a:pPr>
            <a:endParaRPr lang="en-US" sz="21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100" b="1" dirty="0"/>
              <a:t>Tennis Teaching Court 					  </a:t>
            </a:r>
            <a:r>
              <a:rPr lang="en-US" sz="2100" u="sng" dirty="0"/>
              <a:t>Budget Amount        $5,000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100" dirty="0"/>
              <a:t>   Court resurfacing and new lines for the teaching court.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100" dirty="0"/>
          </a:p>
          <a:p>
            <a:pPr>
              <a:lnSpc>
                <a:spcPct val="100000"/>
              </a:lnSpc>
            </a:pPr>
            <a:r>
              <a:rPr lang="en-US" sz="2100" b="1" dirty="0"/>
              <a:t>Pickleball Court 			             	 	  </a:t>
            </a:r>
            <a:r>
              <a:rPr lang="en-US" sz="2100" u="sng" dirty="0"/>
              <a:t>Budget Amount      $80,000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100" dirty="0"/>
              <a:t>   Expansion of pickleball courts at Bayfront Park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100" b="1" u="sng" dirty="0"/>
              <a:t>PUBLIC FACILITIES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/>
              <a:t>HVAC Upgrades/Replacement 				   </a:t>
            </a:r>
            <a:r>
              <a:rPr lang="en-US" sz="2000" u="sng" dirty="0"/>
              <a:t>Budget Amount      $25,000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Ongoing replacement/upgrade of facilities HVAC Systems as necessary </a:t>
            </a:r>
            <a:r>
              <a:rPr lang="en-US" sz="2000" b="1" dirty="0"/>
              <a:t>	</a:t>
            </a:r>
            <a:r>
              <a:rPr lang="en-US" sz="2400" b="1" dirty="0"/>
              <a:t>		 </a:t>
            </a:r>
            <a:r>
              <a:rPr lang="en-US" sz="2400" dirty="0"/>
              <a:t>		 					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24FA0-772A-4119-9D8D-650C1747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2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D68-397D-4030-BED3-205B8908F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747" y="262139"/>
            <a:ext cx="7316788" cy="653777"/>
          </a:xfrm>
        </p:spPr>
        <p:txBody>
          <a:bodyPr>
            <a:normAutofit fontScale="90000"/>
          </a:bodyPr>
          <a:lstStyle/>
          <a:p>
            <a:r>
              <a:rPr lang="en-US" dirty="0"/>
              <a:t>Revenue Projections-Phase III Since Inception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A3D9F-A391-4426-8247-4BCC3F306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1458024"/>
            <a:ext cx="5842591" cy="5272385"/>
          </a:xfrm>
        </p:spPr>
        <p:txBody>
          <a:bodyPr/>
          <a:lstStyle/>
          <a:p>
            <a:r>
              <a:rPr lang="en-US" dirty="0"/>
              <a:t>Average annual increase has been 4% since 2010.</a:t>
            </a:r>
          </a:p>
          <a:p>
            <a:r>
              <a:rPr lang="en-US" dirty="0"/>
              <a:t>Using an excel forecasting model, the estimated Sarasota County surtax revenue is projected to increase by 3% per year from 2020 to 2024 ($6 million since inception and $4.0 million projected)</a:t>
            </a:r>
          </a:p>
          <a:p>
            <a:r>
              <a:rPr lang="en-US" dirty="0"/>
              <a:t>COVID-19 is likely to have a negative impact on these projections.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2" name="Table 11" descr="Table present 15 year budget with actual revenues collected through 2018 and revenue forecast up to year 2024 per Phase III " title="Revenue Forecast Analysis">
            <a:extLst>
              <a:ext uri="{FF2B5EF4-FFF2-40B4-BE49-F238E27FC236}">
                <a16:creationId xmlns:a16="http://schemas.microsoft.com/office/drawing/2014/main" id="{7AE4F5AA-CFDF-40FD-A199-A56E68C50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00843"/>
              </p:ext>
            </p:extLst>
          </p:nvPr>
        </p:nvGraphicFramePr>
        <p:xfrm>
          <a:off x="274080" y="1458025"/>
          <a:ext cx="5183189" cy="5272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165">
                  <a:extLst>
                    <a:ext uri="{9D8B030D-6E8A-4147-A177-3AD203B41FA5}">
                      <a16:colId xmlns:a16="http://schemas.microsoft.com/office/drawing/2014/main" val="1901343674"/>
                    </a:ext>
                  </a:extLst>
                </a:gridCol>
                <a:gridCol w="1562481">
                  <a:extLst>
                    <a:ext uri="{9D8B030D-6E8A-4147-A177-3AD203B41FA5}">
                      <a16:colId xmlns:a16="http://schemas.microsoft.com/office/drawing/2014/main" val="2405287451"/>
                    </a:ext>
                  </a:extLst>
                </a:gridCol>
                <a:gridCol w="1095153">
                  <a:extLst>
                    <a:ext uri="{9D8B030D-6E8A-4147-A177-3AD203B41FA5}">
                      <a16:colId xmlns:a16="http://schemas.microsoft.com/office/drawing/2014/main" val="3117057693"/>
                    </a:ext>
                  </a:extLst>
                </a:gridCol>
                <a:gridCol w="1055390">
                  <a:extLst>
                    <a:ext uri="{9D8B030D-6E8A-4147-A177-3AD203B41FA5}">
                      <a16:colId xmlns:a16="http://schemas.microsoft.com/office/drawing/2014/main" val="1462086863"/>
                    </a:ext>
                  </a:extLst>
                </a:gridCol>
              </a:tblGrid>
              <a:tr h="4727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Sarasota County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trend 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397504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33,584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155303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499,998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983755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522,189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2501630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541,034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947620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543,276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18230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567,058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81672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604,404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674831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638,229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616113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653,046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433020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685,829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3697836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725,745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520901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748,745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453219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773,351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2442599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797,957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7916333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822,563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994940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847,169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969161"/>
                  </a:ext>
                </a:extLst>
              </a:tr>
              <a:tr h="242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$10,004,177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685220"/>
                  </a:ext>
                </a:extLst>
              </a:tr>
              <a:tr h="4680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15 Yr Budget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9,562,737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825224"/>
                  </a:ext>
                </a:extLst>
              </a:tr>
              <a:tr h="215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$441,440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Excess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652225"/>
                  </a:ext>
                </a:extLst>
              </a:tr>
            </a:tbl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7ED8274-E9B2-4D1C-AF1B-BAA0936A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65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196C-B68C-46E8-869E-6090AED9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History of Audited Expenditures</a:t>
            </a:r>
            <a:br>
              <a:rPr lang="en-US" dirty="0"/>
            </a:br>
            <a:r>
              <a:rPr lang="en-US" dirty="0"/>
              <a:t>FY2015-FY2019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F38704E-9AE2-419C-A8A0-2C8A8A4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D433588-EEE0-4144-A7C1-35D69D28D2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144378"/>
              </p:ext>
            </p:extLst>
          </p:nvPr>
        </p:nvGraphicFramePr>
        <p:xfrm>
          <a:off x="1192697" y="1409700"/>
          <a:ext cx="9124466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8443102" imgH="5311290" progId="Excel.Sheet.12">
                  <p:embed/>
                </p:oleObj>
              </mc:Choice>
              <mc:Fallback>
                <p:oleObj name="Worksheet" r:id="rId3" imgW="8443102" imgH="53112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2697" y="1409700"/>
                        <a:ext cx="9124466" cy="531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48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rates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19" y="1673525"/>
            <a:ext cx="10795434" cy="4589252"/>
          </a:xfrm>
        </p:spPr>
        <p:txBody>
          <a:bodyPr/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Renewal - Term of 10 years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Renewal - Term of 15 years (Fiscal Year 2010-2024)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provided an estimate of revenues for all municipalities in a 15 year budget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98-04) in Accordance with Sarasota County Ordinance 97-083 and 2007-087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E879-7A20-4733-944A-F84F5FD9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7817"/>
            <a:ext cx="10531415" cy="5223657"/>
          </a:xfrm>
        </p:spPr>
        <p:txBody>
          <a:bodyPr>
            <a:noAutofit/>
          </a:bodyPr>
          <a:lstStyle/>
          <a:p>
            <a:pPr marL="342900" indent="-342900"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Phase III Revenue collections began September, 2009 and end December 31, 2024 and are estimated at $9,562,737.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The Town sets aside all revenue in a special revenue fund.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 Expenditure Budget was put in place for certain functional areas: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Comprehensive Beach Management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Streets and Drainage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Parks and Recreation Improvements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Canal Dredging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Public Safety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Improvements to Public Facilities</a:t>
            </a: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Permitted Uses of Funds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443"/>
            <a:ext cx="10255370" cy="2056261"/>
          </a:xfrm>
        </p:spPr>
        <p:txBody>
          <a:bodyPr>
            <a:no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finance, plan and construct capital assets and infrastructure.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 the closure of government owned solid waste landfills</a:t>
            </a:r>
          </a:p>
          <a:p>
            <a:endParaRPr lang="en-US" sz="26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B5AC9E-A908-4B44-BB11-F92B8D756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858943"/>
            <a:ext cx="10515600" cy="14767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Infrastructure are costs associated with the construction, reconstruction or improvement of public facilities having a life expectancy of five or more years and any related land acquisition, land improvement, design and engineering costs.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4E377C7-A3D6-4659-8D0C-B76569CE6D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0568249"/>
              </p:ext>
            </p:extLst>
          </p:nvPr>
        </p:nvGraphicFramePr>
        <p:xfrm>
          <a:off x="350720" y="1490870"/>
          <a:ext cx="11291778" cy="4795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8584">
                  <a:extLst>
                    <a:ext uri="{9D8B030D-6E8A-4147-A177-3AD203B41FA5}">
                      <a16:colId xmlns:a16="http://schemas.microsoft.com/office/drawing/2014/main" val="4099131252"/>
                    </a:ext>
                  </a:extLst>
                </a:gridCol>
                <a:gridCol w="1946360">
                  <a:extLst>
                    <a:ext uri="{9D8B030D-6E8A-4147-A177-3AD203B41FA5}">
                      <a16:colId xmlns:a16="http://schemas.microsoft.com/office/drawing/2014/main" val="2175123666"/>
                    </a:ext>
                  </a:extLst>
                </a:gridCol>
                <a:gridCol w="2130474">
                  <a:extLst>
                    <a:ext uri="{9D8B030D-6E8A-4147-A177-3AD203B41FA5}">
                      <a16:colId xmlns:a16="http://schemas.microsoft.com/office/drawing/2014/main" val="1011689528"/>
                    </a:ext>
                  </a:extLst>
                </a:gridCol>
                <a:gridCol w="1946360">
                  <a:extLst>
                    <a:ext uri="{9D8B030D-6E8A-4147-A177-3AD203B41FA5}">
                      <a16:colId xmlns:a16="http://schemas.microsoft.com/office/drawing/2014/main" val="541678301"/>
                    </a:ext>
                  </a:extLst>
                </a:gridCol>
              </a:tblGrid>
              <a:tr h="1020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Categories</a:t>
                      </a:r>
                      <a:endParaRPr lang="en-US" sz="4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III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EXPENDED OR COMMITTED THROUGH FY20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AMOUNT REMAINING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602394"/>
                  </a:ext>
                </a:extLst>
              </a:tr>
              <a:tr h="5310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Beach Nourishment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$1,015,569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$300,000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$715,569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1589117"/>
                  </a:ext>
                </a:extLst>
              </a:tr>
              <a:tr h="561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Streets &amp; Drainage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0685099"/>
                  </a:ext>
                </a:extLst>
              </a:tr>
              <a:tr h="6892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Park&amp; Recreation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2,922,000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1,694,040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1,247,960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503261"/>
                  </a:ext>
                </a:extLst>
              </a:tr>
              <a:tr h="561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 Dredging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4086160"/>
                  </a:ext>
                </a:extLst>
              </a:tr>
              <a:tr h="561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3,803,168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3,181,494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621,674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6270691"/>
                  </a:ext>
                </a:extLst>
              </a:tr>
              <a:tr h="561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Facility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853,335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68,665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369464"/>
                  </a:ext>
                </a:extLst>
              </a:tr>
              <a:tr h="310171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$9,562,737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$6,908,869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$2,653,868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9144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FY20 Uses of Funds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447" y="1679944"/>
            <a:ext cx="11525692" cy="50291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400" b="1" u="sng" dirty="0"/>
              <a:t>PUBLIC SAFETY</a:t>
            </a:r>
          </a:p>
          <a:p>
            <a:r>
              <a:rPr lang="en-US" sz="8400" b="1" dirty="0"/>
              <a:t>Aerial Fire Truck 						</a:t>
            </a:r>
            <a:r>
              <a:rPr lang="en-US" sz="8400" u="sng" dirty="0"/>
              <a:t>Budget Amount     $850,000 </a:t>
            </a:r>
          </a:p>
          <a:p>
            <a:pPr marL="0" indent="0">
              <a:buNone/>
            </a:pPr>
            <a:r>
              <a:rPr lang="en-US" sz="8400" dirty="0"/>
              <a:t>   Replacement of 2003 Pierce Aerial ladder truck. </a:t>
            </a:r>
          </a:p>
          <a:p>
            <a:pPr marL="0" indent="0">
              <a:buNone/>
            </a:pPr>
            <a:endParaRPr lang="en-US" sz="8400" dirty="0"/>
          </a:p>
          <a:p>
            <a:r>
              <a:rPr lang="en-US" sz="8400" b="1" dirty="0"/>
              <a:t>Fire/Rescue Ambulance 					</a:t>
            </a:r>
            <a:r>
              <a:rPr lang="en-US" sz="8400" u="sng" dirty="0"/>
              <a:t>Budget Amount     $315,000 </a:t>
            </a:r>
          </a:p>
          <a:p>
            <a:pPr marL="0" indent="0">
              <a:buNone/>
            </a:pPr>
            <a:r>
              <a:rPr lang="en-US" sz="8400" dirty="0"/>
              <a:t>   Scheduled replacement of 2007 Ambulance. </a:t>
            </a:r>
          </a:p>
          <a:p>
            <a:pPr marL="0" indent="0">
              <a:buNone/>
            </a:pPr>
            <a:endParaRPr lang="en-US" sz="8400" dirty="0"/>
          </a:p>
          <a:p>
            <a:r>
              <a:rPr lang="en-US" sz="8400" b="1" dirty="0"/>
              <a:t>Portable Radios 						</a:t>
            </a:r>
            <a:r>
              <a:rPr lang="en-US" sz="8400" u="sng" dirty="0"/>
              <a:t>Budget Amount       $10,000 </a:t>
            </a:r>
          </a:p>
          <a:p>
            <a:pPr marL="0" indent="0">
              <a:buNone/>
            </a:pPr>
            <a:r>
              <a:rPr lang="en-US" sz="8400" dirty="0"/>
              <a:t>   Purchase of two P25 compliant portable radios. </a:t>
            </a:r>
          </a:p>
          <a:p>
            <a:pPr marL="0" indent="0">
              <a:buNone/>
            </a:pPr>
            <a:endParaRPr lang="en-US" sz="8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800" b="1" dirty="0"/>
              <a:t>Marine Patrol Pickup Truck 				</a:t>
            </a:r>
            <a:r>
              <a:rPr lang="en-US" sz="8800" u="sng" dirty="0"/>
              <a:t>Budget Amount     $45,000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800" dirty="0"/>
              <a:t>   To replace the 2010 Marine Patrol Truck used to tow the two vessels.</a:t>
            </a:r>
          </a:p>
          <a:p>
            <a:pPr marL="0" indent="0">
              <a:buNone/>
            </a:pPr>
            <a:endParaRPr lang="en-US" sz="8400" dirty="0"/>
          </a:p>
          <a:p>
            <a:pPr marL="0" indent="0">
              <a:buNone/>
            </a:pPr>
            <a:endParaRPr lang="en-US" sz="8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962</Words>
  <Application>Microsoft Office PowerPoint</Application>
  <PresentationFormat>Widescreen</PresentationFormat>
  <Paragraphs>202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Custom Design</vt:lpstr>
      <vt:lpstr>Worksheet</vt:lpstr>
      <vt:lpstr>Citizen Tax Oversight Committee and Infrastructure Surtax</vt:lpstr>
      <vt:lpstr>PowerPoint Presentation</vt:lpstr>
      <vt:lpstr>Overview</vt:lpstr>
      <vt:lpstr>Background</vt:lpstr>
      <vt:lpstr>Citizens Tax Oversight Committee </vt:lpstr>
      <vt:lpstr>Infrastructure Surtax Phase III</vt:lpstr>
      <vt:lpstr>Permitted Uses of Funds</vt:lpstr>
      <vt:lpstr>Infrastructure Surtax III Categories</vt:lpstr>
      <vt:lpstr>FY20 Uses of Funds</vt:lpstr>
      <vt:lpstr>FY20 Uses of Funds (Continued)</vt:lpstr>
      <vt:lpstr>Revenue Projections-Phase III Since Inception</vt:lpstr>
      <vt:lpstr>History of Audited Expenditures FY2015-FY2019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Susan L. Smith</cp:lastModifiedBy>
  <cp:revision>50</cp:revision>
  <dcterms:created xsi:type="dcterms:W3CDTF">2020-02-05T17:30:53Z</dcterms:created>
  <dcterms:modified xsi:type="dcterms:W3CDTF">2020-04-03T12:10:13Z</dcterms:modified>
</cp:coreProperties>
</file>