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2" r:id="rId2"/>
    <p:sldId id="256" r:id="rId3"/>
    <p:sldId id="267" r:id="rId4"/>
    <p:sldId id="263" r:id="rId5"/>
    <p:sldId id="268" r:id="rId6"/>
    <p:sldId id="264" r:id="rId7"/>
    <p:sldId id="265" r:id="rId8"/>
    <p:sldId id="269" r:id="rId9"/>
    <p:sldId id="270" r:id="rId10"/>
    <p:sldId id="271" r:id="rId11"/>
    <p:sldId id="272" r:id="rId12"/>
    <p:sldId id="275" r:id="rId13"/>
    <p:sldId id="273" r:id="rId14"/>
    <p:sldId id="274" r:id="rId1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D2DEEF"/>
    <a:srgbClr val="EAEFF7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0000" autoAdjust="0"/>
  </p:normalViewPr>
  <p:slideViewPr>
    <p:cSldViewPr snapToGrid="0">
      <p:cViewPr varScale="1">
        <p:scale>
          <a:sx n="54" d="100"/>
          <a:sy n="54" d="100"/>
        </p:scale>
        <p:origin x="162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2B3D89C-78C0-4326-802E-023E5DA4B4A9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574F54-16C1-4D90-832C-D78EA041C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38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F93AC9F-A31B-41AB-BB61-E60915F5F942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AB6E965-B978-44AA-ABBF-656D5577A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91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6E965-B978-44AA-ABBF-656D5577AF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08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6E965-B978-44AA-ABBF-656D5577AF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84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E4B40-D08C-43DA-9453-3A930EC49DC4}" type="datetime1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 descr="Town of Longboat Key logo and decorative header" title="Town of Longboat Key Logo and Head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-3176"/>
            <a:ext cx="9145588" cy="112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8354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34735-A873-4C3A-9236-1068C153152C}" type="datetime1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3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5E89F-3F29-44F3-9E37-EFD40012248A}" type="datetime1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4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3157-2433-4C64-A19D-AA2CF63EF281}" type="datetime1">
              <a:rPr lang="en-US" smtClean="0"/>
              <a:t>3/26/2020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7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00E2-B0EB-4EBD-8942-F8B1D65F09B0}" type="datetime1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7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DE8E-0D4F-404E-913D-57BEA7183065}" type="datetime1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932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9DF4-85B1-4DE2-8E42-52FD69B8E289}" type="datetime1">
              <a:rPr lang="en-US" smtClean="0"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3F826-B947-4037-9F49-F7125414D2E4}" type="datetime1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1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86B1B-8CE7-4FF3-AAD6-BA0FFDA2D51A}" type="datetime1">
              <a:rPr lang="en-US" smtClean="0"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2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9F1DD-303C-4A5F-8A9E-14093172B1DE}" type="datetime1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1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8D939-30FE-4B1A-8188-D9D25F1078E2}" type="datetime1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61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61791"/>
            <a:ext cx="7886700" cy="5599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FD0BB-1605-4B94-B82F-6C0CA3EA13A5}" type="datetime1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D3CB0-41EC-43AE-BAE1-82016E7D08E0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352" cy="1123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030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999224"/>
            <a:ext cx="7772400" cy="23876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Citizen Tax Oversight Committee and Infrastructure Surtax</a:t>
            </a:r>
            <a:br>
              <a:rPr lang="en-US" b="1" dirty="0"/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143000" y="4339243"/>
            <a:ext cx="6858000" cy="45720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July 8, 2019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528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949911"/>
            <a:ext cx="7271285" cy="654728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FY19 Uses of Funds (Continuation)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520" y="1828800"/>
            <a:ext cx="8686445" cy="4208015"/>
          </a:xfrm>
        </p:spPr>
        <p:txBody>
          <a:bodyPr>
            <a:normAutofit fontScale="92500" lnSpcReduction="10000"/>
          </a:bodyPr>
          <a:lstStyle/>
          <a:p>
            <a:pPr marL="569913" lvl="1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8229600" algn="r"/>
              </a:tabLst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Parks and Recreation-Tennis Fencing	</a:t>
            </a:r>
            <a:r>
              <a:rPr lang="en-US" sz="2100" u="sng" dirty="0">
                <a:latin typeface="Arial" panose="020B0604020202020204" pitchFamily="34" charset="0"/>
                <a:cs typeface="Arial" panose="020B0604020202020204" pitchFamily="34" charset="0"/>
              </a:rPr>
              <a:t>Budget Amount    $5,000</a:t>
            </a:r>
          </a:p>
          <a:p>
            <a:pPr marL="1027113" lvl="2" indent="-4572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Continue fencing work at 590 and 561 Bay Isles Road sites.</a:t>
            </a:r>
          </a:p>
          <a:p>
            <a:pPr marL="569913" lvl="1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8229600" algn="r"/>
              </a:tabLst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Parks and Recreation-Roof	</a:t>
            </a:r>
            <a:r>
              <a:rPr lang="en-US" sz="2100" u="sng" dirty="0">
                <a:latin typeface="Arial" panose="020B0604020202020204" pitchFamily="34" charset="0"/>
                <a:cs typeface="Arial" panose="020B0604020202020204" pitchFamily="34" charset="0"/>
              </a:rPr>
              <a:t>Budget Amount   $25,000</a:t>
            </a:r>
          </a:p>
          <a:p>
            <a:pPr marL="1027113" lvl="2" indent="-4572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Replace shingle roof at Bayfront Park Recreation Center.</a:t>
            </a:r>
          </a:p>
          <a:p>
            <a:pPr marL="569913" lvl="1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8229600" algn="r"/>
              </a:tabLst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Parks and Recreation-Floors 	</a:t>
            </a:r>
            <a:r>
              <a:rPr lang="en-US" sz="2100" u="sng" dirty="0">
                <a:latin typeface="Arial" panose="020B0604020202020204" pitchFamily="34" charset="0"/>
                <a:cs typeface="Arial" panose="020B0604020202020204" pitchFamily="34" charset="0"/>
              </a:rPr>
              <a:t>Budget Amount  $10,000</a:t>
            </a:r>
          </a:p>
          <a:p>
            <a:pPr marL="1027113" lvl="2" indent="-4572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Replace aging VCT Floor Covering at Bay Front Park Recreation Center.</a:t>
            </a:r>
          </a:p>
          <a:p>
            <a:pPr marL="569913" lvl="1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8229600" algn="r"/>
              </a:tabLst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Parks and Recreation-Pickleball 	</a:t>
            </a:r>
            <a:r>
              <a:rPr lang="en-US" sz="2100" u="sng" dirty="0">
                <a:latin typeface="Arial" panose="020B0604020202020204" pitchFamily="34" charset="0"/>
                <a:cs typeface="Arial" panose="020B0604020202020204" pitchFamily="34" charset="0"/>
              </a:rPr>
              <a:t>Budget Amount  $20,000</a:t>
            </a:r>
          </a:p>
          <a:p>
            <a:pPr marL="1027113" lvl="2" indent="-457200" defTabSz="82296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Amended budget during FY19 start the planning stage to build pickleball courts.</a:t>
            </a:r>
          </a:p>
          <a:p>
            <a:pPr marL="569913" lvl="2">
              <a:lnSpc>
                <a:spcPct val="100000"/>
              </a:lnSpc>
              <a:spcBef>
                <a:spcPts val="0"/>
              </a:spcBef>
              <a:tabLst>
                <a:tab pos="8229600" algn="r"/>
              </a:tabLst>
            </a:pP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9913" lvl="2">
              <a:lnSpc>
                <a:spcPct val="100000"/>
              </a:lnSpc>
              <a:spcBef>
                <a:spcPts val="0"/>
              </a:spcBef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US" sz="2100" u="sng" dirty="0">
                <a:latin typeface="Arial" panose="020B0604020202020204" pitchFamily="34" charset="0"/>
                <a:cs typeface="Arial" panose="020B0604020202020204" pitchFamily="34" charset="0"/>
              </a:rPr>
              <a:t>Total FY19 Budget                        $273,000</a:t>
            </a:r>
          </a:p>
          <a:p>
            <a:pPr marL="569913" lvl="2">
              <a:lnSpc>
                <a:spcPct val="100000"/>
              </a:lnSpc>
              <a:spcBef>
                <a:spcPts val="0"/>
              </a:spcBef>
            </a:pP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83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11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97262" y="1905000"/>
            <a:ext cx="42869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Av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erage annual surtax revenue is about $583,900 from 2010 to 2018.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Using an excel forecasting model, the estimated Sarasota County surtax revenue is projected to increase by 2%-3% per year from 2020 to 2024. ($5.2 million since inception and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$4.6 million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projected.)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the FY19 Budget Process, the town increased the Revenue Budget for Public Safety by $1.5 million.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 descr="Table present 15 year budget with actual revenues collected through 2018 and revenue forecast up to year 2024 per Phase III " title="Revenue Forecast Analysi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726371"/>
              </p:ext>
            </p:extLst>
          </p:nvPr>
        </p:nvGraphicFramePr>
        <p:xfrm>
          <a:off x="351863" y="1415108"/>
          <a:ext cx="4220137" cy="52174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6323">
                  <a:extLst>
                    <a:ext uri="{9D8B030D-6E8A-4147-A177-3AD203B41FA5}">
                      <a16:colId xmlns:a16="http://schemas.microsoft.com/office/drawing/2014/main" val="1901343674"/>
                    </a:ext>
                  </a:extLst>
                </a:gridCol>
                <a:gridCol w="1164609">
                  <a:extLst>
                    <a:ext uri="{9D8B030D-6E8A-4147-A177-3AD203B41FA5}">
                      <a16:colId xmlns:a16="http://schemas.microsoft.com/office/drawing/2014/main" val="2405287451"/>
                    </a:ext>
                  </a:extLst>
                </a:gridCol>
                <a:gridCol w="1102290">
                  <a:extLst>
                    <a:ext uri="{9D8B030D-6E8A-4147-A177-3AD203B41FA5}">
                      <a16:colId xmlns:a16="http://schemas.microsoft.com/office/drawing/2014/main" val="3117057693"/>
                    </a:ext>
                  </a:extLst>
                </a:gridCol>
                <a:gridCol w="536915">
                  <a:extLst>
                    <a:ext uri="{9D8B030D-6E8A-4147-A177-3AD203B41FA5}">
                      <a16:colId xmlns:a16="http://schemas.microsoft.com/office/drawing/2014/main" val="1462086863"/>
                    </a:ext>
                  </a:extLst>
                </a:gridCol>
              </a:tblGrid>
              <a:tr h="4649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Sarasota County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using trend forecast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7397504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33,584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1155303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499,998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7983755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522,189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2501630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541,034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1947620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543,276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318230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567,058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781672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604,404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3674831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638,229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7616113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653,046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3433020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685,829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3697836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708,130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forecast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6520901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731,320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forecast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5453219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754,509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forecast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2442599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777,699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forecast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7916333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800,889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forecast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6994940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824,078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forecast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4969161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$9,885,272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6685220"/>
                  </a:ext>
                </a:extLst>
              </a:tr>
              <a:tr h="4649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15 Yr Budget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9,562,737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6825224"/>
                  </a:ext>
                </a:extLst>
              </a:tr>
              <a:tr h="2381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$322,535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865222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418" y="858034"/>
            <a:ext cx="8316784" cy="55707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Revenue Projection - Phase III since Inception</a:t>
            </a:r>
          </a:p>
        </p:txBody>
      </p:sp>
    </p:spTree>
    <p:extLst>
      <p:ext uri="{BB962C8B-B14F-4D97-AF65-F5344CB8AC3E}">
        <p14:creationId xmlns:p14="http://schemas.microsoft.com/office/powerpoint/2010/main" val="166978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12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4855" y="4738258"/>
            <a:ext cx="839585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During the FY19 budget workshops, we discussed that the remaining Infrastructure Surtax funds available for Public Safety Vehicles and Equipment was $341,674. The capital needs for public safety over the next five years total $2,675,000. The Town Commission adopted Resolution 2018-20 which added additional $1,500,000 based on cumulative receipts and projected growth over the remaining six years. </a:t>
            </a:r>
          </a:p>
        </p:txBody>
      </p:sp>
      <p:graphicFrame>
        <p:nvGraphicFramePr>
          <p:cNvPr id="6" name="Table 5" descr="The Table presents the Increase of 1.5M increase in revenues, added to Public safety for the addition of Public Safety Vehicles and equipment. " title="Description of Resolution 2018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596390"/>
              </p:ext>
            </p:extLst>
          </p:nvPr>
        </p:nvGraphicFramePr>
        <p:xfrm>
          <a:off x="405244" y="2005446"/>
          <a:ext cx="8416637" cy="2649681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2311024">
                  <a:extLst>
                    <a:ext uri="{9D8B030D-6E8A-4147-A177-3AD203B41FA5}">
                      <a16:colId xmlns:a16="http://schemas.microsoft.com/office/drawing/2014/main" val="2929288673"/>
                    </a:ext>
                  </a:extLst>
                </a:gridCol>
                <a:gridCol w="2035204">
                  <a:extLst>
                    <a:ext uri="{9D8B030D-6E8A-4147-A177-3AD203B41FA5}">
                      <a16:colId xmlns:a16="http://schemas.microsoft.com/office/drawing/2014/main" val="1109454301"/>
                    </a:ext>
                  </a:extLst>
                </a:gridCol>
                <a:gridCol w="1282075">
                  <a:extLst>
                    <a:ext uri="{9D8B030D-6E8A-4147-A177-3AD203B41FA5}">
                      <a16:colId xmlns:a16="http://schemas.microsoft.com/office/drawing/2014/main" val="4031087936"/>
                    </a:ext>
                  </a:extLst>
                </a:gridCol>
                <a:gridCol w="1444933">
                  <a:extLst>
                    <a:ext uri="{9D8B030D-6E8A-4147-A177-3AD203B41FA5}">
                      <a16:colId xmlns:a16="http://schemas.microsoft.com/office/drawing/2014/main" val="63422545"/>
                    </a:ext>
                  </a:extLst>
                </a:gridCol>
                <a:gridCol w="1343401">
                  <a:extLst>
                    <a:ext uri="{9D8B030D-6E8A-4147-A177-3AD203B41FA5}">
                      <a16:colId xmlns:a16="http://schemas.microsoft.com/office/drawing/2014/main" val="1696450159"/>
                    </a:ext>
                  </a:extLst>
                </a:gridCol>
              </a:tblGrid>
              <a:tr h="68539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Resolution 2018-20</a:t>
                      </a:r>
                      <a:endParaRPr lang="en-US" sz="1400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Title</a:t>
                      </a:r>
                      <a:endParaRPr lang="en-US" sz="1400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Surtax Budget</a:t>
                      </a:r>
                      <a:endParaRPr lang="en-US" sz="1400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Surtax Budget Revised</a:t>
                      </a:r>
                      <a:endParaRPr lang="en-US" sz="1400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Increased Revenues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(Res. 2018-20)</a:t>
                      </a: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val="40105955"/>
                  </a:ext>
                </a:extLst>
              </a:tr>
              <a:tr h="196428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Safety </a:t>
                      </a:r>
                      <a:endParaRPr lang="en-US" sz="1400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235" marR="6723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Police Patrol,</a:t>
                      </a:r>
                      <a:r>
                        <a:rPr lang="en-US" sz="14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Detective Vehicles and Radio equipment, Fire and Rescue Capital Vehicle Acquisitions and Equipment</a:t>
                      </a:r>
                      <a:endParaRPr lang="en-US" sz="1400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$2,303,168</a:t>
                      </a:r>
                      <a:endParaRPr lang="en-US" sz="1400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$3,803,168</a:t>
                      </a:r>
                      <a:endParaRPr lang="en-US" sz="1400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235" marR="6723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$1,500,000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endParaRPr lang="en-US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235" marR="67235" marT="0" marB="0"/>
                </a:tc>
                <a:extLst>
                  <a:ext uri="{0D108BD9-81ED-4DB2-BD59-A6C34878D82A}">
                    <a16:rowId xmlns:a16="http://schemas.microsoft.com/office/drawing/2014/main" val="42079804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87426"/>
            <a:ext cx="8339461" cy="894640"/>
          </a:xfrm>
        </p:spPr>
        <p:txBody>
          <a:bodyPr>
            <a:normAutofit/>
          </a:bodyPr>
          <a:lstStyle/>
          <a:p>
            <a:r>
              <a:rPr lang="en-US" sz="2400" b="1" cap="al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Review of infrastructure surtax Phase III</a:t>
            </a:r>
            <a:br>
              <a:rPr lang="en-US" sz="2400" b="1" cap="al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cap="all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FY19 budget process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5155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84043" y="6492875"/>
            <a:ext cx="2057400" cy="365125"/>
          </a:xfrm>
        </p:spPr>
        <p:txBody>
          <a:bodyPr/>
          <a:lstStyle/>
          <a:p>
            <a:fld id="{32ED3CB0-41EC-43AE-BAE1-82016E7D08E0}" type="slidenum">
              <a:rPr lang="en-US" smtClean="0"/>
              <a:t>13</a:t>
            </a:fld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C9607FE-8BBD-4564-B299-7967FD66A42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73470" y="1093787"/>
            <a:ext cx="7972425" cy="55816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501A906-4393-4617-9496-7C5218F170E0}"/>
              </a:ext>
            </a:extLst>
          </p:cNvPr>
          <p:cNvSpPr txBox="1"/>
          <p:nvPr/>
        </p:nvSpPr>
        <p:spPr>
          <a:xfrm>
            <a:off x="5173249" y="739036"/>
            <a:ext cx="3472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History of Audited Expenditures</a:t>
            </a:r>
          </a:p>
        </p:txBody>
      </p:sp>
    </p:spTree>
    <p:extLst>
      <p:ext uri="{BB962C8B-B14F-4D97-AF65-F5344CB8AC3E}">
        <p14:creationId xmlns:p14="http://schemas.microsoft.com/office/powerpoint/2010/main" val="905228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9882" y="2549901"/>
            <a:ext cx="3507148" cy="1069974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73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2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C7C471-71AF-457C-A65F-18F53126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15033"/>
            <a:ext cx="7886700" cy="5599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Infrastructure Surtax </a:t>
            </a:r>
          </a:p>
        </p:txBody>
      </p:sp>
    </p:spTree>
    <p:extLst>
      <p:ext uri="{BB962C8B-B14F-4D97-AF65-F5344CB8AC3E}">
        <p14:creationId xmlns:p14="http://schemas.microsoft.com/office/powerpoint/2010/main" val="260512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3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550719" y="1635531"/>
            <a:ext cx="7772400" cy="51705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infrastructure surtax is a one-cent sales tax that funds many capital improvement projects.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Expenditures shall comply with Florida Statutes Section 212.055 (2) 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It’s imposed by most Florida counties, is also called local option county sales tax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rates varies in each county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Sarasota County 1%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Manatee County .5% ( Effective Jan 1, 2017)</a:t>
            </a:r>
          </a:p>
          <a:p>
            <a:pPr>
              <a:lnSpc>
                <a:spcPct val="100000"/>
              </a:lnSpc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Proceeds are distributed based on population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55913" y="1120227"/>
            <a:ext cx="7886700" cy="559918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33047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4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28650" y="720752"/>
            <a:ext cx="7886700" cy="6356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27458" y="1356364"/>
            <a:ext cx="8303599" cy="5108507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Sarasota County established the 1% Tax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Ordinance 89-040 – Term of 10 years (Fiscal Year 1989-1998)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Ordinance 97-083 – Renewal - Term of 10 years (Fiscal Year 1999-2009)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Ordinance 2007-087 – Renewal - Term of 15 years ( Fiscal Year 2010-2024)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Manatee County established .5% Tax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Ordinance 16-35 – Term of 15 years (Jan 1, 2017-Dec 31, 2031)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Sarasota County provided an estimate of revenues for all municipalities in a 15 year budget</a:t>
            </a:r>
          </a:p>
        </p:txBody>
      </p:sp>
    </p:spTree>
    <p:extLst>
      <p:ext uri="{BB962C8B-B14F-4D97-AF65-F5344CB8AC3E}">
        <p14:creationId xmlns:p14="http://schemas.microsoft.com/office/powerpoint/2010/main" val="4231691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5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0789" y="1045260"/>
            <a:ext cx="7886700" cy="6356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Citizens Tax Oversight Committee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27459" y="1886989"/>
            <a:ext cx="7361072" cy="4971011"/>
          </a:xfrm>
        </p:spPr>
        <p:txBody>
          <a:bodyPr>
            <a:normAutofit lnSpcReduction="10000"/>
          </a:bodyPr>
          <a:lstStyle/>
          <a:p>
            <a:pPr>
              <a:buSzPct val="85000"/>
            </a:pPr>
            <a:r>
              <a:rPr lang="en-US" dirty="0">
                <a:latin typeface="Arial" pitchFamily="34" charset="0"/>
                <a:cs typeface="Arial" pitchFamily="34" charset="0"/>
              </a:rPr>
              <a:t>Formed in 1998 (Resolution 98-04) in Accordance with Sarasota County Ordinance 97-083 and 2007-087</a:t>
            </a:r>
          </a:p>
          <a:p>
            <a:pPr>
              <a:buSzPct val="92000"/>
            </a:pPr>
            <a:r>
              <a:rPr lang="en-US" dirty="0">
                <a:latin typeface="Arial" pitchFamily="34" charset="0"/>
                <a:cs typeface="Arial" pitchFamily="34" charset="0"/>
              </a:rPr>
              <a:t>Committee shall act solely in an oversight capacity to conduct:</a:t>
            </a:r>
          </a:p>
          <a:p>
            <a:pPr lvl="1">
              <a:buSzPct val="92000"/>
            </a:pPr>
            <a:r>
              <a:rPr lang="en-US" dirty="0">
                <a:latin typeface="Arial" pitchFamily="34" charset="0"/>
                <a:cs typeface="Arial" pitchFamily="34" charset="0"/>
              </a:rPr>
              <a:t>Annual Review of expenditures from sales tax proceeds to ensure they are in accordance with the project list and any changes thereto;</a:t>
            </a:r>
          </a:p>
          <a:p>
            <a:pPr lvl="1">
              <a:buSzPct val="92000"/>
            </a:pPr>
            <a:r>
              <a:rPr lang="en-US" dirty="0">
                <a:latin typeface="Arial" pitchFamily="34" charset="0"/>
                <a:cs typeface="Arial" pitchFamily="34" charset="0"/>
              </a:rPr>
              <a:t>Review any changes made by the Town to the project list or to the allocation of the sales tax proceeds, to ensure all procedural requirements have been followed;</a:t>
            </a:r>
          </a:p>
          <a:p>
            <a:pPr lvl="1">
              <a:buSzPct val="92000"/>
            </a:pPr>
            <a:r>
              <a:rPr lang="en-US" dirty="0">
                <a:latin typeface="Arial" pitchFamily="34" charset="0"/>
                <a:cs typeface="Arial" pitchFamily="34" charset="0"/>
              </a:rPr>
              <a:t>Report the Committee’s findings to the Town Commission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35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6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85739" y="887874"/>
            <a:ext cx="7286257" cy="634767"/>
          </a:xfrm>
        </p:spPr>
        <p:txBody>
          <a:bodyPr>
            <a:normAutofit/>
          </a:bodyPr>
          <a:lstStyle/>
          <a:p>
            <a:r>
              <a:rPr lang="en-US" sz="2800" b="1" cap="all" dirty="0">
                <a:latin typeface="Arial" pitchFamily="34" charset="0"/>
                <a:cs typeface="Arial" pitchFamily="34" charset="0"/>
              </a:rPr>
              <a:t>infrastructure surtax Phase III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>
          <a:xfrm>
            <a:off x="250166" y="1725283"/>
            <a:ext cx="8600536" cy="4631068"/>
          </a:xfrm>
        </p:spPr>
        <p:txBody>
          <a:bodyPr>
            <a:normAutofit lnSpcReduction="10000"/>
          </a:bodyPr>
          <a:lstStyle/>
          <a:p>
            <a:pPr marL="342900" indent="-342900">
              <a:buSzPct val="85000"/>
              <a:buFont typeface="Arial" panose="020B0604020202020204" pitchFamily="34" charset="0"/>
              <a:buChar char="•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Phase III Revenue collections began September, 2009 and end December 31, 2024 and are estimated at $9,562,737.</a:t>
            </a:r>
          </a:p>
          <a:p>
            <a:pPr marL="342900" indent="-342900">
              <a:spcBef>
                <a:spcPts val="1200"/>
              </a:spcBef>
              <a:buSzPct val="85000"/>
              <a:buFont typeface="Arial" panose="020B0604020202020204" pitchFamily="34" charset="0"/>
              <a:buChar char="•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The Town sets aside all revenue in a special revenue fund.</a:t>
            </a:r>
          </a:p>
          <a:p>
            <a:pPr marL="342900" indent="-342900">
              <a:spcBef>
                <a:spcPts val="1200"/>
              </a:spcBef>
              <a:buSzPct val="85000"/>
              <a:buFont typeface="Arial" panose="020B0604020202020204" pitchFamily="34" charset="0"/>
              <a:buChar char="•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An Expenditure Budget is put in place for certain functional areas: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Comprehensive Beach Management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  <a:buFont typeface="Arial" pitchFamily="34" charset="0"/>
              <a:buChar char="•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 Streets and Drainage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  <a:buFont typeface="Arial" pitchFamily="34" charset="0"/>
              <a:buChar char="•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 Parks and Recreation Improvements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  <a:buFont typeface="Arial" pitchFamily="34" charset="0"/>
              <a:buChar char="•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 Canal Dredging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  <a:buFont typeface="Arial" pitchFamily="34" charset="0"/>
              <a:buChar char="•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 Public Safety 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buSzPct val="85000"/>
              <a:buFont typeface="Arial" pitchFamily="34" charset="0"/>
              <a:buChar char="•"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 Improvements to Public Facilities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997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7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27459" y="838917"/>
            <a:ext cx="7693581" cy="641383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Permitted Uses of Funds 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>
          <a:xfrm>
            <a:off x="627458" y="1742537"/>
            <a:ext cx="7693581" cy="481353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acquire land for public recreation, land conservation or for the protection of natural resources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finance,  plan and construct capital assets and infrastructure.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finance the closure of government owned solid waste landfills</a:t>
            </a:r>
          </a:p>
          <a:p>
            <a:endParaRPr lang="en-US" sz="2800" i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200" dirty="0">
                <a:latin typeface="Arial" pitchFamily="34" charset="0"/>
                <a:cs typeface="Arial" pitchFamily="34" charset="0"/>
              </a:rPr>
              <a:t>Infrastructure are costs associated with the construction, reconstruction or improvement of public facilities having a life expectancy of five or more years and any related land acquisition, land improvement, design and engineering costs.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857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8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Infrastructure Surtax III Project List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1 Sarasota Infrastructure Surtax Budget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0871A32-E868-4864-8FDB-870179A1F9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171840"/>
              </p:ext>
            </p:extLst>
          </p:nvPr>
        </p:nvGraphicFramePr>
        <p:xfrm>
          <a:off x="237995" y="1864425"/>
          <a:ext cx="8655484" cy="4381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50698">
                  <a:extLst>
                    <a:ext uri="{9D8B030D-6E8A-4147-A177-3AD203B41FA5}">
                      <a16:colId xmlns:a16="http://schemas.microsoft.com/office/drawing/2014/main" val="4099131252"/>
                    </a:ext>
                  </a:extLst>
                </a:gridCol>
                <a:gridCol w="1455695">
                  <a:extLst>
                    <a:ext uri="{9D8B030D-6E8A-4147-A177-3AD203B41FA5}">
                      <a16:colId xmlns:a16="http://schemas.microsoft.com/office/drawing/2014/main" val="2175123666"/>
                    </a:ext>
                  </a:extLst>
                </a:gridCol>
                <a:gridCol w="1593396">
                  <a:extLst>
                    <a:ext uri="{9D8B030D-6E8A-4147-A177-3AD203B41FA5}">
                      <a16:colId xmlns:a16="http://schemas.microsoft.com/office/drawing/2014/main" val="1011689528"/>
                    </a:ext>
                  </a:extLst>
                </a:gridCol>
                <a:gridCol w="1455695">
                  <a:extLst>
                    <a:ext uri="{9D8B030D-6E8A-4147-A177-3AD203B41FA5}">
                      <a16:colId xmlns:a16="http://schemas.microsoft.com/office/drawing/2014/main" val="541678301"/>
                    </a:ext>
                  </a:extLst>
                </a:gridCol>
              </a:tblGrid>
              <a:tr h="12133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List</a:t>
                      </a:r>
                      <a:endParaRPr lang="en-US" sz="4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III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 EXPENDED OR COMMITTED THRU FY19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AMOUNT REMAINING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602394"/>
                  </a:ext>
                </a:extLst>
              </a:tr>
              <a:tr h="3483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Beach Nourishment</a:t>
                      </a:r>
                      <a:endParaRPr lang="en-US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$1,015,569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$300,000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$715,569 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1589117"/>
                  </a:ext>
                </a:extLst>
              </a:tr>
              <a:tr h="465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Streets &amp; Drainage</a:t>
                      </a:r>
                      <a:endParaRPr lang="en-US" sz="3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0685099"/>
                  </a:ext>
                </a:extLst>
              </a:tr>
              <a:tr h="465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Park&amp; Recreation Improvements</a:t>
                      </a:r>
                      <a:endParaRPr lang="en-US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2,922,000 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1,599,040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1,322,960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8503261"/>
                  </a:ext>
                </a:extLst>
              </a:tr>
              <a:tr h="465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Canal Dredging</a:t>
                      </a:r>
                      <a:endParaRPr lang="en-US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900,000 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900,000 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4086160"/>
                  </a:ext>
                </a:extLst>
              </a:tr>
              <a:tr h="465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Safety</a:t>
                      </a:r>
                      <a:endParaRPr lang="en-US" sz="3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3,803,168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1,961,494 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1,841,674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6270691"/>
                  </a:ext>
                </a:extLst>
              </a:tr>
              <a:tr h="465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Facility Improvements</a:t>
                      </a:r>
                      <a:endParaRPr lang="en-US" sz="3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922,000 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863,335 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58,665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1369464"/>
                  </a:ext>
                </a:extLst>
              </a:tr>
              <a:tr h="488304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$9,562,737</a:t>
                      </a:r>
                      <a:endParaRPr lang="en-US" sz="2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$5,623,869 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$3,938,868</a:t>
                      </a:r>
                      <a:endParaRPr lang="en-US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2291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799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356" y="767915"/>
            <a:ext cx="7271285" cy="654728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FY19 Uses of Funds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188" y="1605206"/>
            <a:ext cx="8367623" cy="4933707"/>
          </a:xfrm>
        </p:spPr>
        <p:txBody>
          <a:bodyPr>
            <a:normAutofit/>
          </a:bodyPr>
          <a:lstStyle/>
          <a:p>
            <a:pPr marL="396875" lvl="1" indent="-39687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Public Facilities – Task Chair Seating –Town Hall 	 </a:t>
            </a: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Budget Amount   	$18,000</a:t>
            </a:r>
          </a:p>
          <a:p>
            <a:pPr marL="854075" lvl="3" indent="-396875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Many of the task chairs and conference room chairs are very old and broken due to their age. This is a continuation of a scheduled replacement plan over the next several years. This is the second year of funding with a total budget of $34,400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96875" lvl="1" indent="-39687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Public Facilities- HVAC Upgrades/Replacement	 </a:t>
            </a: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Budget Amount  	$25,000</a:t>
            </a:r>
          </a:p>
          <a:p>
            <a:pPr marL="854075" lvl="3" indent="-39687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Ongoing replacement of aging HVAC systems as needed in Town facilities </a:t>
            </a:r>
          </a:p>
          <a:p>
            <a:pPr marL="396875" lvl="1" indent="-3968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Public Facilities-Police Floor Covering		 </a:t>
            </a: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Budget Amount	$20,000</a:t>
            </a:r>
          </a:p>
          <a:p>
            <a:pPr marL="854075" lvl="3" indent="-39687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Carpet replacement in Police Station.</a:t>
            </a:r>
          </a:p>
          <a:p>
            <a:pPr marL="396875" lvl="1" indent="-3968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Parks and Recs-Tennis Court Watering System	</a:t>
            </a: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Budget Amount  $150,000</a:t>
            </a:r>
          </a:p>
          <a:p>
            <a:pPr marL="854075" lvl="3" indent="-39687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Replace underground watering system in blocks of three courts.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3CB0-41EC-43AE-BAE1-82016E7D08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23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9DA59BE-287F-4B73-A005-2EF5928685BE}" vid="{52DA60F7-E7C1-4DAE-86CE-9B633F7FE6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4.2.19</Template>
  <TotalTime>1831</TotalTime>
  <Words>1041</Words>
  <Application>Microsoft Office PowerPoint</Application>
  <PresentationFormat>On-screen Show (4:3)</PresentationFormat>
  <Paragraphs>218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Citizen Tax Oversight Committee and Infrastructure Surtax </vt:lpstr>
      <vt:lpstr>Infrastructure Surtax </vt:lpstr>
      <vt:lpstr>Overview</vt:lpstr>
      <vt:lpstr>Background</vt:lpstr>
      <vt:lpstr>Citizens Tax Oversight Committee</vt:lpstr>
      <vt:lpstr>infrastructure surtax Phase III</vt:lpstr>
      <vt:lpstr>Permitted Uses of Funds </vt:lpstr>
      <vt:lpstr>Infrastructure Surtax III Project List</vt:lpstr>
      <vt:lpstr>FY19 Uses of Funds</vt:lpstr>
      <vt:lpstr>FY19 Uses of Funds (Continuation)</vt:lpstr>
      <vt:lpstr>Revenue Projection - Phase III since Inception</vt:lpstr>
      <vt:lpstr>Review of infrastructure surtax Phase III FY19 budget process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Citizen Tax Oversight Committee and Infrastructure Surtax</dc:title>
  <dc:creator>Elizabeth Ramsden</dc:creator>
  <cp:lastModifiedBy>Elizabeth Ramsden</cp:lastModifiedBy>
  <cp:revision>61</cp:revision>
  <cp:lastPrinted>2020-02-28T18:21:15Z</cp:lastPrinted>
  <dcterms:created xsi:type="dcterms:W3CDTF">2019-05-01T12:07:35Z</dcterms:created>
  <dcterms:modified xsi:type="dcterms:W3CDTF">2020-03-27T11:28:20Z</dcterms:modified>
</cp:coreProperties>
</file>