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7" r:id="rId2"/>
    <p:sldId id="295" r:id="rId3"/>
    <p:sldId id="305" r:id="rId4"/>
    <p:sldId id="304" r:id="rId5"/>
    <p:sldId id="298" r:id="rId6"/>
    <p:sldId id="287" r:id="rId7"/>
    <p:sldId id="301" r:id="rId8"/>
    <p:sldId id="307" r:id="rId9"/>
    <p:sldId id="308" r:id="rId10"/>
    <p:sldId id="296" r:id="rId11"/>
    <p:sldId id="299"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54" autoAdjust="0"/>
  </p:normalViewPr>
  <p:slideViewPr>
    <p:cSldViewPr>
      <p:cViewPr varScale="1">
        <p:scale>
          <a:sx n="111" d="100"/>
          <a:sy n="111" d="100"/>
        </p:scale>
        <p:origin x="161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AEBB5CF-3029-4517-87B0-3D3AE6BA818E}" type="datetimeFigureOut">
              <a:rPr lang="en-US" smtClean="0"/>
              <a:pPr/>
              <a:t>5/1/2019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32A54CA-D004-4650-B992-F4FB32E2BE43}"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B88303-57E3-4800-8164-F89ED0DA592F}" type="datetime1">
              <a:rPr lang="en-US" smtClean="0"/>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BB4FDE-343E-4A50-8427-A5EFD18B9E3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9B153D-EB26-4F81-B40C-EBDADEDC7038}" type="datetime1">
              <a:rPr lang="en-US" smtClean="0"/>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BB4FDE-343E-4A50-8427-A5EFD18B9E3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845490-A952-4574-80BC-78A8192119E9}" type="datetime1">
              <a:rPr lang="en-US" smtClean="0"/>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BB4FDE-343E-4A50-8427-A5EFD18B9E3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583D3F-4E2E-47B3-B9E3-126E9A39D5E4}" type="datetime1">
              <a:rPr lang="en-US" smtClean="0"/>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BB4FDE-343E-4A50-8427-A5EFD18B9E3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61B7E3-82C2-45C2-AD60-752C01C5E6B0}" type="datetime1">
              <a:rPr lang="en-US" smtClean="0"/>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BB4FDE-343E-4A50-8427-A5EFD18B9E3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4D9CE4-B9A9-4A68-975A-5A7C7F74E6F4}" type="datetime1">
              <a:rPr lang="en-US" smtClean="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9BB4FDE-343E-4A50-8427-A5EFD18B9E3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E9C788-6851-46B8-A464-E7578811E327}" type="datetime1">
              <a:rPr lang="en-US" smtClean="0"/>
              <a:t>5/1/2019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9BB4FDE-343E-4A50-8427-A5EFD18B9E3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719507-97D7-4FC3-851E-EEB2995BF6BF}" type="datetime1">
              <a:rPr lang="en-US" smtClean="0"/>
              <a:t>5/1/2019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9BB4FDE-343E-4A50-8427-A5EFD18B9E3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B2A4DF-8259-46CB-B78B-4FFD8719E31A}" type="datetime1">
              <a:rPr lang="en-US" smtClean="0"/>
              <a:t>5/1/2019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9BB4FDE-343E-4A50-8427-A5EFD18B9E3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8B442A-BE06-49B8-936F-4C41BB8BB1B5}" type="datetime1">
              <a:rPr lang="en-US" smtClean="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9BB4FDE-343E-4A50-8427-A5EFD18B9E3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54AEAB-206E-4AA2-9864-F25B7C39EAD9}" type="datetime1">
              <a:rPr lang="en-US" smtClean="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9BB4FDE-343E-4A50-8427-A5EFD18B9E3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4B94AC-7963-4929-A04E-F98EC1767B70}" type="datetime1">
              <a:rPr lang="en-US" smtClean="0"/>
              <a:t>5/1/2019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BB4FDE-343E-4A50-8427-A5EFD18B9E3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52400" y="685800"/>
            <a:ext cx="15240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p:cNvSpPr>
            <a:spLocks noGrp="1"/>
          </p:cNvSpPr>
          <p:nvPr>
            <p:ph type="ctrTitle"/>
          </p:nvPr>
        </p:nvSpPr>
        <p:spPr>
          <a:xfrm>
            <a:off x="685800" y="2743200"/>
            <a:ext cx="7772400" cy="838199"/>
          </a:xfrm>
        </p:spPr>
        <p:txBody>
          <a:bodyPr>
            <a:normAutofit fontScale="90000"/>
          </a:bodyPr>
          <a:lstStyle/>
          <a:p>
            <a:r>
              <a:rPr lang="en-US" sz="3200" b="1" cap="all" dirty="0" smtClean="0">
                <a:solidFill>
                  <a:srgbClr val="0000CC"/>
                </a:solidFill>
                <a:latin typeface="Arial" pitchFamily="34" charset="0"/>
                <a:cs typeface="Arial" pitchFamily="34" charset="0"/>
              </a:rPr>
              <a:t>Citizen tax oversight committee and infrastructure surtax</a:t>
            </a:r>
            <a:endParaRPr lang="en-US" sz="3200" b="1" cap="all" dirty="0">
              <a:solidFill>
                <a:srgbClr val="0000CC"/>
              </a:solidFill>
              <a:latin typeface="Arial" pitchFamily="34" charset="0"/>
              <a:cs typeface="Arial" pitchFamily="34" charset="0"/>
            </a:endParaRPr>
          </a:p>
        </p:txBody>
      </p:sp>
      <p:sp>
        <p:nvSpPr>
          <p:cNvPr id="3" name="Subtitle 2"/>
          <p:cNvSpPr>
            <a:spLocks noGrp="1"/>
          </p:cNvSpPr>
          <p:nvPr>
            <p:ph type="subTitle" idx="1"/>
          </p:nvPr>
        </p:nvSpPr>
        <p:spPr>
          <a:xfrm>
            <a:off x="609600" y="4114800"/>
            <a:ext cx="7924800" cy="685800"/>
          </a:xfrm>
        </p:spPr>
        <p:txBody>
          <a:bodyPr>
            <a:noAutofit/>
          </a:bodyPr>
          <a:lstStyle/>
          <a:p>
            <a:pPr>
              <a:buSzPct val="85000"/>
            </a:pPr>
            <a:r>
              <a:rPr lang="en-US" sz="2400" b="1" cap="all" dirty="0" smtClean="0">
                <a:solidFill>
                  <a:srgbClr val="0000CC"/>
                </a:solidFill>
                <a:latin typeface="Arial" pitchFamily="34" charset="0"/>
                <a:cs typeface="Arial" pitchFamily="34" charset="0"/>
              </a:rPr>
              <a:t>2018</a:t>
            </a:r>
            <a:endParaRPr lang="en-US" sz="2400" b="1" dirty="0" smtClean="0">
              <a:solidFill>
                <a:srgbClr val="0000CC"/>
              </a:solidFill>
              <a:latin typeface="Arial" pitchFamily="34" charset="0"/>
              <a:cs typeface="Arial" pitchFamily="34" charset="0"/>
            </a:endParaRPr>
          </a:p>
          <a:p>
            <a:pPr algn="l">
              <a:buSzPct val="85000"/>
              <a:buBlip>
                <a:blip r:embed="rId2"/>
              </a:buBlip>
            </a:pPr>
            <a:endParaRPr lang="en-US" sz="2400" dirty="0" smtClean="0">
              <a:latin typeface="Arial" pitchFamily="34" charset="0"/>
              <a:cs typeface="Arial" pitchFamily="34" charset="0"/>
            </a:endParaRPr>
          </a:p>
          <a:p>
            <a:pPr algn="l">
              <a:buSzPct val="92000"/>
            </a:pPr>
            <a:endParaRPr lang="en-US" sz="2400" dirty="0">
              <a:latin typeface="Arial" pitchFamily="34" charset="0"/>
              <a:cs typeface="Arial" pitchFamily="34" charset="0"/>
            </a:endParaRPr>
          </a:p>
        </p:txBody>
      </p:sp>
      <p:sp>
        <p:nvSpPr>
          <p:cNvPr id="8" name="Flowchart: Alternate Process 7"/>
          <p:cNvSpPr/>
          <p:nvPr/>
        </p:nvSpPr>
        <p:spPr>
          <a:xfrm>
            <a:off x="2971800" y="685800"/>
            <a:ext cx="5562600" cy="3048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3" name="TextBox 12"/>
          <p:cNvSpPr txBox="1"/>
          <p:nvPr/>
        </p:nvSpPr>
        <p:spPr>
          <a:xfrm>
            <a:off x="2362200" y="228600"/>
            <a:ext cx="6096000" cy="369332"/>
          </a:xfrm>
          <a:prstGeom prst="rect">
            <a:avLst/>
          </a:prstGeom>
          <a:noFill/>
        </p:spPr>
        <p:txBody>
          <a:bodyPr wrap="square" rtlCol="0">
            <a:spAutoFit/>
          </a:bodyPr>
          <a:lstStyle/>
          <a:p>
            <a:pPr algn="r"/>
            <a:r>
              <a:rPr lang="en-US" b="1" dirty="0" smtClean="0">
                <a:solidFill>
                  <a:srgbClr val="0000CC"/>
                </a:solidFill>
                <a:latin typeface="Arial" pitchFamily="34" charset="0"/>
                <a:cs typeface="Arial" pitchFamily="34" charset="0"/>
              </a:rPr>
              <a:t>TOWN OF LONGBOAT KEY</a:t>
            </a:r>
            <a:endParaRPr lang="en-US" b="1" dirty="0">
              <a:solidFill>
                <a:srgbClr val="0000CC"/>
              </a:solidFill>
              <a:latin typeface="Arial" pitchFamily="34" charset="0"/>
              <a:cs typeface="Arial" pitchFamily="34" charset="0"/>
            </a:endParaRPr>
          </a:p>
        </p:txBody>
      </p:sp>
      <p:pic>
        <p:nvPicPr>
          <p:cNvPr id="11" name="Picture 10" descr="LBK Production Logo.jpg"/>
          <p:cNvPicPr>
            <a:picLocks noChangeAspect="1"/>
          </p:cNvPicPr>
          <p:nvPr/>
        </p:nvPicPr>
        <p:blipFill>
          <a:blip r:embed="rId3" cstate="print"/>
          <a:stretch>
            <a:fillRect/>
          </a:stretch>
        </p:blipFill>
        <p:spPr>
          <a:xfrm>
            <a:off x="1828800" y="327199"/>
            <a:ext cx="897435" cy="1161230"/>
          </a:xfrm>
          <a:prstGeom prst="rect">
            <a:avLst/>
          </a:prstGeom>
        </p:spPr>
      </p:pic>
      <p:sp>
        <p:nvSpPr>
          <p:cNvPr id="4" name="Rounded Rectangle 3"/>
          <p:cNvSpPr/>
          <p:nvPr/>
        </p:nvSpPr>
        <p:spPr>
          <a:xfrm>
            <a:off x="2743200" y="914400"/>
            <a:ext cx="5638800" cy="2286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 name="Flowchart: Alternate Process 5"/>
          <p:cNvSpPr/>
          <p:nvPr/>
        </p:nvSpPr>
        <p:spPr>
          <a:xfrm>
            <a:off x="304800" y="914400"/>
            <a:ext cx="1524000"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52400" y="685800"/>
            <a:ext cx="15240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p:cNvSpPr>
            <a:spLocks noGrp="1"/>
          </p:cNvSpPr>
          <p:nvPr>
            <p:ph type="ctrTitle"/>
          </p:nvPr>
        </p:nvSpPr>
        <p:spPr>
          <a:xfrm>
            <a:off x="381000" y="1143000"/>
            <a:ext cx="8305800" cy="533400"/>
          </a:xfrm>
        </p:spPr>
        <p:txBody>
          <a:bodyPr>
            <a:noAutofit/>
          </a:bodyPr>
          <a:lstStyle/>
          <a:p>
            <a:r>
              <a:rPr lang="en-US" sz="2800" b="1" cap="all" dirty="0" smtClean="0">
                <a:solidFill>
                  <a:srgbClr val="0000CC"/>
                </a:solidFill>
                <a:latin typeface="Arial" pitchFamily="34" charset="0"/>
                <a:cs typeface="Arial" pitchFamily="34" charset="0"/>
              </a:rPr>
              <a:t>Revenue – phase III since inception</a:t>
            </a:r>
            <a:endParaRPr lang="en-US" sz="2800" b="1" cap="all" dirty="0">
              <a:solidFill>
                <a:srgbClr val="0000CC"/>
              </a:solidFill>
              <a:latin typeface="Arial" pitchFamily="34" charset="0"/>
              <a:cs typeface="Arial" pitchFamily="34" charset="0"/>
            </a:endParaRPr>
          </a:p>
        </p:txBody>
      </p:sp>
      <p:sp>
        <p:nvSpPr>
          <p:cNvPr id="8" name="Flowchart: Alternate Process 7"/>
          <p:cNvSpPr/>
          <p:nvPr/>
        </p:nvSpPr>
        <p:spPr>
          <a:xfrm>
            <a:off x="2971800" y="685800"/>
            <a:ext cx="5562600" cy="3048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3" name="TextBox 12"/>
          <p:cNvSpPr txBox="1"/>
          <p:nvPr/>
        </p:nvSpPr>
        <p:spPr>
          <a:xfrm>
            <a:off x="2362200" y="228600"/>
            <a:ext cx="6096000" cy="369332"/>
          </a:xfrm>
          <a:prstGeom prst="rect">
            <a:avLst/>
          </a:prstGeom>
          <a:noFill/>
        </p:spPr>
        <p:txBody>
          <a:bodyPr wrap="square" rtlCol="0">
            <a:spAutoFit/>
          </a:bodyPr>
          <a:lstStyle/>
          <a:p>
            <a:pPr algn="r"/>
            <a:r>
              <a:rPr lang="en-US" b="1" dirty="0" smtClean="0">
                <a:solidFill>
                  <a:srgbClr val="0000CC"/>
                </a:solidFill>
                <a:latin typeface="Arial" pitchFamily="34" charset="0"/>
                <a:cs typeface="Arial" pitchFamily="34" charset="0"/>
              </a:rPr>
              <a:t>TOWN OF LONGBOAT KEY</a:t>
            </a:r>
            <a:endParaRPr lang="en-US" b="1" dirty="0">
              <a:solidFill>
                <a:srgbClr val="0000CC"/>
              </a:solidFill>
              <a:latin typeface="Arial" pitchFamily="34" charset="0"/>
              <a:cs typeface="Arial" pitchFamily="34" charset="0"/>
            </a:endParaRPr>
          </a:p>
        </p:txBody>
      </p:sp>
      <p:pic>
        <p:nvPicPr>
          <p:cNvPr id="11" name="Picture 10" descr="LBK Production Logo.jpg"/>
          <p:cNvPicPr>
            <a:picLocks noChangeAspect="1"/>
          </p:cNvPicPr>
          <p:nvPr/>
        </p:nvPicPr>
        <p:blipFill>
          <a:blip r:embed="rId3" cstate="print"/>
          <a:stretch>
            <a:fillRect/>
          </a:stretch>
        </p:blipFill>
        <p:spPr>
          <a:xfrm>
            <a:off x="1828800" y="0"/>
            <a:ext cx="897435" cy="1161230"/>
          </a:xfrm>
          <a:prstGeom prst="rect">
            <a:avLst/>
          </a:prstGeom>
        </p:spPr>
      </p:pic>
      <p:sp>
        <p:nvSpPr>
          <p:cNvPr id="4" name="Rounded Rectangle 3"/>
          <p:cNvSpPr/>
          <p:nvPr/>
        </p:nvSpPr>
        <p:spPr>
          <a:xfrm>
            <a:off x="2743200" y="914400"/>
            <a:ext cx="5638800" cy="2286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 name="Flowchart: Alternate Process 5"/>
          <p:cNvSpPr/>
          <p:nvPr/>
        </p:nvSpPr>
        <p:spPr>
          <a:xfrm>
            <a:off x="304800" y="914400"/>
            <a:ext cx="1524000"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5" name="TextBox 14"/>
          <p:cNvSpPr txBox="1"/>
          <p:nvPr/>
        </p:nvSpPr>
        <p:spPr>
          <a:xfrm>
            <a:off x="5791200" y="1905000"/>
            <a:ext cx="3048000" cy="3816429"/>
          </a:xfrm>
          <a:prstGeom prst="rect">
            <a:avLst/>
          </a:prstGeom>
          <a:noFill/>
        </p:spPr>
        <p:txBody>
          <a:bodyPr wrap="square" rtlCol="0">
            <a:spAutoFit/>
          </a:bodyPr>
          <a:lstStyle/>
          <a:p>
            <a:pPr>
              <a:buFont typeface="Arial" pitchFamily="34" charset="0"/>
              <a:buChar char="•"/>
            </a:pPr>
            <a:r>
              <a:rPr lang="en-US" sz="1600" dirty="0" smtClean="0">
                <a:solidFill>
                  <a:srgbClr val="0000CC"/>
                </a:solidFill>
              </a:rPr>
              <a:t>Average annual surtax revenue is about $571,000 since 2010</a:t>
            </a:r>
            <a:r>
              <a:rPr lang="en-US" sz="1600" dirty="0" smtClean="0">
                <a:solidFill>
                  <a:schemeClr val="accent1"/>
                </a:solidFill>
              </a:rPr>
              <a:t>. </a:t>
            </a:r>
          </a:p>
          <a:p>
            <a:pPr>
              <a:buFont typeface="Arial" pitchFamily="34" charset="0"/>
              <a:buChar char="•"/>
            </a:pPr>
            <a:endParaRPr lang="en-US" sz="1600" dirty="0" smtClean="0">
              <a:solidFill>
                <a:schemeClr val="accent1"/>
              </a:solidFill>
            </a:endParaRPr>
          </a:p>
          <a:p>
            <a:pPr>
              <a:buFont typeface="Arial" pitchFamily="34" charset="0"/>
              <a:buChar char="•"/>
            </a:pPr>
            <a:r>
              <a:rPr lang="en-US" sz="1600" dirty="0">
                <a:solidFill>
                  <a:schemeClr val="accent1"/>
                </a:solidFill>
              </a:rPr>
              <a:t>Using an excel forecasting model, the </a:t>
            </a:r>
            <a:r>
              <a:rPr lang="en-US" sz="1600" dirty="0" smtClean="0">
                <a:solidFill>
                  <a:schemeClr val="accent1"/>
                </a:solidFill>
              </a:rPr>
              <a:t>estimated </a:t>
            </a:r>
            <a:r>
              <a:rPr lang="en-US" sz="1600" dirty="0">
                <a:solidFill>
                  <a:schemeClr val="accent1"/>
                </a:solidFill>
              </a:rPr>
              <a:t>Sarasota County surtax revenue is projected to increase by </a:t>
            </a:r>
            <a:r>
              <a:rPr lang="en-US" sz="1600" dirty="0" smtClean="0">
                <a:solidFill>
                  <a:schemeClr val="accent1"/>
                </a:solidFill>
              </a:rPr>
              <a:t>13% </a:t>
            </a:r>
            <a:r>
              <a:rPr lang="en-US" sz="1600" dirty="0">
                <a:solidFill>
                  <a:schemeClr val="accent1"/>
                </a:solidFill>
              </a:rPr>
              <a:t>from </a:t>
            </a:r>
            <a:r>
              <a:rPr lang="en-US" sz="1600" dirty="0" smtClean="0">
                <a:solidFill>
                  <a:schemeClr val="accent1"/>
                </a:solidFill>
              </a:rPr>
              <a:t>2018 </a:t>
            </a:r>
            <a:r>
              <a:rPr lang="en-US" sz="1600" dirty="0">
                <a:solidFill>
                  <a:schemeClr val="accent1"/>
                </a:solidFill>
              </a:rPr>
              <a:t>to 2024. ($4.6 million since inception and another </a:t>
            </a:r>
            <a:r>
              <a:rPr lang="en-US" sz="1600" dirty="0" smtClean="0">
                <a:solidFill>
                  <a:schemeClr val="accent1"/>
                </a:solidFill>
              </a:rPr>
              <a:t>$5.2 </a:t>
            </a:r>
            <a:r>
              <a:rPr lang="en-US" sz="1600" dirty="0">
                <a:solidFill>
                  <a:schemeClr val="accent1"/>
                </a:solidFill>
              </a:rPr>
              <a:t>million projected</a:t>
            </a:r>
            <a:r>
              <a:rPr lang="en-US" sz="1600" dirty="0" smtClean="0">
                <a:solidFill>
                  <a:schemeClr val="accent1"/>
                </a:solidFill>
              </a:rPr>
              <a:t>.)</a:t>
            </a:r>
          </a:p>
          <a:p>
            <a:pPr>
              <a:buFont typeface="Arial" pitchFamily="34" charset="0"/>
              <a:buChar char="•"/>
            </a:pPr>
            <a:endParaRPr lang="en-US" sz="1600" dirty="0" smtClean="0">
              <a:solidFill>
                <a:schemeClr val="accent1"/>
              </a:solidFill>
            </a:endParaRPr>
          </a:p>
          <a:p>
            <a:pPr>
              <a:buFont typeface="Arial" pitchFamily="34" charset="0"/>
              <a:buChar char="•"/>
            </a:pPr>
            <a:r>
              <a:rPr lang="en-US" sz="1600" dirty="0" smtClean="0">
                <a:solidFill>
                  <a:schemeClr val="accent1"/>
                </a:solidFill>
              </a:rPr>
              <a:t>We have the potential to add another $1.7 million in spending to our 15 year budget.</a:t>
            </a:r>
            <a:endParaRPr lang="en-US" dirty="0" smtClean="0">
              <a:solidFill>
                <a:schemeClr val="accent1"/>
              </a:solidFill>
            </a:endParaRPr>
          </a:p>
          <a:p>
            <a:endParaRPr lang="en-US" dirty="0">
              <a:solidFill>
                <a:schemeClr val="accent1"/>
              </a:solidFill>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1775206664"/>
              </p:ext>
            </p:extLst>
          </p:nvPr>
        </p:nvGraphicFramePr>
        <p:xfrm>
          <a:off x="807555" y="1644770"/>
          <a:ext cx="4701849" cy="4878943"/>
        </p:xfrm>
        <a:graphic>
          <a:graphicData uri="http://schemas.openxmlformats.org/presentationml/2006/ole">
            <mc:AlternateContent xmlns:mc="http://schemas.openxmlformats.org/markup-compatibility/2006">
              <mc:Choice xmlns:v="urn:schemas-microsoft-com:vml" Requires="v">
                <p:oleObj spid="_x0000_s2066" name="Worksheet" r:id="rId4" imgW="5057699" imgH="5248260" progId="Excel.Sheet.12">
                  <p:embed/>
                </p:oleObj>
              </mc:Choice>
              <mc:Fallback>
                <p:oleObj name="Worksheet" r:id="rId4" imgW="5057699" imgH="5248260" progId="Excel.Sheet.12">
                  <p:embed/>
                  <p:pic>
                    <p:nvPicPr>
                      <p:cNvPr id="0" name=""/>
                      <p:cNvPicPr/>
                      <p:nvPr/>
                    </p:nvPicPr>
                    <p:blipFill>
                      <a:blip r:embed="rId5"/>
                      <a:stretch>
                        <a:fillRect/>
                      </a:stretch>
                    </p:blipFill>
                    <p:spPr>
                      <a:xfrm>
                        <a:off x="807555" y="1644770"/>
                        <a:ext cx="4701849" cy="4878943"/>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914400" y="128336"/>
            <a:ext cx="7924800" cy="369332"/>
          </a:xfrm>
          <a:prstGeom prst="rect">
            <a:avLst/>
          </a:prstGeom>
          <a:noFill/>
        </p:spPr>
        <p:txBody>
          <a:bodyPr wrap="square" rtlCol="0">
            <a:spAutoFit/>
          </a:bodyPr>
          <a:lstStyle/>
          <a:p>
            <a:pPr algn="ctr"/>
            <a:r>
              <a:rPr lang="en-US" b="1" dirty="0" smtClean="0">
                <a:solidFill>
                  <a:srgbClr val="0000CC"/>
                </a:solidFill>
                <a:latin typeface="Arial" pitchFamily="34" charset="0"/>
                <a:cs typeface="Arial" pitchFamily="34" charset="0"/>
              </a:rPr>
              <a:t>TOWN OF LONGBOAT KEY INFRASTRUCTURE FUND (FY14 –FY17)</a:t>
            </a:r>
            <a:endParaRPr lang="en-US" b="1" dirty="0">
              <a:solidFill>
                <a:srgbClr val="0000CC"/>
              </a:solidFill>
              <a:latin typeface="Arial" pitchFamily="34" charset="0"/>
              <a:cs typeface="Arial" pitchFamily="34" charset="0"/>
            </a:endParaRPr>
          </a:p>
        </p:txBody>
      </p:sp>
      <p:pic>
        <p:nvPicPr>
          <p:cNvPr id="11" name="Picture 10" descr="LBK Production Logo.jpg"/>
          <p:cNvPicPr>
            <a:picLocks noChangeAspect="1"/>
          </p:cNvPicPr>
          <p:nvPr/>
        </p:nvPicPr>
        <p:blipFill>
          <a:blip r:embed="rId3" cstate="print"/>
          <a:stretch>
            <a:fillRect/>
          </a:stretch>
        </p:blipFill>
        <p:spPr>
          <a:xfrm>
            <a:off x="152400" y="128336"/>
            <a:ext cx="897435" cy="1161230"/>
          </a:xfrm>
          <a:prstGeom prst="rect">
            <a:avLst/>
          </a:prstGeom>
        </p:spPr>
      </p:pic>
      <p:graphicFrame>
        <p:nvGraphicFramePr>
          <p:cNvPr id="2" name="Object 1"/>
          <p:cNvGraphicFramePr>
            <a:graphicFrameLocks noChangeAspect="1"/>
          </p:cNvGraphicFramePr>
          <p:nvPr>
            <p:extLst>
              <p:ext uri="{D42A27DB-BD31-4B8C-83A1-F6EECF244321}">
                <p14:modId xmlns:p14="http://schemas.microsoft.com/office/powerpoint/2010/main" val="1679572804"/>
              </p:ext>
            </p:extLst>
          </p:nvPr>
        </p:nvGraphicFramePr>
        <p:xfrm>
          <a:off x="1295400" y="497668"/>
          <a:ext cx="7011839" cy="6131732"/>
        </p:xfrm>
        <a:graphic>
          <a:graphicData uri="http://schemas.openxmlformats.org/presentationml/2006/ole">
            <mc:AlternateContent xmlns:mc="http://schemas.openxmlformats.org/markup-compatibility/2006">
              <mc:Choice xmlns:v="urn:schemas-microsoft-com:vml" Requires="v">
                <p:oleObj spid="_x0000_s6148" name="Worksheet" r:id="rId4" imgW="6905678" imgH="6038820" progId="Excel.Sheet.12">
                  <p:embed/>
                </p:oleObj>
              </mc:Choice>
              <mc:Fallback>
                <p:oleObj name="Worksheet" r:id="rId4" imgW="6905678" imgH="6038820" progId="Excel.Sheet.12">
                  <p:embed/>
                  <p:pic>
                    <p:nvPicPr>
                      <p:cNvPr id="0" name=""/>
                      <p:cNvPicPr/>
                      <p:nvPr/>
                    </p:nvPicPr>
                    <p:blipFill>
                      <a:blip r:embed="rId5"/>
                      <a:stretch>
                        <a:fillRect/>
                      </a:stretch>
                    </p:blipFill>
                    <p:spPr>
                      <a:xfrm>
                        <a:off x="1295400" y="497668"/>
                        <a:ext cx="7011839" cy="6131732"/>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52400" y="685800"/>
            <a:ext cx="15240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p:cNvSpPr>
            <a:spLocks noGrp="1"/>
          </p:cNvSpPr>
          <p:nvPr>
            <p:ph type="ctrTitle"/>
          </p:nvPr>
        </p:nvSpPr>
        <p:spPr>
          <a:xfrm>
            <a:off x="304800" y="1219200"/>
            <a:ext cx="8305800" cy="838199"/>
          </a:xfrm>
        </p:spPr>
        <p:txBody>
          <a:bodyPr>
            <a:noAutofit/>
          </a:bodyPr>
          <a:lstStyle/>
          <a:p>
            <a:r>
              <a:rPr lang="en-US" sz="2800" b="1" cap="all" dirty="0" smtClean="0">
                <a:solidFill>
                  <a:srgbClr val="0000CC"/>
                </a:solidFill>
                <a:latin typeface="Arial" pitchFamily="34" charset="0"/>
                <a:cs typeface="Arial" pitchFamily="34" charset="0"/>
              </a:rPr>
              <a:t>What is infrastructure tax?</a:t>
            </a:r>
            <a:endParaRPr lang="en-US" sz="2800" b="1" cap="all" dirty="0">
              <a:solidFill>
                <a:srgbClr val="0000CC"/>
              </a:solidFill>
              <a:latin typeface="Arial" pitchFamily="34" charset="0"/>
              <a:cs typeface="Arial" pitchFamily="34" charset="0"/>
            </a:endParaRPr>
          </a:p>
        </p:txBody>
      </p:sp>
      <p:sp>
        <p:nvSpPr>
          <p:cNvPr id="8" name="Flowchart: Alternate Process 7"/>
          <p:cNvSpPr/>
          <p:nvPr/>
        </p:nvSpPr>
        <p:spPr>
          <a:xfrm>
            <a:off x="2971800" y="685800"/>
            <a:ext cx="5562600" cy="3048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3" name="TextBox 12"/>
          <p:cNvSpPr txBox="1"/>
          <p:nvPr/>
        </p:nvSpPr>
        <p:spPr>
          <a:xfrm>
            <a:off x="2362200" y="228600"/>
            <a:ext cx="6096000" cy="369332"/>
          </a:xfrm>
          <a:prstGeom prst="rect">
            <a:avLst/>
          </a:prstGeom>
          <a:noFill/>
        </p:spPr>
        <p:txBody>
          <a:bodyPr wrap="square" rtlCol="0">
            <a:spAutoFit/>
          </a:bodyPr>
          <a:lstStyle/>
          <a:p>
            <a:pPr algn="r"/>
            <a:r>
              <a:rPr lang="en-US" b="1" dirty="0" smtClean="0">
                <a:solidFill>
                  <a:srgbClr val="0000CC"/>
                </a:solidFill>
                <a:latin typeface="Arial" pitchFamily="34" charset="0"/>
                <a:cs typeface="Arial" pitchFamily="34" charset="0"/>
              </a:rPr>
              <a:t>TOWN OF LONGBOAT KEY</a:t>
            </a:r>
            <a:endParaRPr lang="en-US" b="1" dirty="0">
              <a:solidFill>
                <a:srgbClr val="0000CC"/>
              </a:solidFill>
              <a:latin typeface="Arial" pitchFamily="34" charset="0"/>
              <a:cs typeface="Arial" pitchFamily="34" charset="0"/>
            </a:endParaRPr>
          </a:p>
        </p:txBody>
      </p:sp>
      <p:pic>
        <p:nvPicPr>
          <p:cNvPr id="11" name="Picture 10" descr="LBK Production Logo.jpg"/>
          <p:cNvPicPr>
            <a:picLocks noChangeAspect="1"/>
          </p:cNvPicPr>
          <p:nvPr/>
        </p:nvPicPr>
        <p:blipFill>
          <a:blip r:embed="rId2" cstate="print"/>
          <a:stretch>
            <a:fillRect/>
          </a:stretch>
        </p:blipFill>
        <p:spPr>
          <a:xfrm>
            <a:off x="1828800" y="327199"/>
            <a:ext cx="897435" cy="1161230"/>
          </a:xfrm>
          <a:prstGeom prst="rect">
            <a:avLst/>
          </a:prstGeom>
        </p:spPr>
      </p:pic>
      <p:sp>
        <p:nvSpPr>
          <p:cNvPr id="4" name="Rounded Rectangle 3"/>
          <p:cNvSpPr/>
          <p:nvPr/>
        </p:nvSpPr>
        <p:spPr>
          <a:xfrm>
            <a:off x="2743200" y="914400"/>
            <a:ext cx="5638800" cy="2286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 name="Flowchart: Alternate Process 5"/>
          <p:cNvSpPr/>
          <p:nvPr/>
        </p:nvSpPr>
        <p:spPr>
          <a:xfrm>
            <a:off x="304800" y="914400"/>
            <a:ext cx="1524000"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2" name="Subtitle 2"/>
          <p:cNvSpPr>
            <a:spLocks noGrp="1"/>
          </p:cNvSpPr>
          <p:nvPr>
            <p:ph type="subTitle" idx="1"/>
          </p:nvPr>
        </p:nvSpPr>
        <p:spPr>
          <a:xfrm>
            <a:off x="0" y="1876017"/>
            <a:ext cx="9067800" cy="4038600"/>
          </a:xfrm>
        </p:spPr>
        <p:txBody>
          <a:bodyPr>
            <a:noAutofit/>
          </a:bodyPr>
          <a:lstStyle/>
          <a:p>
            <a:pPr lvl="1" algn="l">
              <a:buSzPct val="85000"/>
              <a:buFont typeface="Arial" pitchFamily="34" charset="0"/>
              <a:buChar char="•"/>
            </a:pPr>
            <a:r>
              <a:rPr lang="en-US" sz="2400" dirty="0" smtClean="0">
                <a:solidFill>
                  <a:schemeClr val="accent1"/>
                </a:solidFill>
                <a:latin typeface="Arial" panose="020B0604020202020204" pitchFamily="34" charset="0"/>
                <a:cs typeface="Arial" panose="020B0604020202020204" pitchFamily="34" charset="0"/>
              </a:rPr>
              <a:t>The </a:t>
            </a:r>
            <a:r>
              <a:rPr lang="en-US" sz="2400" dirty="0">
                <a:solidFill>
                  <a:schemeClr val="accent1"/>
                </a:solidFill>
                <a:latin typeface="Arial" panose="020B0604020202020204" pitchFamily="34" charset="0"/>
                <a:cs typeface="Arial" panose="020B0604020202020204" pitchFamily="34" charset="0"/>
              </a:rPr>
              <a:t>infrastructure surtax </a:t>
            </a:r>
            <a:r>
              <a:rPr lang="en-US" sz="2400" dirty="0" smtClean="0">
                <a:solidFill>
                  <a:schemeClr val="accent1"/>
                </a:solidFill>
                <a:latin typeface="Arial" panose="020B0604020202020204" pitchFamily="34" charset="0"/>
                <a:cs typeface="Arial" panose="020B0604020202020204" pitchFamily="34" charset="0"/>
              </a:rPr>
              <a:t> </a:t>
            </a:r>
            <a:r>
              <a:rPr lang="en-US" sz="2400" dirty="0">
                <a:solidFill>
                  <a:schemeClr val="accent1"/>
                </a:solidFill>
                <a:latin typeface="Arial" panose="020B0604020202020204" pitchFamily="34" charset="0"/>
                <a:cs typeface="Arial" panose="020B0604020202020204" pitchFamily="34" charset="0"/>
              </a:rPr>
              <a:t>is a one-cent sales tax that funds many capital improvement projects for Sarasota County, the School District and the municipalities of Sarasota, Venice, North Port and Longboat Key</a:t>
            </a:r>
            <a:r>
              <a:rPr lang="en-US" sz="2400" dirty="0" smtClean="0">
                <a:solidFill>
                  <a:schemeClr val="accent1"/>
                </a:solidFill>
                <a:latin typeface="Arial" panose="020B0604020202020204" pitchFamily="34" charset="0"/>
                <a:cs typeface="Arial" panose="020B0604020202020204" pitchFamily="34" charset="0"/>
              </a:rPr>
              <a:t>.</a:t>
            </a:r>
          </a:p>
          <a:p>
            <a:pPr lvl="1" algn="l">
              <a:buSzPct val="85000"/>
              <a:buFont typeface="Arial" pitchFamily="34" charset="0"/>
              <a:buChar char="•"/>
            </a:pPr>
            <a:r>
              <a:rPr lang="en-US" sz="2400" dirty="0" smtClean="0">
                <a:solidFill>
                  <a:schemeClr val="accent1"/>
                </a:solidFill>
                <a:latin typeface="Arial" panose="020B0604020202020204" pitchFamily="34" charset="0"/>
                <a:cs typeface="Arial" panose="020B0604020202020204" pitchFamily="34" charset="0"/>
              </a:rPr>
              <a:t>It is </a:t>
            </a:r>
            <a:r>
              <a:rPr lang="en-US" sz="2400" dirty="0" smtClean="0">
                <a:solidFill>
                  <a:srgbClr val="0000CC"/>
                </a:solidFill>
                <a:latin typeface="Arial" pitchFamily="34" charset="0"/>
                <a:cs typeface="Arial" pitchFamily="34" charset="0"/>
              </a:rPr>
              <a:t>imposed by most Florida counties (also called a local option county sales tax).</a:t>
            </a:r>
          </a:p>
          <a:p>
            <a:pPr lvl="1" algn="l">
              <a:buSzPct val="85000"/>
              <a:buFont typeface="Arial" pitchFamily="34" charset="0"/>
              <a:buChar char="•"/>
            </a:pPr>
            <a:r>
              <a:rPr lang="en-US" sz="2400" dirty="0" smtClean="0">
                <a:solidFill>
                  <a:srgbClr val="0000CC"/>
                </a:solidFill>
                <a:latin typeface="Arial" pitchFamily="34" charset="0"/>
                <a:cs typeface="Arial" pitchFamily="34" charset="0"/>
              </a:rPr>
              <a:t>Rates vary: Sarasota 1%</a:t>
            </a:r>
          </a:p>
          <a:p>
            <a:pPr lvl="1" algn="l">
              <a:buSzPct val="85000"/>
            </a:pPr>
            <a:r>
              <a:rPr lang="en-US" sz="2400" dirty="0">
                <a:solidFill>
                  <a:schemeClr val="accent1"/>
                </a:solidFill>
                <a:latin typeface="Arial" pitchFamily="34" charset="0"/>
                <a:cs typeface="Arial" pitchFamily="34" charset="0"/>
              </a:rPr>
              <a:t>	 </a:t>
            </a:r>
            <a:r>
              <a:rPr lang="en-US" sz="2400" dirty="0" smtClean="0">
                <a:solidFill>
                  <a:schemeClr val="accent1"/>
                </a:solidFill>
                <a:latin typeface="Arial" pitchFamily="34" charset="0"/>
                <a:cs typeface="Arial" pitchFamily="34" charset="0"/>
              </a:rPr>
              <a:t>              Manatee .5% (Effective Jan 1, 2017)</a:t>
            </a:r>
          </a:p>
          <a:p>
            <a:pPr lvl="1" algn="l">
              <a:buSzPct val="85000"/>
              <a:buFont typeface="Arial" pitchFamily="34" charset="0"/>
              <a:buChar char="•"/>
            </a:pPr>
            <a:r>
              <a:rPr lang="en-US" sz="2400" dirty="0" smtClean="0">
                <a:solidFill>
                  <a:schemeClr val="accent1"/>
                </a:solidFill>
                <a:latin typeface="Arial" pitchFamily="34" charset="0"/>
                <a:cs typeface="Arial" pitchFamily="34" charset="0"/>
              </a:rPr>
              <a:t>Proceeds are distributed to Longboat Key based on population.</a:t>
            </a:r>
          </a:p>
          <a:p>
            <a:pPr lvl="1" algn="l">
              <a:buSzPct val="85000"/>
              <a:buFont typeface="Arial" pitchFamily="34" charset="0"/>
              <a:buChar char="•"/>
            </a:pPr>
            <a:r>
              <a:rPr lang="en-US" sz="2400" dirty="0" smtClean="0">
                <a:solidFill>
                  <a:srgbClr val="0000CC"/>
                </a:solidFill>
                <a:latin typeface="Arial" pitchFamily="34" charset="0"/>
                <a:cs typeface="Arial" pitchFamily="34" charset="0"/>
              </a:rPr>
              <a:t>Expenditures shall comply with Florida Section 212.055 (2).</a:t>
            </a:r>
          </a:p>
          <a:p>
            <a:pPr lvl="1" algn="l">
              <a:buSzPct val="85000"/>
              <a:buFont typeface="Arial" pitchFamily="34" charset="0"/>
              <a:buChar char="•"/>
            </a:pPr>
            <a:endParaRPr lang="en-US" sz="2400" dirty="0" smtClean="0">
              <a:solidFill>
                <a:srgbClr val="0000CC"/>
              </a:solidFill>
              <a:latin typeface="Arial" pitchFamily="34" charset="0"/>
              <a:cs typeface="Arial" pitchFamily="34" charset="0"/>
            </a:endParaRPr>
          </a:p>
          <a:p>
            <a:pPr algn="l">
              <a:buSzPct val="85000"/>
            </a:pPr>
            <a:endParaRPr lang="en-US" sz="2400"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52400" y="685800"/>
            <a:ext cx="15240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p:cNvSpPr>
            <a:spLocks noGrp="1"/>
          </p:cNvSpPr>
          <p:nvPr>
            <p:ph type="ctrTitle"/>
          </p:nvPr>
        </p:nvSpPr>
        <p:spPr>
          <a:xfrm>
            <a:off x="304800" y="1219200"/>
            <a:ext cx="8305800" cy="838199"/>
          </a:xfrm>
        </p:spPr>
        <p:txBody>
          <a:bodyPr>
            <a:noAutofit/>
          </a:bodyPr>
          <a:lstStyle/>
          <a:p>
            <a:r>
              <a:rPr lang="en-US" sz="2800" b="1" cap="all" dirty="0" smtClean="0">
                <a:solidFill>
                  <a:srgbClr val="0000CC"/>
                </a:solidFill>
                <a:latin typeface="Arial" pitchFamily="34" charset="0"/>
                <a:cs typeface="Arial" pitchFamily="34" charset="0"/>
              </a:rPr>
              <a:t>History </a:t>
            </a:r>
            <a:endParaRPr lang="en-US" sz="2800" b="1" cap="all" dirty="0">
              <a:solidFill>
                <a:srgbClr val="0000CC"/>
              </a:solidFill>
              <a:latin typeface="Arial" pitchFamily="34" charset="0"/>
              <a:cs typeface="Arial" pitchFamily="34" charset="0"/>
            </a:endParaRPr>
          </a:p>
        </p:txBody>
      </p:sp>
      <p:sp>
        <p:nvSpPr>
          <p:cNvPr id="8" name="Flowchart: Alternate Process 7"/>
          <p:cNvSpPr/>
          <p:nvPr/>
        </p:nvSpPr>
        <p:spPr>
          <a:xfrm>
            <a:off x="2971800" y="685800"/>
            <a:ext cx="5562600" cy="3048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3" name="TextBox 12"/>
          <p:cNvSpPr txBox="1"/>
          <p:nvPr/>
        </p:nvSpPr>
        <p:spPr>
          <a:xfrm>
            <a:off x="2362200" y="228600"/>
            <a:ext cx="6096000" cy="369332"/>
          </a:xfrm>
          <a:prstGeom prst="rect">
            <a:avLst/>
          </a:prstGeom>
          <a:noFill/>
        </p:spPr>
        <p:txBody>
          <a:bodyPr wrap="square" rtlCol="0">
            <a:spAutoFit/>
          </a:bodyPr>
          <a:lstStyle/>
          <a:p>
            <a:pPr algn="r"/>
            <a:r>
              <a:rPr lang="en-US" b="1" dirty="0" smtClean="0">
                <a:solidFill>
                  <a:srgbClr val="0000CC"/>
                </a:solidFill>
                <a:latin typeface="Arial" pitchFamily="34" charset="0"/>
                <a:cs typeface="Arial" pitchFamily="34" charset="0"/>
              </a:rPr>
              <a:t>TOWN OF LONGBOAT KEY</a:t>
            </a:r>
            <a:endParaRPr lang="en-US" b="1" dirty="0">
              <a:solidFill>
                <a:srgbClr val="0000CC"/>
              </a:solidFill>
              <a:latin typeface="Arial" pitchFamily="34" charset="0"/>
              <a:cs typeface="Arial" pitchFamily="34" charset="0"/>
            </a:endParaRPr>
          </a:p>
        </p:txBody>
      </p:sp>
      <p:pic>
        <p:nvPicPr>
          <p:cNvPr id="11" name="Picture 10" descr="LBK Production Logo.jpg"/>
          <p:cNvPicPr>
            <a:picLocks noChangeAspect="1"/>
          </p:cNvPicPr>
          <p:nvPr/>
        </p:nvPicPr>
        <p:blipFill>
          <a:blip r:embed="rId2" cstate="print"/>
          <a:stretch>
            <a:fillRect/>
          </a:stretch>
        </p:blipFill>
        <p:spPr>
          <a:xfrm>
            <a:off x="1828800" y="327199"/>
            <a:ext cx="897435" cy="1161230"/>
          </a:xfrm>
          <a:prstGeom prst="rect">
            <a:avLst/>
          </a:prstGeom>
        </p:spPr>
      </p:pic>
      <p:sp>
        <p:nvSpPr>
          <p:cNvPr id="4" name="Rounded Rectangle 3"/>
          <p:cNvSpPr/>
          <p:nvPr/>
        </p:nvSpPr>
        <p:spPr>
          <a:xfrm>
            <a:off x="2743200" y="914400"/>
            <a:ext cx="5638800" cy="2286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 name="Flowchart: Alternate Process 5"/>
          <p:cNvSpPr/>
          <p:nvPr/>
        </p:nvSpPr>
        <p:spPr>
          <a:xfrm>
            <a:off x="304800" y="914400"/>
            <a:ext cx="1524000"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2" name="Subtitle 2"/>
          <p:cNvSpPr>
            <a:spLocks noGrp="1"/>
          </p:cNvSpPr>
          <p:nvPr>
            <p:ph type="subTitle" idx="1"/>
          </p:nvPr>
        </p:nvSpPr>
        <p:spPr>
          <a:xfrm>
            <a:off x="0" y="1876017"/>
            <a:ext cx="9067800" cy="3153183"/>
          </a:xfrm>
        </p:spPr>
        <p:txBody>
          <a:bodyPr>
            <a:noAutofit/>
          </a:bodyPr>
          <a:lstStyle/>
          <a:p>
            <a:pPr lvl="1" algn="l">
              <a:buSzPct val="85000"/>
              <a:buFont typeface="Arial" pitchFamily="34" charset="0"/>
              <a:buChar char="•"/>
            </a:pPr>
            <a:r>
              <a:rPr lang="en-US" sz="2400" dirty="0" smtClean="0">
                <a:solidFill>
                  <a:schemeClr val="accent1"/>
                </a:solidFill>
                <a:latin typeface="Arial" panose="020B0604020202020204" pitchFamily="34" charset="0"/>
                <a:cs typeface="Arial" panose="020B0604020202020204" pitchFamily="34" charset="0"/>
              </a:rPr>
              <a:t>Sarasota County Ordinance 97-083 </a:t>
            </a:r>
            <a:r>
              <a:rPr lang="en-US" sz="1800" dirty="0" smtClean="0">
                <a:solidFill>
                  <a:srgbClr val="0000CC"/>
                </a:solidFill>
                <a:latin typeface="Arial" pitchFamily="34" charset="0"/>
                <a:cs typeface="Arial" pitchFamily="34" charset="0"/>
              </a:rPr>
              <a:t>(</a:t>
            </a:r>
            <a:r>
              <a:rPr lang="en-US" sz="1800" dirty="0">
                <a:solidFill>
                  <a:srgbClr val="0000CC"/>
                </a:solidFill>
                <a:latin typeface="Arial" pitchFamily="34" charset="0"/>
                <a:cs typeface="Arial" pitchFamily="34" charset="0"/>
              </a:rPr>
              <a:t>Established the </a:t>
            </a:r>
            <a:r>
              <a:rPr lang="en-US" sz="1800" dirty="0" smtClean="0">
                <a:solidFill>
                  <a:srgbClr val="0000CC"/>
                </a:solidFill>
                <a:latin typeface="Arial" pitchFamily="34" charset="0"/>
                <a:cs typeface="Arial" pitchFamily="34" charset="0"/>
              </a:rPr>
              <a:t>1% tax</a:t>
            </a:r>
            <a:r>
              <a:rPr lang="en-US" sz="1800" dirty="0">
                <a:solidFill>
                  <a:srgbClr val="0000CC"/>
                </a:solidFill>
                <a:latin typeface="Arial" pitchFamily="34" charset="0"/>
                <a:cs typeface="Arial" pitchFamily="34" charset="0"/>
              </a:rPr>
              <a:t>)</a:t>
            </a:r>
          </a:p>
          <a:p>
            <a:pPr lvl="2" algn="l">
              <a:buSzPct val="85000"/>
              <a:buFont typeface="Arial" pitchFamily="34" charset="0"/>
              <a:buChar char="•"/>
            </a:pPr>
            <a:r>
              <a:rPr lang="en-US" sz="2000" dirty="0" smtClean="0">
                <a:solidFill>
                  <a:schemeClr val="accent1"/>
                </a:solidFill>
                <a:latin typeface="Arial" panose="020B0604020202020204" pitchFamily="34" charset="0"/>
                <a:cs typeface="Arial" panose="020B0604020202020204" pitchFamily="34" charset="0"/>
              </a:rPr>
              <a:t>Duration -10 Years – FY1999 to FY2009</a:t>
            </a:r>
          </a:p>
          <a:p>
            <a:pPr lvl="1" algn="l">
              <a:buSzPct val="85000"/>
              <a:buFont typeface="Arial" pitchFamily="34" charset="0"/>
              <a:buChar char="•"/>
            </a:pPr>
            <a:r>
              <a:rPr lang="en-US" sz="2400" dirty="0" smtClean="0">
                <a:solidFill>
                  <a:schemeClr val="accent1"/>
                </a:solidFill>
                <a:latin typeface="Arial" panose="020B0604020202020204" pitchFamily="34" charset="0"/>
                <a:cs typeface="Arial" panose="020B0604020202020204" pitchFamily="34" charset="0"/>
              </a:rPr>
              <a:t>Sarasota County Ordinance 2007-087 </a:t>
            </a:r>
            <a:r>
              <a:rPr lang="en-US" sz="1600" dirty="0" smtClean="0">
                <a:solidFill>
                  <a:schemeClr val="accent1"/>
                </a:solidFill>
                <a:latin typeface="Arial" panose="020B0604020202020204" pitchFamily="34" charset="0"/>
                <a:cs typeface="Arial" panose="020B0604020202020204" pitchFamily="34" charset="0"/>
              </a:rPr>
              <a:t>(Renewal)</a:t>
            </a:r>
            <a:endParaRPr lang="en-US" sz="2400" dirty="0" smtClean="0">
              <a:solidFill>
                <a:schemeClr val="accent1"/>
              </a:solidFill>
              <a:latin typeface="Arial" panose="020B0604020202020204" pitchFamily="34" charset="0"/>
              <a:cs typeface="Arial" panose="020B0604020202020204" pitchFamily="34" charset="0"/>
            </a:endParaRPr>
          </a:p>
          <a:p>
            <a:pPr lvl="2" algn="l">
              <a:buSzPct val="85000"/>
              <a:buFont typeface="Arial" pitchFamily="34" charset="0"/>
              <a:buChar char="•"/>
            </a:pPr>
            <a:r>
              <a:rPr lang="en-US" sz="2000" dirty="0" smtClean="0">
                <a:solidFill>
                  <a:schemeClr val="accent1"/>
                </a:solidFill>
                <a:latin typeface="Arial" panose="020B0604020202020204" pitchFamily="34" charset="0"/>
                <a:cs typeface="Arial" panose="020B0604020202020204" pitchFamily="34" charset="0"/>
              </a:rPr>
              <a:t>Duration – 15 Years – FY2010 – FY2025</a:t>
            </a:r>
          </a:p>
          <a:p>
            <a:pPr lvl="1" algn="l">
              <a:buSzPct val="85000"/>
              <a:buFont typeface="Arial" pitchFamily="34" charset="0"/>
              <a:buChar char="•"/>
            </a:pPr>
            <a:r>
              <a:rPr lang="en-US" sz="2400" dirty="0" smtClean="0">
                <a:solidFill>
                  <a:srgbClr val="0000CC"/>
                </a:solidFill>
                <a:latin typeface="Arial" pitchFamily="34" charset="0"/>
                <a:cs typeface="Arial" pitchFamily="34" charset="0"/>
              </a:rPr>
              <a:t>Manatee County Ordinance 16-35 </a:t>
            </a:r>
            <a:r>
              <a:rPr lang="en-US" sz="1800" dirty="0" smtClean="0">
                <a:solidFill>
                  <a:srgbClr val="0000CC"/>
                </a:solidFill>
                <a:latin typeface="Arial" pitchFamily="34" charset="0"/>
                <a:cs typeface="Arial" pitchFamily="34" charset="0"/>
              </a:rPr>
              <a:t>(Established the .5% tax)</a:t>
            </a:r>
          </a:p>
          <a:p>
            <a:pPr lvl="2" algn="l">
              <a:buSzPct val="85000"/>
              <a:buFont typeface="Arial" pitchFamily="34" charset="0"/>
              <a:buChar char="•"/>
            </a:pPr>
            <a:r>
              <a:rPr lang="en-US" sz="2000" dirty="0" smtClean="0">
                <a:solidFill>
                  <a:srgbClr val="0000CC"/>
                </a:solidFill>
                <a:latin typeface="Arial" pitchFamily="34" charset="0"/>
                <a:cs typeface="Arial" pitchFamily="34" charset="0"/>
              </a:rPr>
              <a:t>Duration – 15 Years – Jan 1 2017 through Dec 31, 2031</a:t>
            </a:r>
          </a:p>
          <a:p>
            <a:pPr lvl="2" algn="l">
              <a:buSzPct val="85000"/>
              <a:buFont typeface="Arial" pitchFamily="34" charset="0"/>
              <a:buChar char="•"/>
            </a:pPr>
            <a:r>
              <a:rPr lang="en-US" sz="2000" dirty="0" smtClean="0">
                <a:solidFill>
                  <a:srgbClr val="0000CC"/>
                </a:solidFill>
                <a:latin typeface="Arial" pitchFamily="34" charset="0"/>
                <a:cs typeface="Arial" pitchFamily="34" charset="0"/>
              </a:rPr>
              <a:t>Resolution R-16-128 establishes a County Oversight Committee and encourages local municipalities to do the same, but is not required</a:t>
            </a:r>
          </a:p>
          <a:p>
            <a:pPr algn="l">
              <a:buSzPct val="85000"/>
            </a:pPr>
            <a:endParaRPr lang="en-US" sz="2400" dirty="0">
              <a:solidFill>
                <a:srgbClr val="FF0000"/>
              </a:solidFill>
              <a:latin typeface="Arial" pitchFamily="34" charset="0"/>
              <a:cs typeface="Arial" pitchFamily="34" charset="0"/>
            </a:endParaRPr>
          </a:p>
        </p:txBody>
      </p:sp>
      <p:sp>
        <p:nvSpPr>
          <p:cNvPr id="3" name="TextBox 2"/>
          <p:cNvSpPr txBox="1"/>
          <p:nvPr/>
        </p:nvSpPr>
        <p:spPr>
          <a:xfrm>
            <a:off x="304800" y="5257800"/>
            <a:ext cx="8458200" cy="830997"/>
          </a:xfrm>
          <a:prstGeom prst="rect">
            <a:avLst/>
          </a:prstGeom>
          <a:noFill/>
        </p:spPr>
        <p:txBody>
          <a:bodyPr wrap="square" rtlCol="0">
            <a:spAutoFit/>
          </a:bodyPr>
          <a:lstStyle/>
          <a:p>
            <a:r>
              <a:rPr lang="en-US" sz="2400" dirty="0" smtClean="0">
                <a:solidFill>
                  <a:schemeClr val="accent1"/>
                </a:solidFill>
              </a:rPr>
              <a:t>County provided an estimate of revenues and municipalities created and submitted a 15 Year Budget</a:t>
            </a:r>
            <a:endParaRPr lang="en-US" sz="2400" dirty="0">
              <a:solidFill>
                <a:schemeClr val="accent1"/>
              </a:solidFill>
            </a:endParaRPr>
          </a:p>
        </p:txBody>
      </p:sp>
    </p:spTree>
    <p:extLst>
      <p:ext uri="{BB962C8B-B14F-4D97-AF65-F5344CB8AC3E}">
        <p14:creationId xmlns:p14="http://schemas.microsoft.com/office/powerpoint/2010/main" val="23669747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52400" y="685800"/>
            <a:ext cx="15240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p:cNvSpPr>
            <a:spLocks noGrp="1"/>
          </p:cNvSpPr>
          <p:nvPr>
            <p:ph type="ctrTitle"/>
          </p:nvPr>
        </p:nvSpPr>
        <p:spPr>
          <a:xfrm>
            <a:off x="304800" y="1237431"/>
            <a:ext cx="8305800" cy="838199"/>
          </a:xfrm>
        </p:spPr>
        <p:txBody>
          <a:bodyPr>
            <a:noAutofit/>
          </a:bodyPr>
          <a:lstStyle/>
          <a:p>
            <a:r>
              <a:rPr lang="en-US" sz="2800" b="1" cap="all" dirty="0" smtClean="0">
                <a:solidFill>
                  <a:srgbClr val="0000CC"/>
                </a:solidFill>
                <a:latin typeface="Arial" pitchFamily="34" charset="0"/>
                <a:cs typeface="Arial" pitchFamily="34" charset="0"/>
              </a:rPr>
              <a:t>Role of citizens oversight committee</a:t>
            </a:r>
            <a:endParaRPr lang="en-US" sz="2800" b="1" cap="all" dirty="0">
              <a:solidFill>
                <a:srgbClr val="0000CC"/>
              </a:solidFill>
              <a:latin typeface="Arial" pitchFamily="34" charset="0"/>
              <a:cs typeface="Arial" pitchFamily="34" charset="0"/>
            </a:endParaRPr>
          </a:p>
        </p:txBody>
      </p:sp>
      <p:sp>
        <p:nvSpPr>
          <p:cNvPr id="8" name="Flowchart: Alternate Process 7"/>
          <p:cNvSpPr/>
          <p:nvPr/>
        </p:nvSpPr>
        <p:spPr>
          <a:xfrm>
            <a:off x="2971800" y="685800"/>
            <a:ext cx="5562600" cy="3048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3" name="TextBox 12"/>
          <p:cNvSpPr txBox="1"/>
          <p:nvPr/>
        </p:nvSpPr>
        <p:spPr>
          <a:xfrm>
            <a:off x="2362200" y="228600"/>
            <a:ext cx="6096000" cy="369332"/>
          </a:xfrm>
          <a:prstGeom prst="rect">
            <a:avLst/>
          </a:prstGeom>
          <a:noFill/>
        </p:spPr>
        <p:txBody>
          <a:bodyPr wrap="square" rtlCol="0">
            <a:spAutoFit/>
          </a:bodyPr>
          <a:lstStyle/>
          <a:p>
            <a:pPr algn="r"/>
            <a:r>
              <a:rPr lang="en-US" b="1" dirty="0" smtClean="0">
                <a:solidFill>
                  <a:srgbClr val="0000CC"/>
                </a:solidFill>
                <a:latin typeface="Arial" pitchFamily="34" charset="0"/>
                <a:cs typeface="Arial" pitchFamily="34" charset="0"/>
              </a:rPr>
              <a:t>TOWN OF LONGBOAT KEY</a:t>
            </a:r>
            <a:endParaRPr lang="en-US" b="1" dirty="0">
              <a:solidFill>
                <a:srgbClr val="0000CC"/>
              </a:solidFill>
              <a:latin typeface="Arial" pitchFamily="34" charset="0"/>
              <a:cs typeface="Arial" pitchFamily="34" charset="0"/>
            </a:endParaRPr>
          </a:p>
        </p:txBody>
      </p:sp>
      <p:pic>
        <p:nvPicPr>
          <p:cNvPr id="11" name="Picture 10" descr="LBK Production Logo.jpg"/>
          <p:cNvPicPr>
            <a:picLocks noChangeAspect="1"/>
          </p:cNvPicPr>
          <p:nvPr/>
        </p:nvPicPr>
        <p:blipFill>
          <a:blip r:embed="rId2" cstate="print"/>
          <a:stretch>
            <a:fillRect/>
          </a:stretch>
        </p:blipFill>
        <p:spPr>
          <a:xfrm>
            <a:off x="1828800" y="327199"/>
            <a:ext cx="897435" cy="1161230"/>
          </a:xfrm>
          <a:prstGeom prst="rect">
            <a:avLst/>
          </a:prstGeom>
        </p:spPr>
      </p:pic>
      <p:sp>
        <p:nvSpPr>
          <p:cNvPr id="4" name="Rounded Rectangle 3"/>
          <p:cNvSpPr/>
          <p:nvPr/>
        </p:nvSpPr>
        <p:spPr>
          <a:xfrm>
            <a:off x="2743200" y="914400"/>
            <a:ext cx="5638800" cy="2286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 name="Flowchart: Alternate Process 5"/>
          <p:cNvSpPr/>
          <p:nvPr/>
        </p:nvSpPr>
        <p:spPr>
          <a:xfrm>
            <a:off x="304800" y="914400"/>
            <a:ext cx="1524000"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2" name="Subtitle 2"/>
          <p:cNvSpPr>
            <a:spLocks noGrp="1"/>
          </p:cNvSpPr>
          <p:nvPr>
            <p:ph type="subTitle" idx="1"/>
          </p:nvPr>
        </p:nvSpPr>
        <p:spPr>
          <a:xfrm>
            <a:off x="381000" y="2053232"/>
            <a:ext cx="8382000" cy="4347568"/>
          </a:xfrm>
        </p:spPr>
        <p:txBody>
          <a:bodyPr>
            <a:noAutofit/>
          </a:bodyPr>
          <a:lstStyle/>
          <a:p>
            <a:pPr algn="l">
              <a:buSzPct val="85000"/>
            </a:pPr>
            <a:r>
              <a:rPr lang="en-US" sz="2400" dirty="0" smtClean="0">
                <a:solidFill>
                  <a:srgbClr val="0000CC"/>
                </a:solidFill>
                <a:latin typeface="Arial" pitchFamily="34" charset="0"/>
                <a:cs typeface="Arial" pitchFamily="34" charset="0"/>
              </a:rPr>
              <a:t>Formed in 1998 (Resolution 98-04) in Accordance with Sarasota County Ordinance 97-083 and 2007-087</a:t>
            </a:r>
          </a:p>
          <a:p>
            <a:pPr algn="l">
              <a:buSzPct val="92000"/>
            </a:pPr>
            <a:r>
              <a:rPr lang="en-US" sz="2400" dirty="0" smtClean="0">
                <a:solidFill>
                  <a:srgbClr val="0000CC"/>
                </a:solidFill>
                <a:latin typeface="Arial" pitchFamily="34" charset="0"/>
                <a:cs typeface="Arial" pitchFamily="34" charset="0"/>
              </a:rPr>
              <a:t>Committee is tasked with:</a:t>
            </a:r>
          </a:p>
          <a:p>
            <a:pPr marL="457200" indent="-457200" algn="l">
              <a:buSzPct val="92000"/>
              <a:buAutoNum type="arabicPeriod"/>
            </a:pPr>
            <a:r>
              <a:rPr lang="en-US" sz="2400" dirty="0" smtClean="0">
                <a:solidFill>
                  <a:srgbClr val="0000CC"/>
                </a:solidFill>
                <a:latin typeface="Arial" pitchFamily="34" charset="0"/>
                <a:cs typeface="Arial" pitchFamily="34" charset="0"/>
              </a:rPr>
              <a:t>Annual Review of expenditures from sales tax proceeds to ensure they are in accordance with the project list and any changes thereto;</a:t>
            </a:r>
          </a:p>
          <a:p>
            <a:pPr marL="457200" indent="-457200" algn="l">
              <a:buSzPct val="92000"/>
              <a:buAutoNum type="arabicPeriod"/>
            </a:pPr>
            <a:r>
              <a:rPr lang="en-US" sz="2400" dirty="0" smtClean="0">
                <a:solidFill>
                  <a:srgbClr val="0000CC"/>
                </a:solidFill>
                <a:latin typeface="Arial" pitchFamily="34" charset="0"/>
                <a:cs typeface="Arial" pitchFamily="34" charset="0"/>
              </a:rPr>
              <a:t>Review any changes made by the Town to the project list or to the allocation of the sales tax proceeds, to ensure all procedural requirements have been followed;</a:t>
            </a:r>
          </a:p>
          <a:p>
            <a:pPr marL="457200" indent="-457200" algn="l">
              <a:buSzPct val="92000"/>
              <a:buAutoNum type="arabicPeriod"/>
            </a:pPr>
            <a:r>
              <a:rPr lang="en-US" sz="2400" dirty="0" smtClean="0">
                <a:solidFill>
                  <a:srgbClr val="0000CC"/>
                </a:solidFill>
                <a:latin typeface="Arial" pitchFamily="34" charset="0"/>
                <a:cs typeface="Arial" pitchFamily="34" charset="0"/>
              </a:rPr>
              <a:t>Report the Committee’s findings to the Town Commission</a:t>
            </a:r>
            <a:endParaRPr lang="en-US" sz="2400" dirty="0">
              <a:solidFill>
                <a:srgbClr val="0000CC"/>
              </a:solidFill>
              <a:latin typeface="Arial" pitchFamily="34" charset="0"/>
              <a:cs typeface="Arial" pitchFamily="34" charset="0"/>
            </a:endParaRPr>
          </a:p>
        </p:txBody>
      </p:sp>
    </p:spTree>
    <p:extLst>
      <p:ext uri="{BB962C8B-B14F-4D97-AF65-F5344CB8AC3E}">
        <p14:creationId xmlns:p14="http://schemas.microsoft.com/office/powerpoint/2010/main" val="20989612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52400" y="685800"/>
            <a:ext cx="15240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p:cNvSpPr>
            <a:spLocks noGrp="1"/>
          </p:cNvSpPr>
          <p:nvPr>
            <p:ph type="ctrTitle"/>
          </p:nvPr>
        </p:nvSpPr>
        <p:spPr>
          <a:xfrm>
            <a:off x="339306" y="1424962"/>
            <a:ext cx="8305800" cy="838199"/>
          </a:xfrm>
        </p:spPr>
        <p:txBody>
          <a:bodyPr>
            <a:noAutofit/>
          </a:bodyPr>
          <a:lstStyle/>
          <a:p>
            <a:r>
              <a:rPr lang="en-US" sz="2800" b="1" cap="all" dirty="0" smtClean="0">
                <a:solidFill>
                  <a:srgbClr val="0000CC"/>
                </a:solidFill>
                <a:latin typeface="Arial" pitchFamily="34" charset="0"/>
                <a:cs typeface="Arial" pitchFamily="34" charset="0"/>
              </a:rPr>
              <a:t>Review of infrastructure surtax Phase III</a:t>
            </a:r>
            <a:endParaRPr lang="en-US" sz="2800" b="1" cap="all" dirty="0">
              <a:solidFill>
                <a:srgbClr val="0000CC"/>
              </a:solidFill>
              <a:latin typeface="Arial" pitchFamily="34" charset="0"/>
              <a:cs typeface="Arial" pitchFamily="34" charset="0"/>
            </a:endParaRPr>
          </a:p>
        </p:txBody>
      </p:sp>
      <p:sp>
        <p:nvSpPr>
          <p:cNvPr id="8" name="Flowchart: Alternate Process 7"/>
          <p:cNvSpPr/>
          <p:nvPr/>
        </p:nvSpPr>
        <p:spPr>
          <a:xfrm>
            <a:off x="2971800" y="685800"/>
            <a:ext cx="5562600" cy="3048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3" name="TextBox 12"/>
          <p:cNvSpPr txBox="1"/>
          <p:nvPr/>
        </p:nvSpPr>
        <p:spPr>
          <a:xfrm>
            <a:off x="2362200" y="228600"/>
            <a:ext cx="6096000" cy="369332"/>
          </a:xfrm>
          <a:prstGeom prst="rect">
            <a:avLst/>
          </a:prstGeom>
          <a:noFill/>
        </p:spPr>
        <p:txBody>
          <a:bodyPr wrap="square" rtlCol="0">
            <a:spAutoFit/>
          </a:bodyPr>
          <a:lstStyle/>
          <a:p>
            <a:pPr algn="r"/>
            <a:r>
              <a:rPr lang="en-US" b="1" dirty="0" smtClean="0">
                <a:solidFill>
                  <a:srgbClr val="0000CC"/>
                </a:solidFill>
                <a:latin typeface="Arial" pitchFamily="34" charset="0"/>
                <a:cs typeface="Arial" pitchFamily="34" charset="0"/>
              </a:rPr>
              <a:t>TOWN OF LONGBOAT KEY</a:t>
            </a:r>
            <a:endParaRPr lang="en-US" b="1" dirty="0">
              <a:solidFill>
                <a:srgbClr val="0000CC"/>
              </a:solidFill>
              <a:latin typeface="Arial" pitchFamily="34" charset="0"/>
              <a:cs typeface="Arial" pitchFamily="34" charset="0"/>
            </a:endParaRPr>
          </a:p>
        </p:txBody>
      </p:sp>
      <p:pic>
        <p:nvPicPr>
          <p:cNvPr id="11" name="Picture 10" descr="LBK Production Logo.jpg"/>
          <p:cNvPicPr>
            <a:picLocks noChangeAspect="1"/>
          </p:cNvPicPr>
          <p:nvPr/>
        </p:nvPicPr>
        <p:blipFill>
          <a:blip r:embed="rId2" cstate="print"/>
          <a:stretch>
            <a:fillRect/>
          </a:stretch>
        </p:blipFill>
        <p:spPr>
          <a:xfrm>
            <a:off x="1828800" y="327199"/>
            <a:ext cx="897435" cy="1161230"/>
          </a:xfrm>
          <a:prstGeom prst="rect">
            <a:avLst/>
          </a:prstGeom>
        </p:spPr>
      </p:pic>
      <p:sp>
        <p:nvSpPr>
          <p:cNvPr id="4" name="Rounded Rectangle 3"/>
          <p:cNvSpPr/>
          <p:nvPr/>
        </p:nvSpPr>
        <p:spPr>
          <a:xfrm>
            <a:off x="2743200" y="914400"/>
            <a:ext cx="5638800" cy="2286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 name="Flowchart: Alternate Process 5"/>
          <p:cNvSpPr/>
          <p:nvPr/>
        </p:nvSpPr>
        <p:spPr>
          <a:xfrm>
            <a:off x="304800" y="914400"/>
            <a:ext cx="1524000"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2" name="Subtitle 2"/>
          <p:cNvSpPr>
            <a:spLocks noGrp="1"/>
          </p:cNvSpPr>
          <p:nvPr>
            <p:ph type="subTitle" idx="1"/>
          </p:nvPr>
        </p:nvSpPr>
        <p:spPr>
          <a:xfrm>
            <a:off x="264543" y="2263161"/>
            <a:ext cx="8915400" cy="3886200"/>
          </a:xfrm>
        </p:spPr>
        <p:txBody>
          <a:bodyPr>
            <a:noAutofit/>
          </a:bodyPr>
          <a:lstStyle/>
          <a:p>
            <a:pPr algn="l">
              <a:buSzPct val="85000"/>
              <a:buFont typeface="Arial" pitchFamily="34" charset="0"/>
              <a:buChar char="•"/>
            </a:pPr>
            <a:r>
              <a:rPr lang="en-US" sz="2400" dirty="0" smtClean="0">
                <a:solidFill>
                  <a:srgbClr val="0000CC"/>
                </a:solidFill>
                <a:latin typeface="Arial" pitchFamily="34" charset="0"/>
                <a:cs typeface="Arial" pitchFamily="34" charset="0"/>
              </a:rPr>
              <a:t>Phase III Revenue collections begin September 1, 2009 and end December 31, 2024 estimated at </a:t>
            </a:r>
            <a:r>
              <a:rPr lang="en-US" sz="2400" dirty="0" smtClean="0">
                <a:solidFill>
                  <a:srgbClr val="0000CC"/>
                </a:solidFill>
                <a:latin typeface="Arial" pitchFamily="34" charset="0"/>
                <a:cs typeface="Arial" pitchFamily="34" charset="0"/>
              </a:rPr>
              <a:t>$8,062,737 </a:t>
            </a:r>
            <a:r>
              <a:rPr lang="en-US" sz="2400" dirty="0" smtClean="0">
                <a:solidFill>
                  <a:srgbClr val="0000CC"/>
                </a:solidFill>
                <a:latin typeface="Arial" pitchFamily="34" charset="0"/>
                <a:cs typeface="Arial" pitchFamily="34" charset="0"/>
              </a:rPr>
              <a:t>(over 15 years).</a:t>
            </a:r>
          </a:p>
          <a:p>
            <a:pPr algn="l">
              <a:buSzPct val="85000"/>
              <a:buFont typeface="Arial" pitchFamily="34" charset="0"/>
              <a:buChar char="•"/>
            </a:pPr>
            <a:r>
              <a:rPr lang="en-US" sz="2400" dirty="0" smtClean="0">
                <a:solidFill>
                  <a:srgbClr val="0000CC"/>
                </a:solidFill>
                <a:latin typeface="Arial" pitchFamily="34" charset="0"/>
                <a:cs typeface="Arial" pitchFamily="34" charset="0"/>
              </a:rPr>
              <a:t>Town sets aside all revenue in a special revenue fund.</a:t>
            </a:r>
          </a:p>
          <a:p>
            <a:pPr algn="l">
              <a:buSzPct val="85000"/>
              <a:buFont typeface="Arial" pitchFamily="34" charset="0"/>
              <a:buChar char="•"/>
            </a:pPr>
            <a:r>
              <a:rPr lang="en-US" sz="2400" dirty="0" smtClean="0">
                <a:solidFill>
                  <a:srgbClr val="0000CC"/>
                </a:solidFill>
                <a:latin typeface="Arial" pitchFamily="34" charset="0"/>
                <a:cs typeface="Arial" pitchFamily="34" charset="0"/>
              </a:rPr>
              <a:t>Expenditure Budget is put in place for certain functional areas:</a:t>
            </a:r>
          </a:p>
          <a:p>
            <a:pPr algn="l">
              <a:buSzPct val="85000"/>
            </a:pPr>
            <a:r>
              <a:rPr lang="en-US" sz="2400" dirty="0" smtClean="0">
                <a:solidFill>
                  <a:srgbClr val="0000CC"/>
                </a:solidFill>
                <a:latin typeface="Arial" pitchFamily="34" charset="0"/>
                <a:cs typeface="Arial" pitchFamily="34" charset="0"/>
              </a:rPr>
              <a:t>	</a:t>
            </a:r>
            <a:r>
              <a:rPr lang="en-US" sz="2000" b="1" dirty="0" smtClean="0">
                <a:solidFill>
                  <a:srgbClr val="0000CC"/>
                </a:solidFill>
                <a:latin typeface="Arial" pitchFamily="34" charset="0"/>
                <a:cs typeface="Arial" pitchFamily="34" charset="0"/>
              </a:rPr>
              <a:t> 1. Comprehensive beach management</a:t>
            </a:r>
          </a:p>
          <a:p>
            <a:pPr algn="l">
              <a:buSzPct val="85000"/>
            </a:pPr>
            <a:r>
              <a:rPr lang="en-US" sz="2000" b="1" dirty="0" smtClean="0">
                <a:solidFill>
                  <a:srgbClr val="0000CC"/>
                </a:solidFill>
                <a:latin typeface="Arial" pitchFamily="34" charset="0"/>
                <a:cs typeface="Arial" pitchFamily="34" charset="0"/>
              </a:rPr>
              <a:t>	 2. Streets and Drainage</a:t>
            </a:r>
          </a:p>
          <a:p>
            <a:pPr algn="l">
              <a:buSzPct val="85000"/>
            </a:pPr>
            <a:r>
              <a:rPr lang="en-US" sz="2000" b="1" dirty="0" smtClean="0">
                <a:solidFill>
                  <a:srgbClr val="0000CC"/>
                </a:solidFill>
                <a:latin typeface="Arial" pitchFamily="34" charset="0"/>
                <a:cs typeface="Arial" pitchFamily="34" charset="0"/>
              </a:rPr>
              <a:t>	 3. Parks and Recreation Improvements</a:t>
            </a:r>
          </a:p>
          <a:p>
            <a:pPr algn="l">
              <a:buSzPct val="85000"/>
            </a:pPr>
            <a:r>
              <a:rPr lang="en-US" sz="2000" b="1" dirty="0" smtClean="0">
                <a:solidFill>
                  <a:srgbClr val="0000CC"/>
                </a:solidFill>
                <a:latin typeface="Arial" pitchFamily="34" charset="0"/>
                <a:cs typeface="Arial" pitchFamily="34" charset="0"/>
              </a:rPr>
              <a:t>	 4. Canal dredging</a:t>
            </a:r>
          </a:p>
          <a:p>
            <a:pPr algn="l">
              <a:buSzPct val="85000"/>
            </a:pPr>
            <a:r>
              <a:rPr lang="en-US" sz="2000" b="1" dirty="0" smtClean="0">
                <a:solidFill>
                  <a:srgbClr val="0000CC"/>
                </a:solidFill>
                <a:latin typeface="Arial" pitchFamily="34" charset="0"/>
                <a:cs typeface="Arial" pitchFamily="34" charset="0"/>
              </a:rPr>
              <a:t>	 5. Public Safety </a:t>
            </a:r>
          </a:p>
          <a:p>
            <a:pPr algn="l">
              <a:buSzPct val="85000"/>
            </a:pPr>
            <a:r>
              <a:rPr lang="en-US" sz="2000" b="1" dirty="0" smtClean="0">
                <a:solidFill>
                  <a:srgbClr val="0000CC"/>
                </a:solidFill>
                <a:latin typeface="Arial" pitchFamily="34" charset="0"/>
                <a:cs typeface="Arial" pitchFamily="34" charset="0"/>
              </a:rPr>
              <a:t>	 6. Improvements to Public Facilities</a:t>
            </a:r>
          </a:p>
          <a:p>
            <a:pPr algn="l">
              <a:buSzPct val="85000"/>
              <a:buFont typeface="Arial" pitchFamily="34" charset="0"/>
              <a:buChar char="•"/>
            </a:pPr>
            <a:endParaRPr lang="en-US" sz="2400" dirty="0" smtClean="0">
              <a:solidFill>
                <a:srgbClr val="0000CC"/>
              </a:solidFill>
              <a:latin typeface="Arial" pitchFamily="34" charset="0"/>
              <a:cs typeface="Arial" pitchFamily="34" charset="0"/>
            </a:endParaRPr>
          </a:p>
          <a:p>
            <a:pPr algn="l">
              <a:buSzPct val="85000"/>
              <a:buFont typeface="Arial" pitchFamily="34" charset="0"/>
              <a:buChar char="•"/>
            </a:pPr>
            <a:endParaRPr lang="en-US" sz="2400" dirty="0" smtClean="0">
              <a:solidFill>
                <a:srgbClr val="0000CC"/>
              </a:solidFill>
              <a:latin typeface="Arial" pitchFamily="34" charset="0"/>
              <a:cs typeface="Arial" pitchFamily="34" charset="0"/>
            </a:endParaRPr>
          </a:p>
          <a:p>
            <a:pPr algn="l">
              <a:buSzPct val="85000"/>
            </a:pPr>
            <a:endParaRPr lang="en-US" sz="2400"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52400" y="685800"/>
            <a:ext cx="15240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p:cNvSpPr>
            <a:spLocks noGrp="1"/>
          </p:cNvSpPr>
          <p:nvPr>
            <p:ph type="ctrTitle"/>
          </p:nvPr>
        </p:nvSpPr>
        <p:spPr>
          <a:xfrm>
            <a:off x="304800" y="1600200"/>
            <a:ext cx="8305800" cy="838199"/>
          </a:xfrm>
        </p:spPr>
        <p:txBody>
          <a:bodyPr>
            <a:noAutofit/>
          </a:bodyPr>
          <a:lstStyle/>
          <a:p>
            <a:r>
              <a:rPr lang="en-US" sz="2800" b="1" cap="all" dirty="0" smtClean="0">
                <a:solidFill>
                  <a:srgbClr val="0000CC"/>
                </a:solidFill>
                <a:latin typeface="Arial" pitchFamily="34" charset="0"/>
                <a:cs typeface="Arial" pitchFamily="34" charset="0"/>
              </a:rPr>
              <a:t>Permitted uses of funds</a:t>
            </a:r>
            <a:endParaRPr lang="en-US" sz="2800" b="1" cap="all" dirty="0">
              <a:solidFill>
                <a:srgbClr val="0000CC"/>
              </a:solidFill>
              <a:latin typeface="Arial" pitchFamily="34" charset="0"/>
              <a:cs typeface="Arial" pitchFamily="34" charset="0"/>
            </a:endParaRPr>
          </a:p>
        </p:txBody>
      </p:sp>
      <p:sp>
        <p:nvSpPr>
          <p:cNvPr id="8" name="Flowchart: Alternate Process 7"/>
          <p:cNvSpPr/>
          <p:nvPr/>
        </p:nvSpPr>
        <p:spPr>
          <a:xfrm>
            <a:off x="2971800" y="685800"/>
            <a:ext cx="5562600" cy="3048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3" name="TextBox 12"/>
          <p:cNvSpPr txBox="1"/>
          <p:nvPr/>
        </p:nvSpPr>
        <p:spPr>
          <a:xfrm>
            <a:off x="2362200" y="228600"/>
            <a:ext cx="6096000" cy="369332"/>
          </a:xfrm>
          <a:prstGeom prst="rect">
            <a:avLst/>
          </a:prstGeom>
          <a:noFill/>
        </p:spPr>
        <p:txBody>
          <a:bodyPr wrap="square" rtlCol="0">
            <a:spAutoFit/>
          </a:bodyPr>
          <a:lstStyle/>
          <a:p>
            <a:pPr algn="r"/>
            <a:r>
              <a:rPr lang="en-US" b="1" dirty="0" smtClean="0">
                <a:solidFill>
                  <a:srgbClr val="0000CC"/>
                </a:solidFill>
                <a:latin typeface="Arial" pitchFamily="34" charset="0"/>
                <a:cs typeface="Arial" pitchFamily="34" charset="0"/>
              </a:rPr>
              <a:t>TOWN OF LONGBOAT KEY</a:t>
            </a:r>
            <a:endParaRPr lang="en-US" b="1" dirty="0">
              <a:solidFill>
                <a:srgbClr val="0000CC"/>
              </a:solidFill>
              <a:latin typeface="Arial" pitchFamily="34" charset="0"/>
              <a:cs typeface="Arial" pitchFamily="34" charset="0"/>
            </a:endParaRPr>
          </a:p>
        </p:txBody>
      </p:sp>
      <p:pic>
        <p:nvPicPr>
          <p:cNvPr id="11" name="Picture 10" descr="LBK Production Logo.jpg"/>
          <p:cNvPicPr>
            <a:picLocks noChangeAspect="1"/>
          </p:cNvPicPr>
          <p:nvPr/>
        </p:nvPicPr>
        <p:blipFill>
          <a:blip r:embed="rId2" cstate="print"/>
          <a:stretch>
            <a:fillRect/>
          </a:stretch>
        </p:blipFill>
        <p:spPr>
          <a:xfrm>
            <a:off x="1828800" y="327199"/>
            <a:ext cx="897435" cy="1161230"/>
          </a:xfrm>
          <a:prstGeom prst="rect">
            <a:avLst/>
          </a:prstGeom>
        </p:spPr>
      </p:pic>
      <p:sp>
        <p:nvSpPr>
          <p:cNvPr id="4" name="Rounded Rectangle 3"/>
          <p:cNvSpPr/>
          <p:nvPr/>
        </p:nvSpPr>
        <p:spPr>
          <a:xfrm>
            <a:off x="2743200" y="914400"/>
            <a:ext cx="5638800" cy="2286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 name="Flowchart: Alternate Process 5"/>
          <p:cNvSpPr/>
          <p:nvPr/>
        </p:nvSpPr>
        <p:spPr>
          <a:xfrm>
            <a:off x="304800" y="914400"/>
            <a:ext cx="1524000"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2" name="Subtitle 2"/>
          <p:cNvSpPr>
            <a:spLocks noGrp="1"/>
          </p:cNvSpPr>
          <p:nvPr>
            <p:ph type="subTitle" idx="1"/>
          </p:nvPr>
        </p:nvSpPr>
        <p:spPr>
          <a:xfrm>
            <a:off x="381000" y="2514600"/>
            <a:ext cx="8382000" cy="3886200"/>
          </a:xfrm>
        </p:spPr>
        <p:txBody>
          <a:bodyPr>
            <a:noAutofit/>
          </a:bodyPr>
          <a:lstStyle/>
          <a:p>
            <a:pPr lvl="1" algn="l">
              <a:buSzPct val="85000"/>
              <a:buFont typeface="Arial" pitchFamily="34" charset="0"/>
              <a:buChar char="•"/>
            </a:pPr>
            <a:r>
              <a:rPr lang="en-US" sz="2400" dirty="0" smtClean="0">
                <a:solidFill>
                  <a:srgbClr val="0000CC"/>
                </a:solidFill>
                <a:latin typeface="Arial" pitchFamily="34" charset="0"/>
                <a:cs typeface="Arial" pitchFamily="34" charset="0"/>
              </a:rPr>
              <a:t>To finance, plan and construct capital assets and infrastructure</a:t>
            </a:r>
          </a:p>
          <a:p>
            <a:pPr lvl="1" algn="l">
              <a:buSzPct val="85000"/>
              <a:buFont typeface="Arial" pitchFamily="34" charset="0"/>
              <a:buChar char="•"/>
            </a:pPr>
            <a:r>
              <a:rPr lang="en-US" sz="2400" dirty="0" smtClean="0">
                <a:solidFill>
                  <a:srgbClr val="0000CC"/>
                </a:solidFill>
                <a:latin typeface="Arial" pitchFamily="34" charset="0"/>
                <a:cs typeface="Arial" pitchFamily="34" charset="0"/>
              </a:rPr>
              <a:t>To acquire land for public recreation, land conservation or protection of natural resources</a:t>
            </a:r>
          </a:p>
          <a:p>
            <a:pPr lvl="1" algn="l">
              <a:buSzPct val="85000"/>
              <a:buFont typeface="Arial" pitchFamily="34" charset="0"/>
              <a:buChar char="•"/>
            </a:pPr>
            <a:r>
              <a:rPr lang="en-US" sz="2400" dirty="0" smtClean="0">
                <a:solidFill>
                  <a:srgbClr val="0000CC"/>
                </a:solidFill>
                <a:latin typeface="Arial" pitchFamily="34" charset="0"/>
                <a:cs typeface="Arial" pitchFamily="34" charset="0"/>
              </a:rPr>
              <a:t>To finance the closure of government owned solid waste landfills</a:t>
            </a:r>
          </a:p>
          <a:p>
            <a:pPr algn="l">
              <a:buSzPct val="85000"/>
              <a:buFont typeface="Arial" pitchFamily="34" charset="0"/>
              <a:buChar char="•"/>
            </a:pPr>
            <a:r>
              <a:rPr lang="en-US" sz="2000" i="1" dirty="0" smtClean="0">
                <a:solidFill>
                  <a:srgbClr val="0000CC"/>
                </a:solidFill>
                <a:latin typeface="Arial" pitchFamily="34" charset="0"/>
                <a:cs typeface="Arial" pitchFamily="34" charset="0"/>
              </a:rPr>
              <a:t>Infrastructure are costs associated with the construction, reconstruction or improvement of public facilities having a life expectancy of five or more years and any related land acquisition, land improvement, design and engineering costs.</a:t>
            </a:r>
          </a:p>
          <a:p>
            <a:pPr algn="l">
              <a:buSzPct val="85000"/>
            </a:pPr>
            <a:endParaRPr lang="en-US" sz="2400"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52400" y="685800"/>
            <a:ext cx="15240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p:cNvSpPr>
            <a:spLocks noGrp="1"/>
          </p:cNvSpPr>
          <p:nvPr>
            <p:ph type="ctrTitle"/>
          </p:nvPr>
        </p:nvSpPr>
        <p:spPr>
          <a:xfrm>
            <a:off x="533400" y="1199099"/>
            <a:ext cx="8458200" cy="762000"/>
          </a:xfrm>
        </p:spPr>
        <p:txBody>
          <a:bodyPr>
            <a:noAutofit/>
          </a:bodyPr>
          <a:lstStyle/>
          <a:p>
            <a:r>
              <a:rPr lang="en-US" sz="2800" b="1" cap="all" dirty="0" smtClean="0">
                <a:solidFill>
                  <a:schemeClr val="accent1">
                    <a:lumMod val="75000"/>
                  </a:schemeClr>
                </a:solidFill>
                <a:latin typeface="Arial" pitchFamily="34" charset="0"/>
                <a:cs typeface="Arial" pitchFamily="34" charset="0"/>
              </a:rPr>
              <a:t>Longboat key 15 yr budget</a:t>
            </a:r>
            <a:endParaRPr lang="en-US" sz="2800" b="1" cap="all" dirty="0">
              <a:solidFill>
                <a:schemeClr val="accent1">
                  <a:lumMod val="75000"/>
                </a:schemeClr>
              </a:solidFill>
              <a:latin typeface="Arial" pitchFamily="34" charset="0"/>
              <a:cs typeface="Arial" pitchFamily="34" charset="0"/>
            </a:endParaRPr>
          </a:p>
        </p:txBody>
      </p:sp>
      <p:sp>
        <p:nvSpPr>
          <p:cNvPr id="8" name="Flowchart: Alternate Process 7"/>
          <p:cNvSpPr/>
          <p:nvPr/>
        </p:nvSpPr>
        <p:spPr>
          <a:xfrm>
            <a:off x="2971800" y="685800"/>
            <a:ext cx="5562600" cy="3048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3" name="TextBox 12"/>
          <p:cNvSpPr txBox="1"/>
          <p:nvPr/>
        </p:nvSpPr>
        <p:spPr>
          <a:xfrm>
            <a:off x="2362200" y="228600"/>
            <a:ext cx="6096000" cy="369332"/>
          </a:xfrm>
          <a:prstGeom prst="rect">
            <a:avLst/>
          </a:prstGeom>
          <a:noFill/>
        </p:spPr>
        <p:txBody>
          <a:bodyPr wrap="square" rtlCol="0">
            <a:spAutoFit/>
          </a:bodyPr>
          <a:lstStyle/>
          <a:p>
            <a:pPr algn="r"/>
            <a:r>
              <a:rPr lang="en-US" b="1" dirty="0" smtClean="0">
                <a:solidFill>
                  <a:srgbClr val="0000CC"/>
                </a:solidFill>
                <a:latin typeface="Arial" pitchFamily="34" charset="0"/>
                <a:cs typeface="Arial" pitchFamily="34" charset="0"/>
              </a:rPr>
              <a:t>TOWN OF LONGBOAT KEY</a:t>
            </a:r>
            <a:endParaRPr lang="en-US" b="1" dirty="0">
              <a:solidFill>
                <a:srgbClr val="0000CC"/>
              </a:solidFill>
              <a:latin typeface="Arial" pitchFamily="34" charset="0"/>
              <a:cs typeface="Arial" pitchFamily="34" charset="0"/>
            </a:endParaRPr>
          </a:p>
        </p:txBody>
      </p:sp>
      <p:pic>
        <p:nvPicPr>
          <p:cNvPr id="11" name="Picture 10" descr="LBK Production Logo.jpg"/>
          <p:cNvPicPr>
            <a:picLocks noChangeAspect="1"/>
          </p:cNvPicPr>
          <p:nvPr/>
        </p:nvPicPr>
        <p:blipFill>
          <a:blip r:embed="rId3" cstate="print"/>
          <a:stretch>
            <a:fillRect/>
          </a:stretch>
        </p:blipFill>
        <p:spPr>
          <a:xfrm>
            <a:off x="1828800" y="228600"/>
            <a:ext cx="914400" cy="1183182"/>
          </a:xfrm>
          <a:prstGeom prst="rect">
            <a:avLst/>
          </a:prstGeom>
        </p:spPr>
      </p:pic>
      <p:sp>
        <p:nvSpPr>
          <p:cNvPr id="4" name="Rounded Rectangle 3"/>
          <p:cNvSpPr/>
          <p:nvPr/>
        </p:nvSpPr>
        <p:spPr>
          <a:xfrm>
            <a:off x="2743200" y="914400"/>
            <a:ext cx="5638800" cy="2286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 name="Flowchart: Alternate Process 5"/>
          <p:cNvSpPr/>
          <p:nvPr/>
        </p:nvSpPr>
        <p:spPr>
          <a:xfrm>
            <a:off x="304800" y="914400"/>
            <a:ext cx="1524000"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607588311"/>
              </p:ext>
            </p:extLst>
          </p:nvPr>
        </p:nvGraphicFramePr>
        <p:xfrm>
          <a:off x="-17252" y="2161584"/>
          <a:ext cx="9029356" cy="4194888"/>
        </p:xfrm>
        <a:graphic>
          <a:graphicData uri="http://schemas.openxmlformats.org/presentationml/2006/ole">
            <mc:AlternateContent xmlns:mc="http://schemas.openxmlformats.org/markup-compatibility/2006">
              <mc:Choice xmlns:v="urn:schemas-microsoft-com:vml" Requires="v">
                <p:oleObj spid="_x0000_s1061" name="Worksheet" r:id="rId4" imgW="10782225" imgH="5010302" progId="Excel.Sheet.12">
                  <p:embed/>
                </p:oleObj>
              </mc:Choice>
              <mc:Fallback>
                <p:oleObj name="Worksheet" r:id="rId4" imgW="10782225" imgH="5010302" progId="Excel.Sheet.12">
                  <p:embed/>
                  <p:pic>
                    <p:nvPicPr>
                      <p:cNvPr id="0" name=""/>
                      <p:cNvPicPr/>
                      <p:nvPr/>
                    </p:nvPicPr>
                    <p:blipFill>
                      <a:blip r:embed="rId5"/>
                      <a:stretch>
                        <a:fillRect/>
                      </a:stretch>
                    </p:blipFill>
                    <p:spPr>
                      <a:xfrm>
                        <a:off x="-17252" y="2161584"/>
                        <a:ext cx="9029356" cy="4194888"/>
                      </a:xfrm>
                      <a:prstGeom prst="rect">
                        <a:avLst/>
                      </a:prstGeom>
                    </p:spPr>
                  </p:pic>
                </p:oleObj>
              </mc:Fallback>
            </mc:AlternateContent>
          </a:graphicData>
        </a:graphic>
      </p:graphicFrame>
    </p:spTree>
    <p:extLst>
      <p:ext uri="{BB962C8B-B14F-4D97-AF65-F5344CB8AC3E}">
        <p14:creationId xmlns:p14="http://schemas.microsoft.com/office/powerpoint/2010/main" val="149357621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52400" y="685800"/>
            <a:ext cx="15240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p:cNvSpPr>
            <a:spLocks noGrp="1"/>
          </p:cNvSpPr>
          <p:nvPr>
            <p:ph type="ctrTitle"/>
          </p:nvPr>
        </p:nvSpPr>
        <p:spPr>
          <a:xfrm>
            <a:off x="685944" y="1119098"/>
            <a:ext cx="8305800" cy="838199"/>
          </a:xfrm>
        </p:spPr>
        <p:txBody>
          <a:bodyPr>
            <a:noAutofit/>
          </a:bodyPr>
          <a:lstStyle/>
          <a:p>
            <a:r>
              <a:rPr lang="en-US" sz="2800" b="1" cap="all" dirty="0" smtClean="0">
                <a:solidFill>
                  <a:srgbClr val="0000CC"/>
                </a:solidFill>
                <a:latin typeface="Arial" pitchFamily="34" charset="0"/>
                <a:cs typeface="Arial" pitchFamily="34" charset="0"/>
              </a:rPr>
              <a:t>Fy18 uses of funds</a:t>
            </a:r>
            <a:endParaRPr lang="en-US" sz="2800" b="1" cap="all" dirty="0">
              <a:solidFill>
                <a:srgbClr val="0000CC"/>
              </a:solidFill>
              <a:latin typeface="Arial" pitchFamily="34" charset="0"/>
              <a:cs typeface="Arial" pitchFamily="34" charset="0"/>
            </a:endParaRPr>
          </a:p>
        </p:txBody>
      </p:sp>
      <p:sp>
        <p:nvSpPr>
          <p:cNvPr id="8" name="Flowchart: Alternate Process 7"/>
          <p:cNvSpPr/>
          <p:nvPr/>
        </p:nvSpPr>
        <p:spPr>
          <a:xfrm>
            <a:off x="2971800" y="685800"/>
            <a:ext cx="5562600" cy="3048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3" name="TextBox 12"/>
          <p:cNvSpPr txBox="1"/>
          <p:nvPr/>
        </p:nvSpPr>
        <p:spPr>
          <a:xfrm>
            <a:off x="2362200" y="228600"/>
            <a:ext cx="6096000" cy="369332"/>
          </a:xfrm>
          <a:prstGeom prst="rect">
            <a:avLst/>
          </a:prstGeom>
          <a:noFill/>
        </p:spPr>
        <p:txBody>
          <a:bodyPr wrap="square" rtlCol="0">
            <a:spAutoFit/>
          </a:bodyPr>
          <a:lstStyle/>
          <a:p>
            <a:pPr algn="r"/>
            <a:r>
              <a:rPr lang="en-US" b="1" dirty="0" smtClean="0">
                <a:solidFill>
                  <a:srgbClr val="0000CC"/>
                </a:solidFill>
                <a:latin typeface="Arial" pitchFamily="34" charset="0"/>
                <a:cs typeface="Arial" pitchFamily="34" charset="0"/>
              </a:rPr>
              <a:t>TOWN OF LONGBOAT KEY</a:t>
            </a:r>
            <a:endParaRPr lang="en-US" b="1" dirty="0">
              <a:solidFill>
                <a:srgbClr val="0000CC"/>
              </a:solidFill>
              <a:latin typeface="Arial" pitchFamily="34" charset="0"/>
              <a:cs typeface="Arial" pitchFamily="34" charset="0"/>
            </a:endParaRPr>
          </a:p>
        </p:txBody>
      </p:sp>
      <p:pic>
        <p:nvPicPr>
          <p:cNvPr id="11" name="Picture 10" descr="LBK Production Logo.jpg"/>
          <p:cNvPicPr>
            <a:picLocks noChangeAspect="1"/>
          </p:cNvPicPr>
          <p:nvPr/>
        </p:nvPicPr>
        <p:blipFill>
          <a:blip r:embed="rId2" cstate="print"/>
          <a:stretch>
            <a:fillRect/>
          </a:stretch>
        </p:blipFill>
        <p:spPr>
          <a:xfrm>
            <a:off x="1828800" y="327199"/>
            <a:ext cx="897435" cy="1161230"/>
          </a:xfrm>
          <a:prstGeom prst="rect">
            <a:avLst/>
          </a:prstGeom>
        </p:spPr>
      </p:pic>
      <p:sp>
        <p:nvSpPr>
          <p:cNvPr id="4" name="Rounded Rectangle 3"/>
          <p:cNvSpPr/>
          <p:nvPr/>
        </p:nvSpPr>
        <p:spPr>
          <a:xfrm>
            <a:off x="2743200" y="914400"/>
            <a:ext cx="5638800" cy="2286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 name="Flowchart: Alternate Process 5"/>
          <p:cNvSpPr/>
          <p:nvPr/>
        </p:nvSpPr>
        <p:spPr>
          <a:xfrm>
            <a:off x="304800" y="914400"/>
            <a:ext cx="1524000"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9" name="TextBox 8"/>
          <p:cNvSpPr txBox="1"/>
          <p:nvPr/>
        </p:nvSpPr>
        <p:spPr>
          <a:xfrm>
            <a:off x="161026" y="1804897"/>
            <a:ext cx="8382000" cy="4524315"/>
          </a:xfrm>
          <a:prstGeom prst="rect">
            <a:avLst/>
          </a:prstGeom>
          <a:noFill/>
        </p:spPr>
        <p:txBody>
          <a:bodyPr wrap="square" rtlCol="0">
            <a:spAutoFit/>
          </a:bodyPr>
          <a:lstStyle/>
          <a:p>
            <a:pPr lvl="0"/>
            <a:r>
              <a:rPr lang="en-US" b="1" dirty="0">
                <a:solidFill>
                  <a:schemeClr val="accent1"/>
                </a:solidFill>
              </a:rPr>
              <a:t>Canal Dredging (Transfer Out)	</a:t>
            </a:r>
            <a:r>
              <a:rPr lang="en-US" b="1" dirty="0" smtClean="0">
                <a:solidFill>
                  <a:schemeClr val="accent1"/>
                </a:solidFill>
              </a:rPr>
              <a:t>		</a:t>
            </a:r>
            <a:r>
              <a:rPr lang="en-US" u="sng" dirty="0" smtClean="0">
                <a:solidFill>
                  <a:schemeClr val="accent1"/>
                </a:solidFill>
              </a:rPr>
              <a:t>Budget </a:t>
            </a:r>
            <a:r>
              <a:rPr lang="en-US" u="sng" dirty="0">
                <a:solidFill>
                  <a:schemeClr val="accent1"/>
                </a:solidFill>
              </a:rPr>
              <a:t>Amount	$700,000</a:t>
            </a:r>
            <a:endParaRPr lang="en-US" dirty="0">
              <a:solidFill>
                <a:schemeClr val="accent1"/>
              </a:solidFill>
            </a:endParaRPr>
          </a:p>
          <a:p>
            <a:r>
              <a:rPr lang="en-US" dirty="0" smtClean="0">
                <a:solidFill>
                  <a:schemeClr val="accent1"/>
                </a:solidFill>
              </a:rPr>
              <a:t>A </a:t>
            </a:r>
            <a:r>
              <a:rPr lang="en-US" dirty="0">
                <a:solidFill>
                  <a:schemeClr val="accent1"/>
                </a:solidFill>
              </a:rPr>
              <a:t>transfer from the Infrastructure Fund to the Canal Dredging Capital Project Fund where the cost of the project will be tracked. The Town will systematically begin performing dredging and construction work over next several years based on studies </a:t>
            </a:r>
            <a:r>
              <a:rPr lang="en-US" dirty="0" smtClean="0">
                <a:solidFill>
                  <a:schemeClr val="accent1"/>
                </a:solidFill>
              </a:rPr>
              <a:t>performed.</a:t>
            </a:r>
          </a:p>
          <a:p>
            <a:endParaRPr lang="en-US" dirty="0">
              <a:solidFill>
                <a:schemeClr val="accent1"/>
              </a:solidFill>
            </a:endParaRPr>
          </a:p>
          <a:p>
            <a:pPr lvl="0"/>
            <a:r>
              <a:rPr lang="en-US" b="1" dirty="0">
                <a:solidFill>
                  <a:schemeClr val="accent1"/>
                </a:solidFill>
              </a:rPr>
              <a:t>Public Facilities – North Fire Station Fitness Equipment	</a:t>
            </a:r>
            <a:r>
              <a:rPr lang="en-US" u="sng" dirty="0">
                <a:solidFill>
                  <a:schemeClr val="accent1"/>
                </a:solidFill>
              </a:rPr>
              <a:t>Budget Amount	$35,000</a:t>
            </a:r>
            <a:endParaRPr lang="en-US" dirty="0">
              <a:solidFill>
                <a:schemeClr val="accent1"/>
              </a:solidFill>
            </a:endParaRPr>
          </a:p>
          <a:p>
            <a:r>
              <a:rPr lang="en-US" dirty="0" smtClean="0">
                <a:solidFill>
                  <a:schemeClr val="accent1"/>
                </a:solidFill>
              </a:rPr>
              <a:t>Replace </a:t>
            </a:r>
            <a:r>
              <a:rPr lang="en-US" dirty="0">
                <a:solidFill>
                  <a:schemeClr val="accent1"/>
                </a:solidFill>
              </a:rPr>
              <a:t>aging fitness equipment used by firefighter/paramedics</a:t>
            </a:r>
            <a:r>
              <a:rPr lang="en-US" dirty="0" smtClean="0">
                <a:solidFill>
                  <a:schemeClr val="accent1"/>
                </a:solidFill>
              </a:rPr>
              <a:t>.</a:t>
            </a:r>
          </a:p>
          <a:p>
            <a:endParaRPr lang="en-US" dirty="0">
              <a:solidFill>
                <a:schemeClr val="accent1"/>
              </a:solidFill>
            </a:endParaRPr>
          </a:p>
          <a:p>
            <a:pPr lvl="0"/>
            <a:r>
              <a:rPr lang="en-US" b="1" dirty="0">
                <a:solidFill>
                  <a:schemeClr val="accent1"/>
                </a:solidFill>
              </a:rPr>
              <a:t>Public Facilities –Task Chair Seating Town Hall 	</a:t>
            </a:r>
            <a:r>
              <a:rPr lang="en-US" b="1" dirty="0" smtClean="0">
                <a:solidFill>
                  <a:schemeClr val="accent1"/>
                </a:solidFill>
              </a:rPr>
              <a:t>	</a:t>
            </a:r>
            <a:r>
              <a:rPr lang="en-US" u="sng" dirty="0" smtClean="0">
                <a:solidFill>
                  <a:schemeClr val="accent1"/>
                </a:solidFill>
              </a:rPr>
              <a:t>Budget </a:t>
            </a:r>
            <a:r>
              <a:rPr lang="en-US" u="sng" dirty="0">
                <a:solidFill>
                  <a:schemeClr val="accent1"/>
                </a:solidFill>
              </a:rPr>
              <a:t>Amount	$16,400</a:t>
            </a:r>
            <a:endParaRPr lang="en-US" dirty="0">
              <a:solidFill>
                <a:schemeClr val="accent1"/>
              </a:solidFill>
            </a:endParaRPr>
          </a:p>
          <a:p>
            <a:r>
              <a:rPr lang="en-US" dirty="0">
                <a:solidFill>
                  <a:schemeClr val="accent1"/>
                </a:solidFill>
              </a:rPr>
              <a:t>	</a:t>
            </a:r>
            <a:r>
              <a:rPr lang="en-US" dirty="0" smtClean="0">
                <a:solidFill>
                  <a:schemeClr val="accent1"/>
                </a:solidFill>
              </a:rPr>
              <a:t>Many </a:t>
            </a:r>
            <a:r>
              <a:rPr lang="en-US" dirty="0">
                <a:solidFill>
                  <a:schemeClr val="accent1"/>
                </a:solidFill>
              </a:rPr>
              <a:t>of the task chairs and conference room chairs are very old and broken due to their age. This is the beginning of a scheduled replacement over the next several years</a:t>
            </a:r>
            <a:r>
              <a:rPr lang="en-US" dirty="0" smtClean="0">
                <a:solidFill>
                  <a:schemeClr val="accent1"/>
                </a:solidFill>
              </a:rPr>
              <a:t>.</a:t>
            </a:r>
          </a:p>
          <a:p>
            <a:endParaRPr lang="en-US" dirty="0" smtClean="0">
              <a:solidFill>
                <a:schemeClr val="accent1"/>
              </a:solidFill>
            </a:endParaRPr>
          </a:p>
          <a:p>
            <a:r>
              <a:rPr lang="en-US" b="1" dirty="0">
                <a:solidFill>
                  <a:schemeClr val="accent1"/>
                </a:solidFill>
              </a:rPr>
              <a:t>Public Facilities – Commission Chambers Audio 	</a:t>
            </a:r>
            <a:r>
              <a:rPr lang="en-US" b="1" dirty="0" smtClean="0">
                <a:solidFill>
                  <a:schemeClr val="accent1"/>
                </a:solidFill>
              </a:rPr>
              <a:t>	</a:t>
            </a:r>
            <a:r>
              <a:rPr lang="en-US" u="sng" dirty="0" smtClean="0">
                <a:solidFill>
                  <a:schemeClr val="accent1"/>
                </a:solidFill>
              </a:rPr>
              <a:t>Budget </a:t>
            </a:r>
            <a:r>
              <a:rPr lang="en-US" u="sng" dirty="0">
                <a:solidFill>
                  <a:schemeClr val="accent1"/>
                </a:solidFill>
              </a:rPr>
              <a:t>Amount	$34,000</a:t>
            </a:r>
            <a:endParaRPr lang="en-US" dirty="0">
              <a:solidFill>
                <a:schemeClr val="accent1"/>
              </a:solidFill>
            </a:endParaRPr>
          </a:p>
          <a:p>
            <a:endParaRPr lang="en-US" dirty="0">
              <a:solidFill>
                <a:schemeClr val="accent1"/>
              </a:solidFill>
            </a:endParaRPr>
          </a:p>
        </p:txBody>
      </p:sp>
    </p:spTree>
    <p:extLst>
      <p:ext uri="{BB962C8B-B14F-4D97-AF65-F5344CB8AC3E}">
        <p14:creationId xmlns:p14="http://schemas.microsoft.com/office/powerpoint/2010/main" val="14242731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52400" y="685800"/>
            <a:ext cx="15240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p:cNvSpPr>
            <a:spLocks noGrp="1"/>
          </p:cNvSpPr>
          <p:nvPr>
            <p:ph type="ctrTitle"/>
          </p:nvPr>
        </p:nvSpPr>
        <p:spPr>
          <a:xfrm>
            <a:off x="533400" y="1185133"/>
            <a:ext cx="8305800" cy="838199"/>
          </a:xfrm>
        </p:spPr>
        <p:txBody>
          <a:bodyPr>
            <a:noAutofit/>
          </a:bodyPr>
          <a:lstStyle/>
          <a:p>
            <a:r>
              <a:rPr lang="en-US" sz="2800" b="1" cap="all" dirty="0" smtClean="0">
                <a:solidFill>
                  <a:srgbClr val="0000CC"/>
                </a:solidFill>
                <a:latin typeface="Arial" pitchFamily="34" charset="0"/>
                <a:cs typeface="Arial" pitchFamily="34" charset="0"/>
              </a:rPr>
              <a:t>Fy18 uses of funds</a:t>
            </a:r>
            <a:endParaRPr lang="en-US" sz="2800" b="1" cap="all" dirty="0">
              <a:solidFill>
                <a:srgbClr val="0000CC"/>
              </a:solidFill>
              <a:latin typeface="Arial" pitchFamily="34" charset="0"/>
              <a:cs typeface="Arial" pitchFamily="34" charset="0"/>
            </a:endParaRPr>
          </a:p>
        </p:txBody>
      </p:sp>
      <p:sp>
        <p:nvSpPr>
          <p:cNvPr id="8" name="Flowchart: Alternate Process 7"/>
          <p:cNvSpPr/>
          <p:nvPr/>
        </p:nvSpPr>
        <p:spPr>
          <a:xfrm>
            <a:off x="2971800" y="685800"/>
            <a:ext cx="5562600" cy="3048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3" name="TextBox 12"/>
          <p:cNvSpPr txBox="1"/>
          <p:nvPr/>
        </p:nvSpPr>
        <p:spPr>
          <a:xfrm>
            <a:off x="2362200" y="228600"/>
            <a:ext cx="6096000" cy="369332"/>
          </a:xfrm>
          <a:prstGeom prst="rect">
            <a:avLst/>
          </a:prstGeom>
          <a:noFill/>
        </p:spPr>
        <p:txBody>
          <a:bodyPr wrap="square" rtlCol="0">
            <a:spAutoFit/>
          </a:bodyPr>
          <a:lstStyle/>
          <a:p>
            <a:pPr algn="r"/>
            <a:r>
              <a:rPr lang="en-US" b="1" dirty="0" smtClean="0">
                <a:solidFill>
                  <a:srgbClr val="0000CC"/>
                </a:solidFill>
                <a:latin typeface="Arial" pitchFamily="34" charset="0"/>
                <a:cs typeface="Arial" pitchFamily="34" charset="0"/>
              </a:rPr>
              <a:t>TOWN OF LONGBOAT KEY</a:t>
            </a:r>
            <a:endParaRPr lang="en-US" b="1" dirty="0">
              <a:solidFill>
                <a:srgbClr val="0000CC"/>
              </a:solidFill>
              <a:latin typeface="Arial" pitchFamily="34" charset="0"/>
              <a:cs typeface="Arial" pitchFamily="34" charset="0"/>
            </a:endParaRPr>
          </a:p>
        </p:txBody>
      </p:sp>
      <p:pic>
        <p:nvPicPr>
          <p:cNvPr id="11" name="Picture 10" descr="LBK Production Logo.jpg"/>
          <p:cNvPicPr>
            <a:picLocks noChangeAspect="1"/>
          </p:cNvPicPr>
          <p:nvPr/>
        </p:nvPicPr>
        <p:blipFill>
          <a:blip r:embed="rId2" cstate="print"/>
          <a:stretch>
            <a:fillRect/>
          </a:stretch>
        </p:blipFill>
        <p:spPr>
          <a:xfrm>
            <a:off x="1828800" y="327199"/>
            <a:ext cx="897435" cy="1161230"/>
          </a:xfrm>
          <a:prstGeom prst="rect">
            <a:avLst/>
          </a:prstGeom>
        </p:spPr>
      </p:pic>
      <p:sp>
        <p:nvSpPr>
          <p:cNvPr id="4" name="Rounded Rectangle 3"/>
          <p:cNvSpPr/>
          <p:nvPr/>
        </p:nvSpPr>
        <p:spPr>
          <a:xfrm>
            <a:off x="2743200" y="914400"/>
            <a:ext cx="5638800" cy="2286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 name="Flowchart: Alternate Process 5"/>
          <p:cNvSpPr/>
          <p:nvPr/>
        </p:nvSpPr>
        <p:spPr>
          <a:xfrm>
            <a:off x="304800" y="914400"/>
            <a:ext cx="1524000"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9" name="TextBox 8"/>
          <p:cNvSpPr txBox="1"/>
          <p:nvPr/>
        </p:nvSpPr>
        <p:spPr>
          <a:xfrm>
            <a:off x="152400" y="1934898"/>
            <a:ext cx="8382000" cy="4801314"/>
          </a:xfrm>
          <a:prstGeom prst="rect">
            <a:avLst/>
          </a:prstGeom>
          <a:noFill/>
        </p:spPr>
        <p:txBody>
          <a:bodyPr wrap="square" rtlCol="0">
            <a:spAutoFit/>
          </a:bodyPr>
          <a:lstStyle/>
          <a:p>
            <a:pPr lvl="0"/>
            <a:r>
              <a:rPr lang="en-US" b="1" dirty="0">
                <a:solidFill>
                  <a:schemeClr val="accent1"/>
                </a:solidFill>
              </a:rPr>
              <a:t>Public Facilities – Commission Chambers Audio </a:t>
            </a:r>
            <a:r>
              <a:rPr lang="en-US" b="1" dirty="0" smtClean="0">
                <a:solidFill>
                  <a:schemeClr val="accent1"/>
                </a:solidFill>
              </a:rPr>
              <a:t>	</a:t>
            </a:r>
            <a:r>
              <a:rPr lang="en-US" b="1" dirty="0">
                <a:solidFill>
                  <a:schemeClr val="accent1"/>
                </a:solidFill>
              </a:rPr>
              <a:t>	</a:t>
            </a:r>
            <a:r>
              <a:rPr lang="en-US" u="sng" dirty="0">
                <a:solidFill>
                  <a:schemeClr val="accent1"/>
                </a:solidFill>
              </a:rPr>
              <a:t>Budget Amount	$34,000</a:t>
            </a:r>
            <a:endParaRPr lang="en-US" dirty="0">
              <a:solidFill>
                <a:schemeClr val="accent1"/>
              </a:solidFill>
            </a:endParaRPr>
          </a:p>
          <a:p>
            <a:r>
              <a:rPr lang="en-US" dirty="0" smtClean="0">
                <a:solidFill>
                  <a:schemeClr val="accent1"/>
                </a:solidFill>
              </a:rPr>
              <a:t>To replace the aging system in Commission Chambers used to broadcast meetings.</a:t>
            </a:r>
            <a:r>
              <a:rPr lang="en-US" dirty="0">
                <a:solidFill>
                  <a:schemeClr val="accent1"/>
                </a:solidFill>
              </a:rPr>
              <a:t>	</a:t>
            </a:r>
          </a:p>
          <a:p>
            <a:pPr lvl="0"/>
            <a:r>
              <a:rPr lang="en-US" b="1" dirty="0">
                <a:solidFill>
                  <a:schemeClr val="accent1"/>
                </a:solidFill>
              </a:rPr>
              <a:t>Public Facilities – Police Space Renovations	</a:t>
            </a:r>
            <a:r>
              <a:rPr lang="en-US" b="1" dirty="0" smtClean="0">
                <a:solidFill>
                  <a:schemeClr val="accent1"/>
                </a:solidFill>
              </a:rPr>
              <a:t>	</a:t>
            </a:r>
            <a:r>
              <a:rPr lang="en-US" u="sng" dirty="0" smtClean="0">
                <a:solidFill>
                  <a:schemeClr val="accent1"/>
                </a:solidFill>
              </a:rPr>
              <a:t>Budget </a:t>
            </a:r>
            <a:r>
              <a:rPr lang="en-US" u="sng" dirty="0">
                <a:solidFill>
                  <a:schemeClr val="accent1"/>
                </a:solidFill>
              </a:rPr>
              <a:t>Amount	$50,000</a:t>
            </a:r>
            <a:endParaRPr lang="en-US" dirty="0">
              <a:solidFill>
                <a:schemeClr val="accent1"/>
              </a:solidFill>
            </a:endParaRPr>
          </a:p>
          <a:p>
            <a:r>
              <a:rPr lang="en-US" dirty="0" smtClean="0">
                <a:solidFill>
                  <a:schemeClr val="accent1"/>
                </a:solidFill>
              </a:rPr>
              <a:t>This </a:t>
            </a:r>
            <a:r>
              <a:rPr lang="en-US" dirty="0">
                <a:solidFill>
                  <a:schemeClr val="accent1"/>
                </a:solidFill>
              </a:rPr>
              <a:t>project converts the old dispatch center into a locker room for female employees and provides additional office space for Code Enforcement, including related office furniture.</a:t>
            </a:r>
          </a:p>
          <a:p>
            <a:pPr lvl="0"/>
            <a:r>
              <a:rPr lang="en-US" b="1" dirty="0">
                <a:solidFill>
                  <a:schemeClr val="accent1"/>
                </a:solidFill>
              </a:rPr>
              <a:t>Parks &amp; Recreation-Tennis Court Resurfacing	</a:t>
            </a:r>
            <a:r>
              <a:rPr lang="en-US" b="1" dirty="0" smtClean="0">
                <a:solidFill>
                  <a:schemeClr val="accent1"/>
                </a:solidFill>
              </a:rPr>
              <a:t>	</a:t>
            </a:r>
            <a:r>
              <a:rPr lang="en-US" u="sng" dirty="0" smtClean="0">
                <a:solidFill>
                  <a:schemeClr val="accent1"/>
                </a:solidFill>
              </a:rPr>
              <a:t>Budget </a:t>
            </a:r>
            <a:r>
              <a:rPr lang="en-US" u="sng" dirty="0">
                <a:solidFill>
                  <a:schemeClr val="accent1"/>
                </a:solidFill>
              </a:rPr>
              <a:t>Amount	$17,000</a:t>
            </a:r>
            <a:endParaRPr lang="en-US" dirty="0">
              <a:solidFill>
                <a:schemeClr val="accent1"/>
              </a:solidFill>
            </a:endParaRPr>
          </a:p>
          <a:p>
            <a:r>
              <a:rPr lang="en-US" dirty="0" smtClean="0">
                <a:solidFill>
                  <a:schemeClr val="accent1"/>
                </a:solidFill>
              </a:rPr>
              <a:t>This </a:t>
            </a:r>
            <a:r>
              <a:rPr lang="en-US" dirty="0">
                <a:solidFill>
                  <a:schemeClr val="accent1"/>
                </a:solidFill>
              </a:rPr>
              <a:t>is annual cost for the continued court resurfacing and upkeep. This is the continuation of the project started in the prior year.</a:t>
            </a:r>
          </a:p>
          <a:p>
            <a:pPr lvl="0"/>
            <a:r>
              <a:rPr lang="en-US" b="1" dirty="0">
                <a:solidFill>
                  <a:schemeClr val="accent1"/>
                </a:solidFill>
              </a:rPr>
              <a:t>Parks &amp; Recreation-Tennis Irrigation Well with filter 	</a:t>
            </a:r>
            <a:r>
              <a:rPr lang="en-US" u="sng" dirty="0">
                <a:solidFill>
                  <a:schemeClr val="accent1"/>
                </a:solidFill>
              </a:rPr>
              <a:t>Budget Amount	$17,000</a:t>
            </a:r>
            <a:endParaRPr lang="en-US" dirty="0">
              <a:solidFill>
                <a:schemeClr val="accent1"/>
              </a:solidFill>
            </a:endParaRPr>
          </a:p>
          <a:p>
            <a:r>
              <a:rPr lang="en-US" dirty="0" smtClean="0">
                <a:solidFill>
                  <a:schemeClr val="accent1"/>
                </a:solidFill>
              </a:rPr>
              <a:t>The </a:t>
            </a:r>
            <a:r>
              <a:rPr lang="en-US" dirty="0">
                <a:solidFill>
                  <a:schemeClr val="accent1"/>
                </a:solidFill>
              </a:rPr>
              <a:t>Tennis Center will benefit having a well installed with filtering system for clay courts and irrigation to save on water.</a:t>
            </a:r>
          </a:p>
          <a:p>
            <a:pPr lvl="0"/>
            <a:r>
              <a:rPr lang="en-US" b="1" dirty="0">
                <a:solidFill>
                  <a:schemeClr val="accent1"/>
                </a:solidFill>
              </a:rPr>
              <a:t>Parks &amp; Recreation – Tennis Center Fencing	</a:t>
            </a:r>
            <a:r>
              <a:rPr lang="en-US" b="1" dirty="0" smtClean="0">
                <a:solidFill>
                  <a:schemeClr val="accent1"/>
                </a:solidFill>
              </a:rPr>
              <a:t>	</a:t>
            </a:r>
            <a:r>
              <a:rPr lang="en-US" u="sng" dirty="0" smtClean="0">
                <a:solidFill>
                  <a:schemeClr val="accent1"/>
                </a:solidFill>
              </a:rPr>
              <a:t>Budget </a:t>
            </a:r>
            <a:r>
              <a:rPr lang="en-US" u="sng" dirty="0">
                <a:solidFill>
                  <a:schemeClr val="accent1"/>
                </a:solidFill>
              </a:rPr>
              <a:t>Amount	$4,000</a:t>
            </a:r>
            <a:endParaRPr lang="en-US" dirty="0">
              <a:solidFill>
                <a:schemeClr val="accent1"/>
              </a:solidFill>
            </a:endParaRPr>
          </a:p>
          <a:p>
            <a:r>
              <a:rPr lang="en-US" dirty="0">
                <a:solidFill>
                  <a:schemeClr val="accent1"/>
                </a:solidFill>
              </a:rPr>
              <a:t>C</a:t>
            </a:r>
            <a:r>
              <a:rPr lang="en-US" dirty="0" smtClean="0">
                <a:solidFill>
                  <a:schemeClr val="accent1"/>
                </a:solidFill>
              </a:rPr>
              <a:t>ontinued </a:t>
            </a:r>
            <a:r>
              <a:rPr lang="en-US" dirty="0">
                <a:solidFill>
                  <a:schemeClr val="accent1"/>
                </a:solidFill>
              </a:rPr>
              <a:t>fencing work at 590 and 561 Bay Isles sites.</a:t>
            </a:r>
          </a:p>
          <a:p>
            <a:endParaRPr lang="en-US" dirty="0">
              <a:solidFill>
                <a:schemeClr val="accent1"/>
              </a:solidFill>
            </a:endParaRPr>
          </a:p>
          <a:p>
            <a:r>
              <a:rPr lang="en-US" b="1" dirty="0" smtClean="0">
                <a:solidFill>
                  <a:schemeClr val="accent1"/>
                </a:solidFill>
              </a:rPr>
              <a:t>Total Budgeted FY18 Projects				                               $873,400</a:t>
            </a:r>
            <a:endParaRPr lang="en-US" b="1" dirty="0">
              <a:solidFill>
                <a:schemeClr val="accent1"/>
              </a:solidFill>
            </a:endParaRPr>
          </a:p>
        </p:txBody>
      </p:sp>
    </p:spTree>
    <p:extLst>
      <p:ext uri="{BB962C8B-B14F-4D97-AF65-F5344CB8AC3E}">
        <p14:creationId xmlns:p14="http://schemas.microsoft.com/office/powerpoint/2010/main" val="2451096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LBK POWERPOINT TEMPLATE - ALL DEPARTMENTS">
  <a:themeElements>
    <a:clrScheme name="LBK Presentation Pallette">
      <a:dk1>
        <a:srgbClr val="FFFFFF"/>
      </a:dk1>
      <a:lt1>
        <a:srgbClr val="FFFFFF"/>
      </a:lt1>
      <a:dk2>
        <a:srgbClr val="FFFFFF"/>
      </a:dk2>
      <a:lt2>
        <a:srgbClr val="FFFFFF"/>
      </a:lt2>
      <a:accent1>
        <a:srgbClr val="0033CC"/>
      </a:accent1>
      <a:accent2>
        <a:srgbClr val="660033"/>
      </a:accent2>
      <a:accent3>
        <a:srgbClr val="377515"/>
      </a:accent3>
      <a:accent4>
        <a:srgbClr val="FF0000"/>
      </a:accent4>
      <a:accent5>
        <a:srgbClr val="00B050"/>
      </a:accent5>
      <a:accent6>
        <a:srgbClr val="FFFF00"/>
      </a:accent6>
      <a:hlink>
        <a:srgbClr val="366092"/>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LBK POWERPOINT TEMPLATE - ALL DEPARTMENTS</Template>
  <TotalTime>3985</TotalTime>
  <Words>527</Words>
  <Application>Microsoft Office PowerPoint</Application>
  <PresentationFormat>On-screen Show (4:3)</PresentationFormat>
  <Paragraphs>82</Paragraphs>
  <Slides>11</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Calibri</vt:lpstr>
      <vt:lpstr>LBK POWERPOINT TEMPLATE - ALL DEPARTMENTS</vt:lpstr>
      <vt:lpstr>Worksheet</vt:lpstr>
      <vt:lpstr>Citizen tax oversight committee and infrastructure surtax</vt:lpstr>
      <vt:lpstr>What is infrastructure tax?</vt:lpstr>
      <vt:lpstr>History </vt:lpstr>
      <vt:lpstr>Role of citizens oversight committee</vt:lpstr>
      <vt:lpstr>Review of infrastructure surtax Phase III</vt:lpstr>
      <vt:lpstr>Permitted uses of funds</vt:lpstr>
      <vt:lpstr>Longboat key 15 yr budget</vt:lpstr>
      <vt:lpstr>Fy18 uses of funds</vt:lpstr>
      <vt:lpstr>Fy18 uses of funds</vt:lpstr>
      <vt:lpstr>Revenue – phase III since inception</vt:lpstr>
      <vt:lpstr>PowerPoint Presentation</vt:lpstr>
    </vt:vector>
  </TitlesOfParts>
  <Company>Town of Longboat Key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MAXIMUM MILLAGE DISCUSSION</dc:title>
  <dc:creator>PC.042</dc:creator>
  <cp:lastModifiedBy>Elizabeth Ramsden</cp:lastModifiedBy>
  <cp:revision>221</cp:revision>
  <dcterms:created xsi:type="dcterms:W3CDTF">2012-06-29T14:21:03Z</dcterms:created>
  <dcterms:modified xsi:type="dcterms:W3CDTF">2019-05-01T20:04:58Z</dcterms:modified>
</cp:coreProperties>
</file>