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sldIdLst>
    <p:sldId id="257" r:id="rId2"/>
    <p:sldId id="295" r:id="rId3"/>
    <p:sldId id="305" r:id="rId4"/>
    <p:sldId id="304" r:id="rId5"/>
    <p:sldId id="298" r:id="rId6"/>
    <p:sldId id="301" r:id="rId7"/>
    <p:sldId id="287" r:id="rId8"/>
    <p:sldId id="307" r:id="rId9"/>
    <p:sldId id="308" r:id="rId10"/>
    <p:sldId id="296" r:id="rId11"/>
    <p:sldId id="299" r:id="rId12"/>
    <p:sldId id="290" r:id="rId13"/>
    <p:sldId id="306"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54" autoAdjust="0"/>
  </p:normalViewPr>
  <p:slideViewPr>
    <p:cSldViewPr>
      <p:cViewPr varScale="1">
        <p:scale>
          <a:sx n="73" d="100"/>
          <a:sy n="73" d="100"/>
        </p:scale>
        <p:origin x="1068"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EBB5CF-3029-4517-87B0-3D3AE6BA818E}" type="datetimeFigureOut">
              <a:rPr lang="en-US" smtClean="0"/>
              <a:pPr/>
              <a:t>6/12/2017</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A32A54CA-D004-4650-B992-F4FB32E2BE43}"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6B88303-57E3-4800-8164-F89ED0DA592F}" type="datetime1">
              <a:rPr lang="en-US" smtClean="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E9B153D-EB26-4F81-B40C-EBDADEDC7038}" type="datetime1">
              <a:rPr lang="en-US" smtClean="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845490-A952-4574-80BC-78A8192119E9}" type="datetime1">
              <a:rPr lang="en-US" smtClean="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583D3F-4E2E-47B3-B9E3-126E9A39D5E4}" type="datetime1">
              <a:rPr lang="en-US" smtClean="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161B7E3-82C2-45C2-AD60-752C01C5E6B0}" type="datetime1">
              <a:rPr lang="en-US" smtClean="0"/>
              <a:t>6/12/2017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4D9CE4-B9A9-4A68-975A-5A7C7F74E6F4}" type="datetime1">
              <a:rPr lang="en-US" smtClean="0"/>
              <a:t>6/12/2017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E9C788-6851-46B8-A464-E7578811E327}" type="datetime1">
              <a:rPr lang="en-US" smtClean="0"/>
              <a:t>6/12/2017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D719507-97D7-4FC3-851E-EEB2995BF6BF}" type="datetime1">
              <a:rPr lang="en-US" smtClean="0"/>
              <a:t>6/12/2017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CB2A4DF-8259-46CB-B78B-4FFD8719E31A}" type="datetime1">
              <a:rPr lang="en-US" smtClean="0"/>
              <a:t>6/12/2017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8B442A-BE06-49B8-936F-4C41BB8BB1B5}" type="datetime1">
              <a:rPr lang="en-US" smtClean="0"/>
              <a:t>6/12/2017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4AEAB-206E-4AA2-9864-F25B7C39EAD9}" type="datetime1">
              <a:rPr lang="en-US" smtClean="0"/>
              <a:t>6/12/2017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9BB4FDE-343E-4A50-8427-A5EFD18B9E33}"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4B94AC-7963-4929-A04E-F98EC1767B70}" type="datetime1">
              <a:rPr lang="en-US" smtClean="0"/>
              <a:t>6/12/2017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B4FDE-343E-4A50-8427-A5EFD18B9E3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6.e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4.vml"/><Relationship Id="rId5" Type="http://schemas.openxmlformats.org/officeDocument/2006/relationships/image" Target="../media/image3.emf"/><Relationship Id="rId4" Type="http://schemas.openxmlformats.org/officeDocument/2006/relationships/oleObject" Target="../embeddings/oleObject4.bin"/></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685800" y="2743200"/>
            <a:ext cx="7772400" cy="838199"/>
          </a:xfrm>
        </p:spPr>
        <p:txBody>
          <a:bodyPr>
            <a:normAutofit fontScale="90000"/>
          </a:bodyPr>
          <a:lstStyle/>
          <a:p>
            <a:r>
              <a:rPr lang="en-US" sz="3200" b="1" cap="all" dirty="0" smtClean="0">
                <a:solidFill>
                  <a:srgbClr val="0000CC"/>
                </a:solidFill>
                <a:latin typeface="Arial" pitchFamily="34" charset="0"/>
                <a:cs typeface="Arial" pitchFamily="34" charset="0"/>
              </a:rPr>
              <a:t>Citizen tax oversight committee and infrastructure surtax</a:t>
            </a:r>
            <a:endParaRPr lang="en-US" sz="3200" b="1" cap="all" dirty="0">
              <a:solidFill>
                <a:srgbClr val="0000CC"/>
              </a:solidFill>
              <a:latin typeface="Arial" pitchFamily="34" charset="0"/>
              <a:cs typeface="Arial" pitchFamily="34" charset="0"/>
            </a:endParaRPr>
          </a:p>
        </p:txBody>
      </p:sp>
      <p:sp>
        <p:nvSpPr>
          <p:cNvPr id="3" name="Subtitle 2"/>
          <p:cNvSpPr>
            <a:spLocks noGrp="1"/>
          </p:cNvSpPr>
          <p:nvPr>
            <p:ph type="subTitle" idx="1"/>
          </p:nvPr>
        </p:nvSpPr>
        <p:spPr>
          <a:xfrm>
            <a:off x="609600" y="4114800"/>
            <a:ext cx="7924800" cy="685800"/>
          </a:xfrm>
        </p:spPr>
        <p:txBody>
          <a:bodyPr>
            <a:noAutofit/>
          </a:bodyPr>
          <a:lstStyle/>
          <a:p>
            <a:pPr>
              <a:buSzPct val="85000"/>
            </a:pPr>
            <a:r>
              <a:rPr lang="en-US" sz="2400" b="1" cap="all" dirty="0" smtClean="0">
                <a:solidFill>
                  <a:srgbClr val="0000CC"/>
                </a:solidFill>
                <a:latin typeface="Arial" pitchFamily="34" charset="0"/>
                <a:cs typeface="Arial" pitchFamily="34" charset="0"/>
              </a:rPr>
              <a:t>2017</a:t>
            </a:r>
            <a:endParaRPr lang="en-US" sz="2400" b="1" dirty="0" smtClean="0">
              <a:solidFill>
                <a:srgbClr val="0000CC"/>
              </a:solidFill>
              <a:latin typeface="Arial" pitchFamily="34" charset="0"/>
              <a:cs typeface="Arial" pitchFamily="34" charset="0"/>
            </a:endParaRPr>
          </a:p>
          <a:p>
            <a:pPr algn="l">
              <a:buSzPct val="85000"/>
              <a:buBlip>
                <a:blip r:embed="rId2"/>
              </a:buBlip>
            </a:pPr>
            <a:endParaRPr lang="en-US" sz="2400" dirty="0" smtClean="0">
              <a:latin typeface="Arial" pitchFamily="34" charset="0"/>
              <a:cs typeface="Arial" pitchFamily="34" charset="0"/>
            </a:endParaRPr>
          </a:p>
          <a:p>
            <a:pPr algn="l">
              <a:buSzPct val="92000"/>
            </a:pPr>
            <a:endParaRPr lang="en-US" sz="2400" dirty="0">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81000" y="1143000"/>
            <a:ext cx="8305800" cy="533400"/>
          </a:xfrm>
        </p:spPr>
        <p:txBody>
          <a:bodyPr>
            <a:noAutofit/>
          </a:bodyPr>
          <a:lstStyle/>
          <a:p>
            <a:r>
              <a:rPr lang="en-US" sz="2800" b="1" cap="all" dirty="0" smtClean="0">
                <a:solidFill>
                  <a:srgbClr val="0000CC"/>
                </a:solidFill>
                <a:latin typeface="Arial" pitchFamily="34" charset="0"/>
                <a:cs typeface="Arial" pitchFamily="34" charset="0"/>
              </a:rPr>
              <a:t>Revenue – phase III since inception</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0"/>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5" name="TextBox 14"/>
          <p:cNvSpPr txBox="1"/>
          <p:nvPr/>
        </p:nvSpPr>
        <p:spPr>
          <a:xfrm>
            <a:off x="6429820" y="1905000"/>
            <a:ext cx="2409380" cy="4062651"/>
          </a:xfrm>
          <a:prstGeom prst="rect">
            <a:avLst/>
          </a:prstGeom>
          <a:noFill/>
        </p:spPr>
        <p:txBody>
          <a:bodyPr wrap="square" rtlCol="0">
            <a:spAutoFit/>
          </a:bodyPr>
          <a:lstStyle/>
          <a:p>
            <a:pPr>
              <a:buFont typeface="Arial" pitchFamily="34" charset="0"/>
              <a:buChar char="•"/>
            </a:pPr>
            <a:r>
              <a:rPr lang="en-US" sz="1600" dirty="0" smtClean="0">
                <a:solidFill>
                  <a:srgbClr val="0000CC"/>
                </a:solidFill>
              </a:rPr>
              <a:t>Average annual surtax revenue is about $559,000 since 2010</a:t>
            </a:r>
            <a:r>
              <a:rPr lang="en-US" sz="1600" dirty="0" smtClean="0">
                <a:solidFill>
                  <a:schemeClr val="accent1"/>
                </a:solidFill>
              </a:rPr>
              <a:t>. </a:t>
            </a:r>
          </a:p>
          <a:p>
            <a:pPr>
              <a:buFont typeface="Arial" pitchFamily="34" charset="0"/>
              <a:buChar char="•"/>
            </a:pPr>
            <a:r>
              <a:rPr lang="en-US" sz="1600" dirty="0">
                <a:solidFill>
                  <a:schemeClr val="accent1"/>
                </a:solidFill>
              </a:rPr>
              <a:t>Using an excel forecasting model, the </a:t>
            </a:r>
            <a:r>
              <a:rPr lang="en-US" sz="1600" dirty="0" smtClean="0">
                <a:solidFill>
                  <a:schemeClr val="accent1"/>
                </a:solidFill>
              </a:rPr>
              <a:t>estimated </a:t>
            </a:r>
            <a:r>
              <a:rPr lang="en-US" sz="1600" dirty="0">
                <a:solidFill>
                  <a:schemeClr val="accent1"/>
                </a:solidFill>
              </a:rPr>
              <a:t>Sarasota County surtax revenue is projected to increase by 7% from 2017 to 2024. ($4.6 million since inception and another $4.9 million projected</a:t>
            </a:r>
            <a:r>
              <a:rPr lang="en-US" sz="1600" dirty="0" smtClean="0">
                <a:solidFill>
                  <a:schemeClr val="accent1"/>
                </a:solidFill>
              </a:rPr>
              <a:t>.)</a:t>
            </a:r>
          </a:p>
          <a:p>
            <a:pPr>
              <a:buFont typeface="Arial" pitchFamily="34" charset="0"/>
              <a:buChar char="•"/>
            </a:pPr>
            <a:r>
              <a:rPr lang="en-US" sz="1600" dirty="0" smtClean="0">
                <a:solidFill>
                  <a:schemeClr val="accent1"/>
                </a:solidFill>
              </a:rPr>
              <a:t>We have the potential to add another $1.4 million in spending to our 15 year budget.</a:t>
            </a:r>
            <a:endParaRPr lang="en-US" dirty="0" smtClean="0">
              <a:solidFill>
                <a:schemeClr val="accent1"/>
              </a:solidFill>
            </a:endParaRPr>
          </a:p>
          <a:p>
            <a:endParaRPr lang="en-US" dirty="0">
              <a:solidFill>
                <a:schemeClr val="accent1"/>
              </a:solidFill>
            </a:endParaRPr>
          </a:p>
        </p:txBody>
      </p:sp>
      <p:graphicFrame>
        <p:nvGraphicFramePr>
          <p:cNvPr id="3" name="Object 2"/>
          <p:cNvGraphicFramePr>
            <a:graphicFrameLocks noChangeAspect="1"/>
          </p:cNvGraphicFramePr>
          <p:nvPr>
            <p:extLst>
              <p:ext uri="{D42A27DB-BD31-4B8C-83A1-F6EECF244321}">
                <p14:modId xmlns:p14="http://schemas.microsoft.com/office/powerpoint/2010/main" val="2154989489"/>
              </p:ext>
            </p:extLst>
          </p:nvPr>
        </p:nvGraphicFramePr>
        <p:xfrm>
          <a:off x="381000" y="1676400"/>
          <a:ext cx="5867857" cy="4572000"/>
        </p:xfrm>
        <a:graphic>
          <a:graphicData uri="http://schemas.openxmlformats.org/presentationml/2006/ole">
            <mc:AlternateContent xmlns:mc="http://schemas.openxmlformats.org/markup-compatibility/2006">
              <mc:Choice xmlns:v="urn:schemas-microsoft-com:vml" Requires="v">
                <p:oleObj spid="_x0000_s2060" name="Worksheet" r:id="rId4" imgW="6124454" imgH="4771980" progId="Excel.Sheet.12">
                  <p:embed/>
                </p:oleObj>
              </mc:Choice>
              <mc:Fallback>
                <p:oleObj name="Worksheet" r:id="rId4" imgW="6124454" imgH="4771980" progId="Excel.Sheet.12">
                  <p:embed/>
                  <p:pic>
                    <p:nvPicPr>
                      <p:cNvPr id="0" name=""/>
                      <p:cNvPicPr/>
                      <p:nvPr/>
                    </p:nvPicPr>
                    <p:blipFill>
                      <a:blip r:embed="rId5"/>
                      <a:stretch>
                        <a:fillRect/>
                      </a:stretch>
                    </p:blipFill>
                    <p:spPr>
                      <a:xfrm>
                        <a:off x="381000" y="1676400"/>
                        <a:ext cx="5867857" cy="4572000"/>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14400" y="128336"/>
            <a:ext cx="7924800" cy="369332"/>
          </a:xfrm>
          <a:prstGeom prst="rect">
            <a:avLst/>
          </a:prstGeom>
          <a:noFill/>
        </p:spPr>
        <p:txBody>
          <a:bodyPr wrap="square" rtlCol="0">
            <a:spAutoFit/>
          </a:bodyPr>
          <a:lstStyle/>
          <a:p>
            <a:pPr algn="ctr"/>
            <a:r>
              <a:rPr lang="en-US" b="1" dirty="0" smtClean="0">
                <a:solidFill>
                  <a:srgbClr val="0000CC"/>
                </a:solidFill>
                <a:latin typeface="Arial" pitchFamily="34" charset="0"/>
                <a:cs typeface="Arial" pitchFamily="34" charset="0"/>
              </a:rPr>
              <a:t>TOWN OF LONGBOAT KEY INFRASTRUCTURE FUND (FY14 –FY16)</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52400" y="128336"/>
            <a:ext cx="897435" cy="1161230"/>
          </a:xfrm>
          <a:prstGeom prst="rect">
            <a:avLst/>
          </a:prstGeom>
        </p:spPr>
      </p:pic>
      <p:pic>
        <p:nvPicPr>
          <p:cNvPr id="9" name="Picture 8"/>
          <p:cNvPicPr>
            <a:picLocks noChangeAspect="1"/>
          </p:cNvPicPr>
          <p:nvPr/>
        </p:nvPicPr>
        <p:blipFill>
          <a:blip r:embed="rId3"/>
          <a:stretch>
            <a:fillRect/>
          </a:stretch>
        </p:blipFill>
        <p:spPr>
          <a:xfrm>
            <a:off x="1295399" y="599112"/>
            <a:ext cx="6767153" cy="6258888"/>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7883"/>
            <a:ext cx="8305800" cy="838199"/>
          </a:xfrm>
        </p:spPr>
        <p:txBody>
          <a:bodyPr>
            <a:noAutofit/>
          </a:bodyPr>
          <a:lstStyle/>
          <a:p>
            <a:r>
              <a:rPr lang="en-US" sz="2400" b="1" cap="all" dirty="0" smtClean="0">
                <a:solidFill>
                  <a:srgbClr val="0000CC"/>
                </a:solidFill>
                <a:latin typeface="Arial" pitchFamily="34" charset="0"/>
                <a:cs typeface="Arial" pitchFamily="34" charset="0"/>
              </a:rPr>
              <a:t>Review of infrastructure surtax Phase III</a:t>
            </a:r>
            <a:br>
              <a:rPr lang="en-US" sz="2400" b="1" cap="all" dirty="0" smtClean="0">
                <a:solidFill>
                  <a:srgbClr val="0000CC"/>
                </a:solidFill>
                <a:latin typeface="Arial" pitchFamily="34" charset="0"/>
                <a:cs typeface="Arial" pitchFamily="34" charset="0"/>
              </a:rPr>
            </a:br>
            <a:r>
              <a:rPr lang="en-US" sz="2400" b="1" cap="all" dirty="0" smtClean="0">
                <a:solidFill>
                  <a:srgbClr val="0000CC"/>
                </a:solidFill>
                <a:latin typeface="Arial" pitchFamily="34" charset="0"/>
                <a:cs typeface="Arial" pitchFamily="34" charset="0"/>
              </a:rPr>
              <a:t>FY2016-17 budget process</a:t>
            </a:r>
            <a:endParaRPr lang="en-US" sz="2400" b="1" cap="all" dirty="0">
              <a:solidFill>
                <a:srgbClr val="0000CC"/>
              </a:solidFill>
              <a:latin typeface="Arial" pitchFamily="34" charset="0"/>
              <a:cs typeface="Arial" pitchFamily="34" charset="0"/>
            </a:endParaRPr>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1502" y="76334"/>
            <a:ext cx="902898" cy="1043196"/>
          </a:xfrm>
          <a:prstGeom prst="rect">
            <a:avLst/>
          </a:prstGeom>
        </p:spPr>
      </p:pic>
      <p:sp>
        <p:nvSpPr>
          <p:cNvPr id="12" name="TextBox 11"/>
          <p:cNvSpPr txBox="1"/>
          <p:nvPr/>
        </p:nvSpPr>
        <p:spPr>
          <a:xfrm>
            <a:off x="462951" y="4119757"/>
            <a:ext cx="8115300" cy="2862322"/>
          </a:xfrm>
          <a:prstGeom prst="rect">
            <a:avLst/>
          </a:prstGeom>
          <a:noFill/>
        </p:spPr>
        <p:txBody>
          <a:bodyPr wrap="square" rtlCol="0">
            <a:spAutoFit/>
          </a:bodyPr>
          <a:lstStyle/>
          <a:p>
            <a:pPr algn="just"/>
            <a:r>
              <a:rPr lang="en-US" dirty="0">
                <a:solidFill>
                  <a:schemeClr val="accent1"/>
                </a:solidFill>
              </a:rPr>
              <a:t>During the </a:t>
            </a:r>
            <a:r>
              <a:rPr lang="en-US" dirty="0" smtClean="0">
                <a:solidFill>
                  <a:schemeClr val="accent1"/>
                </a:solidFill>
              </a:rPr>
              <a:t>FY2016-17 budget workshops, </a:t>
            </a:r>
            <a:r>
              <a:rPr lang="en-US" dirty="0">
                <a:solidFill>
                  <a:schemeClr val="accent1"/>
                </a:solidFill>
              </a:rPr>
              <a:t>we discussed that the Infrastructure funds available for Public Safety Vehicles and Equipment would be 100% expended by the end of FY2017.  The Town Commission adopted Resolution 2016-17 which reallocated $715,000 from the functional category of Comprehensive Beach Management to Public Safety. The beach project has several funding sources available to accomplish the project, while public safety vehicles and equipment require ad valorem taxes in order to purchase them. With the Public Safety functional category completely expended, there would have been a growing burden on the General Fund budget moving forward.</a:t>
            </a:r>
          </a:p>
          <a:p>
            <a:endParaRPr lang="en-US" dirty="0"/>
          </a:p>
        </p:txBody>
      </p:sp>
      <p:graphicFrame>
        <p:nvGraphicFramePr>
          <p:cNvPr id="14" name="Object 13"/>
          <p:cNvGraphicFramePr>
            <a:graphicFrameLocks noChangeAspect="1"/>
          </p:cNvGraphicFramePr>
          <p:nvPr>
            <p:extLst>
              <p:ext uri="{D42A27DB-BD31-4B8C-83A1-F6EECF244321}">
                <p14:modId xmlns:p14="http://schemas.microsoft.com/office/powerpoint/2010/main" val="1717053262"/>
              </p:ext>
            </p:extLst>
          </p:nvPr>
        </p:nvGraphicFramePr>
        <p:xfrm>
          <a:off x="424132" y="1386082"/>
          <a:ext cx="8115300" cy="2733675"/>
        </p:xfrm>
        <a:graphic>
          <a:graphicData uri="http://schemas.openxmlformats.org/presentationml/2006/ole">
            <mc:AlternateContent xmlns:mc="http://schemas.openxmlformats.org/markup-compatibility/2006">
              <mc:Choice xmlns:v="urn:schemas-microsoft-com:vml" Requires="v">
                <p:oleObj spid="_x0000_s4108" name="Worksheet" r:id="rId4" imgW="8115334" imgH="2733750" progId="Excel.Sheet.12">
                  <p:embed/>
                </p:oleObj>
              </mc:Choice>
              <mc:Fallback>
                <p:oleObj name="Worksheet" r:id="rId4" imgW="8115334" imgH="2733750" progId="Excel.Sheet.12">
                  <p:embed/>
                  <p:pic>
                    <p:nvPicPr>
                      <p:cNvPr id="0" name=""/>
                      <p:cNvPicPr/>
                      <p:nvPr/>
                    </p:nvPicPr>
                    <p:blipFill>
                      <a:blip r:embed="rId5"/>
                      <a:stretch>
                        <a:fillRect/>
                      </a:stretch>
                    </p:blipFill>
                    <p:spPr>
                      <a:xfrm>
                        <a:off x="424132" y="1386082"/>
                        <a:ext cx="8115300" cy="273367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457200" y="1307068"/>
            <a:ext cx="8458200" cy="762000"/>
          </a:xfrm>
        </p:spPr>
        <p:txBody>
          <a:bodyPr>
            <a:noAutofit/>
          </a:bodyPr>
          <a:lstStyle/>
          <a:p>
            <a:r>
              <a:rPr lang="en-US" sz="2000" b="1" cap="all" dirty="0" smtClean="0">
                <a:solidFill>
                  <a:schemeClr val="accent1">
                    <a:lumMod val="75000"/>
                  </a:schemeClr>
                </a:solidFill>
                <a:latin typeface="Arial" pitchFamily="34" charset="0"/>
                <a:cs typeface="Arial" pitchFamily="34" charset="0"/>
              </a:rPr>
              <a:t>15 </a:t>
            </a:r>
            <a:r>
              <a:rPr lang="en-US" sz="2000" b="1" cap="all" dirty="0" err="1" smtClean="0">
                <a:solidFill>
                  <a:schemeClr val="accent1">
                    <a:lumMod val="75000"/>
                  </a:schemeClr>
                </a:solidFill>
                <a:latin typeface="Arial" pitchFamily="34" charset="0"/>
                <a:cs typeface="Arial" pitchFamily="34" charset="0"/>
              </a:rPr>
              <a:t>yr</a:t>
            </a:r>
            <a:r>
              <a:rPr lang="en-US" sz="2000" b="1" cap="all" dirty="0" smtClean="0">
                <a:solidFill>
                  <a:schemeClr val="accent1">
                    <a:lumMod val="75000"/>
                  </a:schemeClr>
                </a:solidFill>
                <a:latin typeface="Arial" pitchFamily="34" charset="0"/>
                <a:cs typeface="Arial" pitchFamily="34" charset="0"/>
              </a:rPr>
              <a:t> budget AND PROJECTED ENDING BALANCES </a:t>
            </a:r>
            <a:br>
              <a:rPr lang="en-US" sz="2000" b="1" cap="all" dirty="0" smtClean="0">
                <a:solidFill>
                  <a:schemeClr val="accent1">
                    <a:lumMod val="75000"/>
                  </a:schemeClr>
                </a:solidFill>
                <a:latin typeface="Arial" pitchFamily="34" charset="0"/>
                <a:cs typeface="Arial" pitchFamily="34" charset="0"/>
              </a:rPr>
            </a:br>
            <a:r>
              <a:rPr lang="en-US" sz="2000" b="1" cap="all" dirty="0" smtClean="0">
                <a:solidFill>
                  <a:schemeClr val="accent1">
                    <a:lumMod val="75000"/>
                  </a:schemeClr>
                </a:solidFill>
                <a:latin typeface="Arial" pitchFamily="34" charset="0"/>
                <a:cs typeface="Arial" pitchFamily="34" charset="0"/>
              </a:rPr>
              <a:t>SEPT 30, 2017</a:t>
            </a:r>
            <a:endParaRPr lang="en-US" sz="2000" b="1" cap="all" dirty="0">
              <a:solidFill>
                <a:schemeClr val="accent1">
                  <a:lumMod val="75000"/>
                </a:schemeClr>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228600"/>
            <a:ext cx="914400" cy="1183182"/>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492197627"/>
              </p:ext>
            </p:extLst>
          </p:nvPr>
        </p:nvGraphicFramePr>
        <p:xfrm>
          <a:off x="76200" y="2120918"/>
          <a:ext cx="8916425" cy="4142423"/>
        </p:xfrm>
        <a:graphic>
          <a:graphicData uri="http://schemas.openxmlformats.org/presentationml/2006/ole">
            <mc:AlternateContent xmlns:mc="http://schemas.openxmlformats.org/markup-compatibility/2006">
              <mc:Choice xmlns:v="urn:schemas-microsoft-com:vml" Requires="v">
                <p:oleObj spid="_x0000_s5131" name="Worksheet" r:id="rId4" imgW="10782356" imgH="5010120" progId="Excel.Sheet.12">
                  <p:embed/>
                </p:oleObj>
              </mc:Choice>
              <mc:Fallback>
                <p:oleObj name="Worksheet" r:id="rId4" imgW="10782356" imgH="5010120" progId="Excel.Sheet.12">
                  <p:embed/>
                  <p:pic>
                    <p:nvPicPr>
                      <p:cNvPr id="3" name="Object 2"/>
                      <p:cNvPicPr/>
                      <p:nvPr/>
                    </p:nvPicPr>
                    <p:blipFill>
                      <a:blip r:embed="rId5"/>
                      <a:stretch>
                        <a:fillRect/>
                      </a:stretch>
                    </p:blipFill>
                    <p:spPr>
                      <a:xfrm>
                        <a:off x="76200" y="2120918"/>
                        <a:ext cx="8916425" cy="4142423"/>
                      </a:xfrm>
                      <a:prstGeom prst="rect">
                        <a:avLst/>
                      </a:prstGeom>
                    </p:spPr>
                  </p:pic>
                </p:oleObj>
              </mc:Fallback>
            </mc:AlternateContent>
          </a:graphicData>
        </a:graphic>
      </p:graphicFrame>
    </p:spTree>
    <p:extLst>
      <p:ext uri="{BB962C8B-B14F-4D97-AF65-F5344CB8AC3E}">
        <p14:creationId xmlns:p14="http://schemas.microsoft.com/office/powerpoint/2010/main" val="258877999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219200"/>
            <a:ext cx="8305800" cy="838199"/>
          </a:xfrm>
        </p:spPr>
        <p:txBody>
          <a:bodyPr>
            <a:noAutofit/>
          </a:bodyPr>
          <a:lstStyle/>
          <a:p>
            <a:r>
              <a:rPr lang="en-US" sz="2800" b="1" cap="all" dirty="0" smtClean="0">
                <a:solidFill>
                  <a:srgbClr val="0000CC"/>
                </a:solidFill>
                <a:latin typeface="Arial" pitchFamily="34" charset="0"/>
                <a:cs typeface="Arial" pitchFamily="34" charset="0"/>
              </a:rPr>
              <a:t>What is infrastructure tax?</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0" y="1876017"/>
            <a:ext cx="9067800" cy="4038600"/>
          </a:xfrm>
        </p:spPr>
        <p:txBody>
          <a:bodyPr>
            <a:noAutofit/>
          </a:bodyPr>
          <a:lstStyle/>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The </a:t>
            </a:r>
            <a:r>
              <a:rPr lang="en-US" sz="2400" dirty="0">
                <a:solidFill>
                  <a:schemeClr val="accent1"/>
                </a:solidFill>
                <a:latin typeface="Arial" panose="020B0604020202020204" pitchFamily="34" charset="0"/>
                <a:cs typeface="Arial" panose="020B0604020202020204" pitchFamily="34" charset="0"/>
              </a:rPr>
              <a:t>infrastructure surtax </a:t>
            </a:r>
            <a:r>
              <a:rPr lang="en-US" sz="2400" dirty="0" smtClean="0">
                <a:solidFill>
                  <a:schemeClr val="accent1"/>
                </a:solidFill>
                <a:latin typeface="Arial" panose="020B0604020202020204" pitchFamily="34" charset="0"/>
                <a:cs typeface="Arial" panose="020B0604020202020204" pitchFamily="34" charset="0"/>
              </a:rPr>
              <a:t> </a:t>
            </a:r>
            <a:r>
              <a:rPr lang="en-US" sz="2400" dirty="0">
                <a:solidFill>
                  <a:schemeClr val="accent1"/>
                </a:solidFill>
                <a:latin typeface="Arial" panose="020B0604020202020204" pitchFamily="34" charset="0"/>
                <a:cs typeface="Arial" panose="020B0604020202020204" pitchFamily="34" charset="0"/>
              </a:rPr>
              <a:t>is a one-cent sales tax that funds many capital improvement projects for Sarasota County, the School District and the municipalities of Sarasota, Venice, North Port and Longboat Key</a:t>
            </a:r>
            <a:r>
              <a:rPr lang="en-US" sz="2400" dirty="0" smtClean="0">
                <a:solidFill>
                  <a:schemeClr val="accent1"/>
                </a:solidFill>
                <a:latin typeface="Arial" panose="020B0604020202020204" pitchFamily="34" charset="0"/>
                <a:cs typeface="Arial" panose="020B0604020202020204" pitchFamily="34" charset="0"/>
              </a:rPr>
              <a:t>.</a:t>
            </a:r>
          </a:p>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It is </a:t>
            </a:r>
            <a:r>
              <a:rPr lang="en-US" sz="2400" dirty="0" smtClean="0">
                <a:solidFill>
                  <a:srgbClr val="0000CC"/>
                </a:solidFill>
                <a:latin typeface="Arial" pitchFamily="34" charset="0"/>
                <a:cs typeface="Arial" pitchFamily="34" charset="0"/>
              </a:rPr>
              <a:t>imposed by most Florida counties (also called a local option county sales tax).</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Rates vary: Sarasota 1%</a:t>
            </a:r>
          </a:p>
          <a:p>
            <a:pPr lvl="1" algn="l">
              <a:buSzPct val="85000"/>
            </a:pPr>
            <a:r>
              <a:rPr lang="en-US" sz="2400" dirty="0">
                <a:solidFill>
                  <a:schemeClr val="accent1"/>
                </a:solidFill>
                <a:latin typeface="Arial" pitchFamily="34" charset="0"/>
                <a:cs typeface="Arial" pitchFamily="34" charset="0"/>
              </a:rPr>
              <a:t>	 </a:t>
            </a:r>
            <a:r>
              <a:rPr lang="en-US" sz="2400" dirty="0" smtClean="0">
                <a:solidFill>
                  <a:schemeClr val="accent1"/>
                </a:solidFill>
                <a:latin typeface="Arial" pitchFamily="34" charset="0"/>
                <a:cs typeface="Arial" pitchFamily="34" charset="0"/>
              </a:rPr>
              <a:t>              Manatee .5% (Effective Jan 1, 2017)</a:t>
            </a:r>
          </a:p>
          <a:p>
            <a:pPr lvl="1" algn="l">
              <a:buSzPct val="85000"/>
              <a:buFont typeface="Arial" pitchFamily="34" charset="0"/>
              <a:buChar char="•"/>
            </a:pPr>
            <a:r>
              <a:rPr lang="en-US" sz="2400" dirty="0" smtClean="0">
                <a:solidFill>
                  <a:schemeClr val="accent1"/>
                </a:solidFill>
                <a:latin typeface="Arial" pitchFamily="34" charset="0"/>
                <a:cs typeface="Arial" pitchFamily="34" charset="0"/>
              </a:rPr>
              <a:t>Proceeds are distributed to Longboat Key based on population.</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Expenditures shall comply with Florida Section 212.055 (2).</a:t>
            </a:r>
          </a:p>
          <a:p>
            <a:pPr lvl="1" algn="l">
              <a:buSzPct val="85000"/>
              <a:buFont typeface="Arial" pitchFamily="34" charset="0"/>
              <a:buChar char="•"/>
            </a:pPr>
            <a:endParaRPr lang="en-US" sz="2400" dirty="0" smtClean="0">
              <a:solidFill>
                <a:srgbClr val="0000CC"/>
              </a:solidFill>
              <a:latin typeface="Arial" pitchFamily="34" charset="0"/>
              <a:cs typeface="Arial" pitchFamily="34" charset="0"/>
            </a:endParaRPr>
          </a:p>
          <a:p>
            <a:pPr algn="l">
              <a:buSzPct val="85000"/>
            </a:pP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219200"/>
            <a:ext cx="8305800" cy="838199"/>
          </a:xfrm>
        </p:spPr>
        <p:txBody>
          <a:bodyPr>
            <a:noAutofit/>
          </a:bodyPr>
          <a:lstStyle/>
          <a:p>
            <a:r>
              <a:rPr lang="en-US" sz="2800" b="1" cap="all" dirty="0" smtClean="0">
                <a:solidFill>
                  <a:srgbClr val="0000CC"/>
                </a:solidFill>
                <a:latin typeface="Arial" pitchFamily="34" charset="0"/>
                <a:cs typeface="Arial" pitchFamily="34" charset="0"/>
              </a:rPr>
              <a:t>History </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0" y="1876017"/>
            <a:ext cx="9067800" cy="3153183"/>
          </a:xfrm>
        </p:spPr>
        <p:txBody>
          <a:bodyPr>
            <a:noAutofit/>
          </a:bodyPr>
          <a:lstStyle/>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Sarasota County Ordinance 97-083 </a:t>
            </a:r>
            <a:r>
              <a:rPr lang="en-US" sz="1800" dirty="0" smtClean="0">
                <a:solidFill>
                  <a:srgbClr val="0000CC"/>
                </a:solidFill>
                <a:latin typeface="Arial" pitchFamily="34" charset="0"/>
                <a:cs typeface="Arial" pitchFamily="34" charset="0"/>
              </a:rPr>
              <a:t>(</a:t>
            </a:r>
            <a:r>
              <a:rPr lang="en-US" sz="1800" dirty="0">
                <a:solidFill>
                  <a:srgbClr val="0000CC"/>
                </a:solidFill>
                <a:latin typeface="Arial" pitchFamily="34" charset="0"/>
                <a:cs typeface="Arial" pitchFamily="34" charset="0"/>
              </a:rPr>
              <a:t>Established the </a:t>
            </a:r>
            <a:r>
              <a:rPr lang="en-US" sz="1800" dirty="0" smtClean="0">
                <a:solidFill>
                  <a:srgbClr val="0000CC"/>
                </a:solidFill>
                <a:latin typeface="Arial" pitchFamily="34" charset="0"/>
                <a:cs typeface="Arial" pitchFamily="34" charset="0"/>
              </a:rPr>
              <a:t>1% tax</a:t>
            </a:r>
            <a:r>
              <a:rPr lang="en-US" sz="1800" dirty="0">
                <a:solidFill>
                  <a:srgbClr val="0000CC"/>
                </a:solidFill>
                <a:latin typeface="Arial" pitchFamily="34" charset="0"/>
                <a:cs typeface="Arial" pitchFamily="34" charset="0"/>
              </a:rPr>
              <a:t>)</a:t>
            </a:r>
          </a:p>
          <a:p>
            <a:pPr lvl="2" algn="l">
              <a:buSzPct val="85000"/>
              <a:buFont typeface="Arial" pitchFamily="34" charset="0"/>
              <a:buChar char="•"/>
            </a:pPr>
            <a:r>
              <a:rPr lang="en-US" sz="2000" dirty="0" smtClean="0">
                <a:solidFill>
                  <a:schemeClr val="accent1"/>
                </a:solidFill>
                <a:latin typeface="Arial" panose="020B0604020202020204" pitchFamily="34" charset="0"/>
                <a:cs typeface="Arial" panose="020B0604020202020204" pitchFamily="34" charset="0"/>
              </a:rPr>
              <a:t>Duration -10 Years – FY1999 to FY2009</a:t>
            </a:r>
          </a:p>
          <a:p>
            <a:pPr lvl="1" algn="l">
              <a:buSzPct val="85000"/>
              <a:buFont typeface="Arial" pitchFamily="34" charset="0"/>
              <a:buChar char="•"/>
            </a:pPr>
            <a:r>
              <a:rPr lang="en-US" sz="2400" dirty="0" smtClean="0">
                <a:solidFill>
                  <a:schemeClr val="accent1"/>
                </a:solidFill>
                <a:latin typeface="Arial" panose="020B0604020202020204" pitchFamily="34" charset="0"/>
                <a:cs typeface="Arial" panose="020B0604020202020204" pitchFamily="34" charset="0"/>
              </a:rPr>
              <a:t>Sarasota County Ordinance 2007-087 </a:t>
            </a:r>
            <a:r>
              <a:rPr lang="en-US" sz="1600" dirty="0" smtClean="0">
                <a:solidFill>
                  <a:schemeClr val="accent1"/>
                </a:solidFill>
                <a:latin typeface="Arial" panose="020B0604020202020204" pitchFamily="34" charset="0"/>
                <a:cs typeface="Arial" panose="020B0604020202020204" pitchFamily="34" charset="0"/>
              </a:rPr>
              <a:t>(Renewal)</a:t>
            </a:r>
            <a:endParaRPr lang="en-US" sz="2400" dirty="0" smtClean="0">
              <a:solidFill>
                <a:schemeClr val="accent1"/>
              </a:solidFill>
              <a:latin typeface="Arial" panose="020B0604020202020204" pitchFamily="34" charset="0"/>
              <a:cs typeface="Arial" panose="020B0604020202020204" pitchFamily="34" charset="0"/>
            </a:endParaRPr>
          </a:p>
          <a:p>
            <a:pPr lvl="2" algn="l">
              <a:buSzPct val="85000"/>
              <a:buFont typeface="Arial" pitchFamily="34" charset="0"/>
              <a:buChar char="•"/>
            </a:pPr>
            <a:r>
              <a:rPr lang="en-US" sz="2000" dirty="0" smtClean="0">
                <a:solidFill>
                  <a:schemeClr val="accent1"/>
                </a:solidFill>
                <a:latin typeface="Arial" panose="020B0604020202020204" pitchFamily="34" charset="0"/>
                <a:cs typeface="Arial" panose="020B0604020202020204" pitchFamily="34" charset="0"/>
              </a:rPr>
              <a:t>Duration – 15 Years – FY2010 – FY2025</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Manatee County Ordinance 16-35 </a:t>
            </a:r>
            <a:r>
              <a:rPr lang="en-US" sz="1800" dirty="0" smtClean="0">
                <a:solidFill>
                  <a:srgbClr val="0000CC"/>
                </a:solidFill>
                <a:latin typeface="Arial" pitchFamily="34" charset="0"/>
                <a:cs typeface="Arial" pitchFamily="34" charset="0"/>
              </a:rPr>
              <a:t>(Established the .5% tax)</a:t>
            </a:r>
          </a:p>
          <a:p>
            <a:pPr lvl="2" algn="l">
              <a:buSzPct val="85000"/>
              <a:buFont typeface="Arial" pitchFamily="34" charset="0"/>
              <a:buChar char="•"/>
            </a:pPr>
            <a:r>
              <a:rPr lang="en-US" sz="2000" dirty="0" smtClean="0">
                <a:solidFill>
                  <a:srgbClr val="0000CC"/>
                </a:solidFill>
                <a:latin typeface="Arial" pitchFamily="34" charset="0"/>
                <a:cs typeface="Arial" pitchFamily="34" charset="0"/>
              </a:rPr>
              <a:t>Duration – 15 Years – Jan 1 2017 through Dec 31, 2031</a:t>
            </a:r>
          </a:p>
          <a:p>
            <a:pPr lvl="2" algn="l">
              <a:buSzPct val="85000"/>
              <a:buFont typeface="Arial" pitchFamily="34" charset="0"/>
              <a:buChar char="•"/>
            </a:pPr>
            <a:r>
              <a:rPr lang="en-US" sz="2000" dirty="0" smtClean="0">
                <a:solidFill>
                  <a:srgbClr val="0000CC"/>
                </a:solidFill>
                <a:latin typeface="Arial" pitchFamily="34" charset="0"/>
                <a:cs typeface="Arial" pitchFamily="34" charset="0"/>
              </a:rPr>
              <a:t>Resolution R-16-128 establishes a County Oversight Committee and encourages local municipalities to do the same, but is not required</a:t>
            </a:r>
          </a:p>
          <a:p>
            <a:pPr algn="l">
              <a:buSzPct val="85000"/>
            </a:pPr>
            <a:endParaRPr lang="en-US" sz="2400" dirty="0">
              <a:solidFill>
                <a:srgbClr val="FF0000"/>
              </a:solidFill>
              <a:latin typeface="Arial" pitchFamily="34" charset="0"/>
              <a:cs typeface="Arial" pitchFamily="34" charset="0"/>
            </a:endParaRPr>
          </a:p>
        </p:txBody>
      </p:sp>
      <p:sp>
        <p:nvSpPr>
          <p:cNvPr id="3" name="TextBox 2"/>
          <p:cNvSpPr txBox="1"/>
          <p:nvPr/>
        </p:nvSpPr>
        <p:spPr>
          <a:xfrm>
            <a:off x="304800" y="5257800"/>
            <a:ext cx="8458200" cy="830997"/>
          </a:xfrm>
          <a:prstGeom prst="rect">
            <a:avLst/>
          </a:prstGeom>
          <a:noFill/>
        </p:spPr>
        <p:txBody>
          <a:bodyPr wrap="square" rtlCol="0">
            <a:spAutoFit/>
          </a:bodyPr>
          <a:lstStyle/>
          <a:p>
            <a:r>
              <a:rPr lang="en-US" sz="2400" dirty="0" smtClean="0">
                <a:solidFill>
                  <a:schemeClr val="accent1"/>
                </a:solidFill>
              </a:rPr>
              <a:t>County provided an estimate of revenues and municipalities created and submitted a 15 Year Budget</a:t>
            </a:r>
            <a:endParaRPr lang="en-US" sz="2400" dirty="0">
              <a:solidFill>
                <a:schemeClr val="accent1"/>
              </a:solidFill>
            </a:endParaRPr>
          </a:p>
        </p:txBody>
      </p:sp>
    </p:spTree>
    <p:extLst>
      <p:ext uri="{BB962C8B-B14F-4D97-AF65-F5344CB8AC3E}">
        <p14:creationId xmlns:p14="http://schemas.microsoft.com/office/powerpoint/2010/main" val="2366974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237431"/>
            <a:ext cx="8305800" cy="838199"/>
          </a:xfrm>
        </p:spPr>
        <p:txBody>
          <a:bodyPr>
            <a:noAutofit/>
          </a:bodyPr>
          <a:lstStyle/>
          <a:p>
            <a:r>
              <a:rPr lang="en-US" sz="2800" b="1" cap="all" dirty="0" smtClean="0">
                <a:solidFill>
                  <a:srgbClr val="0000CC"/>
                </a:solidFill>
                <a:latin typeface="Arial" pitchFamily="34" charset="0"/>
                <a:cs typeface="Arial" pitchFamily="34" charset="0"/>
              </a:rPr>
              <a:t>Role of citizens oversight committee</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381000" y="2053232"/>
            <a:ext cx="8382000" cy="4347568"/>
          </a:xfrm>
        </p:spPr>
        <p:txBody>
          <a:bodyPr>
            <a:noAutofit/>
          </a:bodyPr>
          <a:lstStyle/>
          <a:p>
            <a:pPr algn="l">
              <a:buSzPct val="85000"/>
            </a:pPr>
            <a:r>
              <a:rPr lang="en-US" sz="2400" dirty="0" smtClean="0">
                <a:solidFill>
                  <a:srgbClr val="0000CC"/>
                </a:solidFill>
                <a:latin typeface="Arial" pitchFamily="34" charset="0"/>
                <a:cs typeface="Arial" pitchFamily="34" charset="0"/>
              </a:rPr>
              <a:t>Formed in 1998 (Resolution 98-04) in Accordance with Sarasota County Ordinance 97-083 and 2007-087</a:t>
            </a:r>
          </a:p>
          <a:p>
            <a:pPr algn="l">
              <a:buSzPct val="92000"/>
            </a:pPr>
            <a:r>
              <a:rPr lang="en-US" sz="2400" dirty="0" smtClean="0">
                <a:solidFill>
                  <a:srgbClr val="0000CC"/>
                </a:solidFill>
                <a:latin typeface="Arial" pitchFamily="34" charset="0"/>
                <a:cs typeface="Arial" pitchFamily="34" charset="0"/>
              </a:rPr>
              <a:t>Committee is tasked with:</a:t>
            </a:r>
          </a:p>
          <a:p>
            <a:pPr marL="457200" indent="-457200" algn="l">
              <a:buSzPct val="92000"/>
              <a:buAutoNum type="arabicPeriod"/>
            </a:pPr>
            <a:r>
              <a:rPr lang="en-US" sz="2400" dirty="0" smtClean="0">
                <a:solidFill>
                  <a:srgbClr val="0000CC"/>
                </a:solidFill>
                <a:latin typeface="Arial" pitchFamily="34" charset="0"/>
                <a:cs typeface="Arial" pitchFamily="34" charset="0"/>
              </a:rPr>
              <a:t>Annual Review of expenditures from sales tax proceeds to ensure they are in accordance with the project list and any changes thereto;</a:t>
            </a:r>
          </a:p>
          <a:p>
            <a:pPr marL="457200" indent="-457200" algn="l">
              <a:buSzPct val="92000"/>
              <a:buAutoNum type="arabicPeriod"/>
            </a:pPr>
            <a:r>
              <a:rPr lang="en-US" sz="2400" dirty="0" smtClean="0">
                <a:solidFill>
                  <a:srgbClr val="0000CC"/>
                </a:solidFill>
                <a:latin typeface="Arial" pitchFamily="34" charset="0"/>
                <a:cs typeface="Arial" pitchFamily="34" charset="0"/>
              </a:rPr>
              <a:t>Review any changes made by the Town to the project list or to the allocation of the sales tax proceeds, to ensure all procedural requirements have been followed;</a:t>
            </a:r>
          </a:p>
          <a:p>
            <a:pPr marL="457200" indent="-457200" algn="l">
              <a:buSzPct val="92000"/>
              <a:buAutoNum type="arabicPeriod"/>
            </a:pPr>
            <a:r>
              <a:rPr lang="en-US" sz="2400" dirty="0" smtClean="0">
                <a:solidFill>
                  <a:srgbClr val="0000CC"/>
                </a:solidFill>
                <a:latin typeface="Arial" pitchFamily="34" charset="0"/>
                <a:cs typeface="Arial" pitchFamily="34" charset="0"/>
              </a:rPr>
              <a:t>Report the Committee’s findings to the Town Commission</a:t>
            </a:r>
            <a:endParaRPr lang="en-US" sz="2400" dirty="0">
              <a:solidFill>
                <a:srgbClr val="0000CC"/>
              </a:solidFill>
              <a:latin typeface="Arial" pitchFamily="34" charset="0"/>
              <a:cs typeface="Arial" pitchFamily="34" charset="0"/>
            </a:endParaRPr>
          </a:p>
        </p:txBody>
      </p:sp>
    </p:spTree>
    <p:extLst>
      <p:ext uri="{BB962C8B-B14F-4D97-AF65-F5344CB8AC3E}">
        <p14:creationId xmlns:p14="http://schemas.microsoft.com/office/powerpoint/2010/main" val="2098961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39306" y="1424962"/>
            <a:ext cx="8305800" cy="838199"/>
          </a:xfrm>
        </p:spPr>
        <p:txBody>
          <a:bodyPr>
            <a:noAutofit/>
          </a:bodyPr>
          <a:lstStyle/>
          <a:p>
            <a:r>
              <a:rPr lang="en-US" sz="2800" b="1" cap="all" dirty="0" smtClean="0">
                <a:solidFill>
                  <a:srgbClr val="0000CC"/>
                </a:solidFill>
                <a:latin typeface="Arial" pitchFamily="34" charset="0"/>
                <a:cs typeface="Arial" pitchFamily="34" charset="0"/>
              </a:rPr>
              <a:t>Review of infrastructure surtax Phase III</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264543" y="2263161"/>
            <a:ext cx="8915400" cy="3886200"/>
          </a:xfrm>
        </p:spPr>
        <p:txBody>
          <a:bodyPr>
            <a:noAutofit/>
          </a:bodyPr>
          <a:lstStyle/>
          <a:p>
            <a:pPr algn="l">
              <a:buSzPct val="85000"/>
              <a:buFont typeface="Arial" pitchFamily="34" charset="0"/>
              <a:buChar char="•"/>
            </a:pPr>
            <a:r>
              <a:rPr lang="en-US" sz="2400" dirty="0" smtClean="0">
                <a:solidFill>
                  <a:srgbClr val="0000CC"/>
                </a:solidFill>
                <a:latin typeface="Arial" pitchFamily="34" charset="0"/>
                <a:cs typeface="Arial" pitchFamily="34" charset="0"/>
              </a:rPr>
              <a:t>Phase III Revenue collections begin September 1, 2009 and end December 31, 2024 estimated at $8,062,737 (over 15 years).</a:t>
            </a:r>
          </a:p>
          <a:p>
            <a:pPr algn="l">
              <a:buSzPct val="85000"/>
              <a:buFont typeface="Arial" pitchFamily="34" charset="0"/>
              <a:buChar char="•"/>
            </a:pPr>
            <a:r>
              <a:rPr lang="en-US" sz="2400" dirty="0" smtClean="0">
                <a:solidFill>
                  <a:srgbClr val="0000CC"/>
                </a:solidFill>
                <a:latin typeface="Arial" pitchFamily="34" charset="0"/>
                <a:cs typeface="Arial" pitchFamily="34" charset="0"/>
              </a:rPr>
              <a:t>Town sets aside all revenue in a special revenue fund.</a:t>
            </a:r>
          </a:p>
          <a:p>
            <a:pPr algn="l">
              <a:buSzPct val="85000"/>
              <a:buFont typeface="Arial" pitchFamily="34" charset="0"/>
              <a:buChar char="•"/>
            </a:pPr>
            <a:r>
              <a:rPr lang="en-US" sz="2400" dirty="0" smtClean="0">
                <a:solidFill>
                  <a:srgbClr val="0000CC"/>
                </a:solidFill>
                <a:latin typeface="Arial" pitchFamily="34" charset="0"/>
                <a:cs typeface="Arial" pitchFamily="34" charset="0"/>
              </a:rPr>
              <a:t>Expenditure Budget is put in place for certain functional areas:</a:t>
            </a:r>
          </a:p>
          <a:p>
            <a:pPr algn="l">
              <a:buSzPct val="85000"/>
            </a:pPr>
            <a:r>
              <a:rPr lang="en-US" sz="2400" dirty="0" smtClean="0">
                <a:solidFill>
                  <a:srgbClr val="0000CC"/>
                </a:solidFill>
                <a:latin typeface="Arial" pitchFamily="34" charset="0"/>
                <a:cs typeface="Arial" pitchFamily="34" charset="0"/>
              </a:rPr>
              <a:t>	</a:t>
            </a:r>
            <a:r>
              <a:rPr lang="en-US" sz="2000" b="1" dirty="0" smtClean="0">
                <a:solidFill>
                  <a:srgbClr val="0000CC"/>
                </a:solidFill>
                <a:latin typeface="Arial" pitchFamily="34" charset="0"/>
                <a:cs typeface="Arial" pitchFamily="34" charset="0"/>
              </a:rPr>
              <a:t> 1. Comprehensive beach management</a:t>
            </a:r>
          </a:p>
          <a:p>
            <a:pPr algn="l">
              <a:buSzPct val="85000"/>
            </a:pPr>
            <a:r>
              <a:rPr lang="en-US" sz="2000" b="1" dirty="0" smtClean="0">
                <a:solidFill>
                  <a:srgbClr val="0000CC"/>
                </a:solidFill>
                <a:latin typeface="Arial" pitchFamily="34" charset="0"/>
                <a:cs typeface="Arial" pitchFamily="34" charset="0"/>
              </a:rPr>
              <a:t>	 2. Streets and Drainage</a:t>
            </a:r>
          </a:p>
          <a:p>
            <a:pPr algn="l">
              <a:buSzPct val="85000"/>
            </a:pPr>
            <a:r>
              <a:rPr lang="en-US" sz="2000" b="1" dirty="0" smtClean="0">
                <a:solidFill>
                  <a:srgbClr val="0000CC"/>
                </a:solidFill>
                <a:latin typeface="Arial" pitchFamily="34" charset="0"/>
                <a:cs typeface="Arial" pitchFamily="34" charset="0"/>
              </a:rPr>
              <a:t>	 3. Parks and Recreation Improvements</a:t>
            </a:r>
          </a:p>
          <a:p>
            <a:pPr algn="l">
              <a:buSzPct val="85000"/>
            </a:pPr>
            <a:r>
              <a:rPr lang="en-US" sz="2000" b="1" dirty="0" smtClean="0">
                <a:solidFill>
                  <a:srgbClr val="0000CC"/>
                </a:solidFill>
                <a:latin typeface="Arial" pitchFamily="34" charset="0"/>
                <a:cs typeface="Arial" pitchFamily="34" charset="0"/>
              </a:rPr>
              <a:t>	 4. Canal dredging</a:t>
            </a:r>
          </a:p>
          <a:p>
            <a:pPr algn="l">
              <a:buSzPct val="85000"/>
            </a:pPr>
            <a:r>
              <a:rPr lang="en-US" sz="2000" b="1" dirty="0" smtClean="0">
                <a:solidFill>
                  <a:srgbClr val="0000CC"/>
                </a:solidFill>
                <a:latin typeface="Arial" pitchFamily="34" charset="0"/>
                <a:cs typeface="Arial" pitchFamily="34" charset="0"/>
              </a:rPr>
              <a:t>	 5. Public Safety </a:t>
            </a:r>
          </a:p>
          <a:p>
            <a:pPr algn="l">
              <a:buSzPct val="85000"/>
            </a:pPr>
            <a:r>
              <a:rPr lang="en-US" sz="2000" b="1" dirty="0" smtClean="0">
                <a:solidFill>
                  <a:srgbClr val="0000CC"/>
                </a:solidFill>
                <a:latin typeface="Arial" pitchFamily="34" charset="0"/>
                <a:cs typeface="Arial" pitchFamily="34" charset="0"/>
              </a:rPr>
              <a:t>	 6. Improvements to Public Facilities</a:t>
            </a:r>
          </a:p>
          <a:p>
            <a:pPr algn="l">
              <a:buSzPct val="85000"/>
              <a:buFont typeface="Arial" pitchFamily="34" charset="0"/>
              <a:buChar char="•"/>
            </a:pPr>
            <a:endParaRPr lang="en-US" sz="2400" dirty="0" smtClean="0">
              <a:solidFill>
                <a:srgbClr val="0000CC"/>
              </a:solidFill>
              <a:latin typeface="Arial" pitchFamily="34" charset="0"/>
              <a:cs typeface="Arial" pitchFamily="34" charset="0"/>
            </a:endParaRPr>
          </a:p>
          <a:p>
            <a:pPr algn="l">
              <a:buSzPct val="85000"/>
              <a:buFont typeface="Arial" pitchFamily="34" charset="0"/>
              <a:buChar char="•"/>
            </a:pPr>
            <a:endParaRPr lang="en-US" sz="2400" dirty="0" smtClean="0">
              <a:solidFill>
                <a:srgbClr val="0000CC"/>
              </a:solidFill>
              <a:latin typeface="Arial" pitchFamily="34" charset="0"/>
              <a:cs typeface="Arial" pitchFamily="34" charset="0"/>
            </a:endParaRPr>
          </a:p>
          <a:p>
            <a:pPr algn="l">
              <a:buSzPct val="85000"/>
            </a:pP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533400" y="1199099"/>
            <a:ext cx="8458200" cy="762000"/>
          </a:xfrm>
        </p:spPr>
        <p:txBody>
          <a:bodyPr>
            <a:noAutofit/>
          </a:bodyPr>
          <a:lstStyle/>
          <a:p>
            <a:r>
              <a:rPr lang="en-US" sz="2800" b="1" cap="all" dirty="0" smtClean="0">
                <a:solidFill>
                  <a:schemeClr val="accent1">
                    <a:lumMod val="75000"/>
                  </a:schemeClr>
                </a:solidFill>
                <a:latin typeface="Arial" pitchFamily="34" charset="0"/>
                <a:cs typeface="Arial" pitchFamily="34" charset="0"/>
              </a:rPr>
              <a:t>Longboat key 15 yr budget</a:t>
            </a:r>
            <a:endParaRPr lang="en-US" sz="2800" b="1" cap="all" dirty="0">
              <a:solidFill>
                <a:schemeClr val="accent1">
                  <a:lumMod val="75000"/>
                </a:schemeClr>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3" cstate="print"/>
          <a:stretch>
            <a:fillRect/>
          </a:stretch>
        </p:blipFill>
        <p:spPr>
          <a:xfrm>
            <a:off x="1828800" y="228600"/>
            <a:ext cx="914400" cy="1183182"/>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652306381"/>
              </p:ext>
            </p:extLst>
          </p:nvPr>
        </p:nvGraphicFramePr>
        <p:xfrm>
          <a:off x="75175" y="2012949"/>
          <a:ext cx="8916425" cy="4142423"/>
        </p:xfrm>
        <a:graphic>
          <a:graphicData uri="http://schemas.openxmlformats.org/presentationml/2006/ole">
            <mc:AlternateContent xmlns:mc="http://schemas.openxmlformats.org/markup-compatibility/2006">
              <mc:Choice xmlns:v="urn:schemas-microsoft-com:vml" Requires="v">
                <p:oleObj spid="_x0000_s1054" name="Worksheet" r:id="rId4" imgW="10782356" imgH="5010120" progId="Excel.Sheet.12">
                  <p:embed/>
                </p:oleObj>
              </mc:Choice>
              <mc:Fallback>
                <p:oleObj name="Worksheet" r:id="rId4" imgW="10782356" imgH="5010120" progId="Excel.Sheet.12">
                  <p:embed/>
                  <p:pic>
                    <p:nvPicPr>
                      <p:cNvPr id="0" name=""/>
                      <p:cNvPicPr/>
                      <p:nvPr/>
                    </p:nvPicPr>
                    <p:blipFill>
                      <a:blip r:embed="rId5"/>
                      <a:stretch>
                        <a:fillRect/>
                      </a:stretch>
                    </p:blipFill>
                    <p:spPr>
                      <a:xfrm>
                        <a:off x="75175" y="2012949"/>
                        <a:ext cx="8916425" cy="4142423"/>
                      </a:xfrm>
                      <a:prstGeom prst="rect">
                        <a:avLst/>
                      </a:prstGeom>
                    </p:spPr>
                  </p:pic>
                </p:oleObj>
              </mc:Fallback>
            </mc:AlternateContent>
          </a:graphicData>
        </a:graphic>
      </p:graphicFrame>
    </p:spTree>
    <p:extLst>
      <p:ext uri="{BB962C8B-B14F-4D97-AF65-F5344CB8AC3E}">
        <p14:creationId xmlns:p14="http://schemas.microsoft.com/office/powerpoint/2010/main" val="149357621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304800" y="1600200"/>
            <a:ext cx="8305800" cy="838199"/>
          </a:xfrm>
        </p:spPr>
        <p:txBody>
          <a:bodyPr>
            <a:noAutofit/>
          </a:bodyPr>
          <a:lstStyle/>
          <a:p>
            <a:r>
              <a:rPr lang="en-US" sz="2800" b="1" cap="all" dirty="0" smtClean="0">
                <a:solidFill>
                  <a:srgbClr val="0000CC"/>
                </a:solidFill>
                <a:latin typeface="Arial" pitchFamily="34" charset="0"/>
                <a:cs typeface="Arial" pitchFamily="34" charset="0"/>
              </a:rPr>
              <a:t>Permitted uses of funds</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2" name="Subtitle 2"/>
          <p:cNvSpPr>
            <a:spLocks noGrp="1"/>
          </p:cNvSpPr>
          <p:nvPr>
            <p:ph type="subTitle" idx="1"/>
          </p:nvPr>
        </p:nvSpPr>
        <p:spPr>
          <a:xfrm>
            <a:off x="381000" y="2514600"/>
            <a:ext cx="8382000" cy="3886200"/>
          </a:xfrm>
        </p:spPr>
        <p:txBody>
          <a:bodyPr>
            <a:noAutofit/>
          </a:bodyPr>
          <a:lstStyle/>
          <a:p>
            <a:pPr lvl="1" algn="l">
              <a:buSzPct val="85000"/>
              <a:buFont typeface="Arial" pitchFamily="34" charset="0"/>
              <a:buChar char="•"/>
            </a:pPr>
            <a:r>
              <a:rPr lang="en-US" sz="2400" dirty="0" smtClean="0">
                <a:solidFill>
                  <a:srgbClr val="0000CC"/>
                </a:solidFill>
                <a:latin typeface="Arial" pitchFamily="34" charset="0"/>
                <a:cs typeface="Arial" pitchFamily="34" charset="0"/>
              </a:rPr>
              <a:t>To finance, plan and construct capital assets and infrastructure</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To acquire land for public recreation, land conservation or protection of natural resources</a:t>
            </a:r>
          </a:p>
          <a:p>
            <a:pPr lvl="1" algn="l">
              <a:buSzPct val="85000"/>
              <a:buFont typeface="Arial" pitchFamily="34" charset="0"/>
              <a:buChar char="•"/>
            </a:pPr>
            <a:r>
              <a:rPr lang="en-US" sz="2400" dirty="0" smtClean="0">
                <a:solidFill>
                  <a:srgbClr val="0000CC"/>
                </a:solidFill>
                <a:latin typeface="Arial" pitchFamily="34" charset="0"/>
                <a:cs typeface="Arial" pitchFamily="34" charset="0"/>
              </a:rPr>
              <a:t>To finance the closure of government owned solid waste landfills</a:t>
            </a:r>
          </a:p>
          <a:p>
            <a:pPr algn="l">
              <a:buSzPct val="85000"/>
              <a:buFont typeface="Arial" pitchFamily="34" charset="0"/>
              <a:buChar char="•"/>
            </a:pPr>
            <a:r>
              <a:rPr lang="en-US" sz="2000" i="1" dirty="0" smtClean="0">
                <a:solidFill>
                  <a:srgbClr val="0000CC"/>
                </a:solidFill>
                <a:latin typeface="Arial" pitchFamily="34" charset="0"/>
                <a:cs typeface="Arial" pitchFamily="34" charset="0"/>
              </a:rPr>
              <a:t>Infrastructure are costs associated with the construction, reconstruction or improvement of public facilities having a life expectancy of five or more years and any related land acquisition, land improvement, design and engineering costs.</a:t>
            </a:r>
          </a:p>
          <a:p>
            <a:pPr algn="l">
              <a:buSzPct val="85000"/>
            </a:pPr>
            <a:endParaRPr lang="en-US" sz="2400" dirty="0">
              <a:solidFill>
                <a:srgbClr val="FF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457200" y="1143000"/>
            <a:ext cx="8305800" cy="838199"/>
          </a:xfrm>
        </p:spPr>
        <p:txBody>
          <a:bodyPr>
            <a:noAutofit/>
          </a:bodyPr>
          <a:lstStyle/>
          <a:p>
            <a:r>
              <a:rPr lang="en-US" sz="2800" b="1" cap="all" dirty="0" smtClean="0">
                <a:solidFill>
                  <a:srgbClr val="0000CC"/>
                </a:solidFill>
                <a:latin typeface="Arial" pitchFamily="34" charset="0"/>
                <a:cs typeface="Arial" pitchFamily="34" charset="0"/>
              </a:rPr>
              <a:t>Fy17 uses of funds</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TextBox 8"/>
          <p:cNvSpPr txBox="1"/>
          <p:nvPr/>
        </p:nvSpPr>
        <p:spPr>
          <a:xfrm>
            <a:off x="161026" y="1804897"/>
            <a:ext cx="8382000" cy="4801314"/>
          </a:xfrm>
          <a:prstGeom prst="rect">
            <a:avLst/>
          </a:prstGeom>
          <a:noFill/>
        </p:spPr>
        <p:txBody>
          <a:bodyPr wrap="square" rtlCol="0">
            <a:spAutoFit/>
          </a:bodyPr>
          <a:lstStyle/>
          <a:p>
            <a:pPr lvl="0"/>
            <a:r>
              <a:rPr lang="en-US" b="1" dirty="0">
                <a:solidFill>
                  <a:schemeClr val="accent1"/>
                </a:solidFill>
              </a:rPr>
              <a:t>Park and Recreation (Transfer Out)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$300,000</a:t>
            </a:r>
            <a:endParaRPr lang="en-US" dirty="0">
              <a:solidFill>
                <a:schemeClr val="accent1"/>
              </a:solidFill>
            </a:endParaRPr>
          </a:p>
          <a:p>
            <a:r>
              <a:rPr lang="en-US" dirty="0" smtClean="0">
                <a:solidFill>
                  <a:schemeClr val="accent1"/>
                </a:solidFill>
              </a:rPr>
              <a:t>     Bayfront Park Renovation, estimated at $3.9 million, is a </a:t>
            </a:r>
            <a:r>
              <a:rPr lang="en-US" dirty="0">
                <a:solidFill>
                  <a:schemeClr val="accent1"/>
                </a:solidFill>
              </a:rPr>
              <a:t>Town and Sarasota County collaboration to improve </a:t>
            </a:r>
            <a:r>
              <a:rPr lang="en-US" dirty="0" smtClean="0">
                <a:solidFill>
                  <a:schemeClr val="accent1"/>
                </a:solidFill>
              </a:rPr>
              <a:t>the </a:t>
            </a:r>
            <a:r>
              <a:rPr lang="en-US" dirty="0">
                <a:solidFill>
                  <a:schemeClr val="accent1"/>
                </a:solidFill>
              </a:rPr>
              <a:t>Park.  The County will contribute </a:t>
            </a:r>
            <a:r>
              <a:rPr lang="en-US" dirty="0" smtClean="0">
                <a:solidFill>
                  <a:schemeClr val="accent1"/>
                </a:solidFill>
              </a:rPr>
              <a:t>$2 million and the </a:t>
            </a:r>
            <a:r>
              <a:rPr lang="en-US" dirty="0">
                <a:solidFill>
                  <a:schemeClr val="accent1"/>
                </a:solidFill>
              </a:rPr>
              <a:t>Town’s share is being funded by other grants, Infrastructure Surtax, beach funds and available fund balance.  The project includes shade structures, playground, additional restrooms, paddle sport launch and storage, fishing piers, mangrove walks, open space / play field, dog park, walking paths, bay front pavilions, covered picnic areas, landscape buffer and ADA Beach access. </a:t>
            </a:r>
          </a:p>
          <a:p>
            <a:pPr lvl="0"/>
            <a:r>
              <a:rPr lang="en-US" b="1" dirty="0" smtClean="0">
                <a:solidFill>
                  <a:schemeClr val="accent1"/>
                </a:solidFill>
              </a:rPr>
              <a:t>Ambulance </a:t>
            </a:r>
            <a:r>
              <a:rPr lang="en-US" b="1" dirty="0">
                <a:solidFill>
                  <a:schemeClr val="accent1"/>
                </a:solidFill>
              </a:rPr>
              <a:t>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$315,000</a:t>
            </a:r>
            <a:endParaRPr lang="en-US" dirty="0">
              <a:solidFill>
                <a:schemeClr val="accent1"/>
              </a:solidFill>
            </a:endParaRPr>
          </a:p>
          <a:p>
            <a:r>
              <a:rPr lang="en-US" dirty="0">
                <a:solidFill>
                  <a:schemeClr val="accent1"/>
                </a:solidFill>
              </a:rPr>
              <a:t> </a:t>
            </a:r>
            <a:r>
              <a:rPr lang="en-US" dirty="0" smtClean="0">
                <a:solidFill>
                  <a:schemeClr val="accent1"/>
                </a:solidFill>
              </a:rPr>
              <a:t>     Replacement </a:t>
            </a:r>
            <a:r>
              <a:rPr lang="en-US" dirty="0">
                <a:solidFill>
                  <a:schemeClr val="accent1"/>
                </a:solidFill>
              </a:rPr>
              <a:t>of the 2003 Medic master.</a:t>
            </a:r>
          </a:p>
          <a:p>
            <a:pPr lvl="0"/>
            <a:r>
              <a:rPr lang="en-US" b="1" dirty="0" smtClean="0">
                <a:solidFill>
                  <a:schemeClr val="accent1"/>
                </a:solidFill>
              </a:rPr>
              <a:t>Police Building Improvements		 </a:t>
            </a:r>
            <a:r>
              <a:rPr lang="en-US" b="1" dirty="0">
                <a:solidFill>
                  <a:schemeClr val="accent1"/>
                </a:solidFill>
              </a:rPr>
              <a:t>	</a:t>
            </a:r>
            <a:r>
              <a:rPr lang="en-US" u="sng" dirty="0">
                <a:solidFill>
                  <a:schemeClr val="accent1"/>
                </a:solidFill>
              </a:rPr>
              <a:t>Budget Amount	</a:t>
            </a:r>
            <a:r>
              <a:rPr lang="en-US" u="sng" dirty="0" smtClean="0">
                <a:solidFill>
                  <a:schemeClr val="accent1"/>
                </a:solidFill>
              </a:rPr>
              <a:t>$20,000</a:t>
            </a:r>
            <a:endParaRPr lang="en-US" dirty="0">
              <a:solidFill>
                <a:schemeClr val="accent1"/>
              </a:solidFill>
            </a:endParaRPr>
          </a:p>
          <a:p>
            <a:r>
              <a:rPr lang="en-US" dirty="0">
                <a:solidFill>
                  <a:schemeClr val="accent1"/>
                </a:solidFill>
              </a:rPr>
              <a:t>       Long term structural strengthening on the Police Building. This includes shutters and tie downs</a:t>
            </a:r>
            <a:r>
              <a:rPr lang="en-US" dirty="0" smtClean="0">
                <a:solidFill>
                  <a:schemeClr val="accent1"/>
                </a:solidFill>
              </a:rPr>
              <a:t>.</a:t>
            </a:r>
            <a:r>
              <a:rPr lang="en-US" b="1" u="sng" dirty="0" smtClean="0">
                <a:solidFill>
                  <a:schemeClr val="accent1"/>
                </a:solidFill>
              </a:rPr>
              <a:t> </a:t>
            </a:r>
          </a:p>
          <a:p>
            <a:pPr lvl="0"/>
            <a:r>
              <a:rPr lang="en-US" b="1" dirty="0">
                <a:solidFill>
                  <a:schemeClr val="accent1"/>
                </a:solidFill>
              </a:rPr>
              <a:t>HVAC Upgrade/replacement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$50,000</a:t>
            </a:r>
            <a:endParaRPr lang="en-US" dirty="0">
              <a:solidFill>
                <a:schemeClr val="accent1"/>
              </a:solidFill>
            </a:endParaRPr>
          </a:p>
          <a:p>
            <a:r>
              <a:rPr lang="en-US" dirty="0">
                <a:solidFill>
                  <a:schemeClr val="accent1"/>
                </a:solidFill>
              </a:rPr>
              <a:t> </a:t>
            </a:r>
            <a:r>
              <a:rPr lang="en-US" dirty="0" smtClean="0">
                <a:solidFill>
                  <a:schemeClr val="accent1"/>
                </a:solidFill>
              </a:rPr>
              <a:t>      Scheduled </a:t>
            </a:r>
            <a:r>
              <a:rPr lang="en-US" dirty="0">
                <a:solidFill>
                  <a:schemeClr val="accent1"/>
                </a:solidFill>
              </a:rPr>
              <a:t>Replacement/upgrades of HVAC systems at Town owned facilities. </a:t>
            </a:r>
          </a:p>
          <a:p>
            <a:pPr lvl="0"/>
            <a:r>
              <a:rPr lang="en-US" b="1" dirty="0">
                <a:solidFill>
                  <a:schemeClr val="accent1"/>
                </a:solidFill>
              </a:rPr>
              <a:t>Police HVAC </a:t>
            </a:r>
            <a:r>
              <a:rPr lang="en-US" b="1" dirty="0" smtClean="0">
                <a:solidFill>
                  <a:schemeClr val="accent1"/>
                </a:solidFill>
              </a:rPr>
              <a:t>replacement			</a:t>
            </a:r>
            <a:r>
              <a:rPr lang="en-US" b="1" dirty="0">
                <a:solidFill>
                  <a:schemeClr val="accent1"/>
                </a:solidFill>
              </a:rPr>
              <a:t>	</a:t>
            </a:r>
            <a:r>
              <a:rPr lang="en-US" u="sng" dirty="0">
                <a:solidFill>
                  <a:schemeClr val="accent1"/>
                </a:solidFill>
              </a:rPr>
              <a:t>Budget Amount	$30,000</a:t>
            </a:r>
            <a:endParaRPr lang="en-US" dirty="0">
              <a:solidFill>
                <a:schemeClr val="accent1"/>
              </a:solidFill>
            </a:endParaRPr>
          </a:p>
          <a:p>
            <a:r>
              <a:rPr lang="en-US" dirty="0">
                <a:solidFill>
                  <a:schemeClr val="accent1"/>
                </a:solidFill>
              </a:rPr>
              <a:t> </a:t>
            </a:r>
            <a:r>
              <a:rPr lang="en-US" dirty="0" smtClean="0">
                <a:solidFill>
                  <a:schemeClr val="accent1"/>
                </a:solidFill>
              </a:rPr>
              <a:t>      The </a:t>
            </a:r>
            <a:r>
              <a:rPr lang="en-US" dirty="0">
                <a:solidFill>
                  <a:schemeClr val="accent1"/>
                </a:solidFill>
              </a:rPr>
              <a:t>Police Department building is need of new AC handlers</a:t>
            </a:r>
            <a:r>
              <a:rPr lang="en-US" dirty="0" smtClean="0">
                <a:solidFill>
                  <a:schemeClr val="accent1"/>
                </a:solidFill>
              </a:rPr>
              <a:t>.</a:t>
            </a:r>
            <a:endParaRPr lang="en-US" dirty="0">
              <a:solidFill>
                <a:schemeClr val="accent1"/>
              </a:solidFill>
            </a:endParaRPr>
          </a:p>
        </p:txBody>
      </p:sp>
    </p:spTree>
    <p:extLst>
      <p:ext uri="{BB962C8B-B14F-4D97-AF65-F5344CB8AC3E}">
        <p14:creationId xmlns:p14="http://schemas.microsoft.com/office/powerpoint/2010/main" val="14242731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2400" y="685800"/>
            <a:ext cx="1524000" cy="3048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 name="Title 1"/>
          <p:cNvSpPr>
            <a:spLocks noGrp="1"/>
          </p:cNvSpPr>
          <p:nvPr>
            <p:ph type="ctrTitle"/>
          </p:nvPr>
        </p:nvSpPr>
        <p:spPr>
          <a:xfrm>
            <a:off x="457200" y="1143000"/>
            <a:ext cx="8305800" cy="838199"/>
          </a:xfrm>
        </p:spPr>
        <p:txBody>
          <a:bodyPr>
            <a:noAutofit/>
          </a:bodyPr>
          <a:lstStyle/>
          <a:p>
            <a:r>
              <a:rPr lang="en-US" sz="2800" b="1" cap="all" dirty="0" smtClean="0">
                <a:solidFill>
                  <a:srgbClr val="0000CC"/>
                </a:solidFill>
                <a:latin typeface="Arial" pitchFamily="34" charset="0"/>
                <a:cs typeface="Arial" pitchFamily="34" charset="0"/>
              </a:rPr>
              <a:t>Fy17 uses of funds</a:t>
            </a:r>
            <a:endParaRPr lang="en-US" sz="2800" b="1" cap="all" dirty="0">
              <a:solidFill>
                <a:srgbClr val="0000CC"/>
              </a:solidFill>
              <a:latin typeface="Arial" pitchFamily="34" charset="0"/>
              <a:cs typeface="Arial" pitchFamily="34" charset="0"/>
            </a:endParaRPr>
          </a:p>
        </p:txBody>
      </p:sp>
      <p:sp>
        <p:nvSpPr>
          <p:cNvPr id="8" name="Flowchart: Alternate Process 7"/>
          <p:cNvSpPr/>
          <p:nvPr/>
        </p:nvSpPr>
        <p:spPr>
          <a:xfrm>
            <a:off x="2971800" y="685800"/>
            <a:ext cx="5562600" cy="3048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13" name="TextBox 12"/>
          <p:cNvSpPr txBox="1"/>
          <p:nvPr/>
        </p:nvSpPr>
        <p:spPr>
          <a:xfrm>
            <a:off x="2362200" y="228600"/>
            <a:ext cx="6096000" cy="369332"/>
          </a:xfrm>
          <a:prstGeom prst="rect">
            <a:avLst/>
          </a:prstGeom>
          <a:noFill/>
        </p:spPr>
        <p:txBody>
          <a:bodyPr wrap="square" rtlCol="0">
            <a:spAutoFit/>
          </a:bodyPr>
          <a:lstStyle/>
          <a:p>
            <a:pPr algn="r"/>
            <a:r>
              <a:rPr lang="en-US" b="1" dirty="0" smtClean="0">
                <a:solidFill>
                  <a:srgbClr val="0000CC"/>
                </a:solidFill>
                <a:latin typeface="Arial" pitchFamily="34" charset="0"/>
                <a:cs typeface="Arial" pitchFamily="34" charset="0"/>
              </a:rPr>
              <a:t>TOWN OF LONGBOAT KEY</a:t>
            </a:r>
            <a:endParaRPr lang="en-US" b="1" dirty="0">
              <a:solidFill>
                <a:srgbClr val="0000CC"/>
              </a:solidFill>
              <a:latin typeface="Arial" pitchFamily="34" charset="0"/>
              <a:cs typeface="Arial" pitchFamily="34" charset="0"/>
            </a:endParaRPr>
          </a:p>
        </p:txBody>
      </p:sp>
      <p:pic>
        <p:nvPicPr>
          <p:cNvPr id="11" name="Picture 10" descr="LBK Production Logo.jpg"/>
          <p:cNvPicPr>
            <a:picLocks noChangeAspect="1"/>
          </p:cNvPicPr>
          <p:nvPr/>
        </p:nvPicPr>
        <p:blipFill>
          <a:blip r:embed="rId2" cstate="print"/>
          <a:stretch>
            <a:fillRect/>
          </a:stretch>
        </p:blipFill>
        <p:spPr>
          <a:xfrm>
            <a:off x="1828800" y="327199"/>
            <a:ext cx="897435" cy="1161230"/>
          </a:xfrm>
          <a:prstGeom prst="rect">
            <a:avLst/>
          </a:prstGeom>
        </p:spPr>
      </p:pic>
      <p:sp>
        <p:nvSpPr>
          <p:cNvPr id="4" name="Rounded Rectangle 3"/>
          <p:cNvSpPr/>
          <p:nvPr/>
        </p:nvSpPr>
        <p:spPr>
          <a:xfrm>
            <a:off x="2743200" y="914400"/>
            <a:ext cx="5638800" cy="228600"/>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6" name="Flowchart: Alternate Process 5"/>
          <p:cNvSpPr/>
          <p:nvPr/>
        </p:nvSpPr>
        <p:spPr>
          <a:xfrm>
            <a:off x="304800" y="914400"/>
            <a:ext cx="1524000" cy="228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9" name="TextBox 8"/>
          <p:cNvSpPr txBox="1"/>
          <p:nvPr/>
        </p:nvSpPr>
        <p:spPr>
          <a:xfrm>
            <a:off x="152400" y="1934898"/>
            <a:ext cx="8382000" cy="4524315"/>
          </a:xfrm>
          <a:prstGeom prst="rect">
            <a:avLst/>
          </a:prstGeom>
          <a:noFill/>
        </p:spPr>
        <p:txBody>
          <a:bodyPr wrap="square" rtlCol="0">
            <a:spAutoFit/>
          </a:bodyPr>
          <a:lstStyle/>
          <a:p>
            <a:pPr lvl="0"/>
            <a:r>
              <a:rPr lang="en-US" b="1" dirty="0">
                <a:solidFill>
                  <a:schemeClr val="accent1"/>
                </a:solidFill>
              </a:rPr>
              <a:t>Police Patrol Vehicles				</a:t>
            </a:r>
            <a:r>
              <a:rPr lang="en-US" u="sng" dirty="0">
                <a:solidFill>
                  <a:schemeClr val="accent1"/>
                </a:solidFill>
              </a:rPr>
              <a:t>Budget Amount	$100,000</a:t>
            </a:r>
            <a:endParaRPr lang="en-US" dirty="0">
              <a:solidFill>
                <a:schemeClr val="accent1"/>
              </a:solidFill>
            </a:endParaRPr>
          </a:p>
          <a:p>
            <a:r>
              <a:rPr lang="en-US" dirty="0">
                <a:solidFill>
                  <a:schemeClr val="accent1"/>
                </a:solidFill>
              </a:rPr>
              <a:t>       Three Police Department patrol vehicles are scheduled for replacement annually. Patrol cars experience higher wear and tear due to constant idling to support electrical equipment. </a:t>
            </a:r>
          </a:p>
          <a:p>
            <a:pPr lvl="0"/>
            <a:r>
              <a:rPr lang="en-US" b="1" dirty="0" smtClean="0">
                <a:solidFill>
                  <a:schemeClr val="accent1"/>
                </a:solidFill>
              </a:rPr>
              <a:t>Police </a:t>
            </a:r>
            <a:r>
              <a:rPr lang="en-US" b="1" dirty="0">
                <a:solidFill>
                  <a:schemeClr val="accent1"/>
                </a:solidFill>
              </a:rPr>
              <a:t>roof </a:t>
            </a:r>
            <a:r>
              <a:rPr lang="en-US" b="1" dirty="0" smtClean="0">
                <a:solidFill>
                  <a:schemeClr val="accent1"/>
                </a:solidFill>
              </a:rPr>
              <a:t>replacement			</a:t>
            </a:r>
            <a:r>
              <a:rPr lang="en-US" b="1" dirty="0">
                <a:solidFill>
                  <a:schemeClr val="accent1"/>
                </a:solidFill>
              </a:rPr>
              <a:t>	</a:t>
            </a:r>
            <a:r>
              <a:rPr lang="en-US" u="sng" dirty="0">
                <a:solidFill>
                  <a:schemeClr val="accent1"/>
                </a:solidFill>
              </a:rPr>
              <a:t>Budget Amount	$35,000</a:t>
            </a:r>
            <a:endParaRPr lang="en-US" dirty="0">
              <a:solidFill>
                <a:schemeClr val="accent1"/>
              </a:solidFill>
            </a:endParaRPr>
          </a:p>
          <a:p>
            <a:r>
              <a:rPr lang="en-US" dirty="0">
                <a:solidFill>
                  <a:schemeClr val="accent1"/>
                </a:solidFill>
              </a:rPr>
              <a:t> </a:t>
            </a:r>
            <a:r>
              <a:rPr lang="en-US" dirty="0" smtClean="0">
                <a:solidFill>
                  <a:schemeClr val="accent1"/>
                </a:solidFill>
              </a:rPr>
              <a:t>      The </a:t>
            </a:r>
            <a:r>
              <a:rPr lang="en-US" dirty="0">
                <a:solidFill>
                  <a:schemeClr val="accent1"/>
                </a:solidFill>
              </a:rPr>
              <a:t>Police Department building needs replacement of the single flat membrane roof. </a:t>
            </a:r>
          </a:p>
          <a:p>
            <a:pPr lvl="0"/>
            <a:r>
              <a:rPr lang="en-US" b="1" dirty="0">
                <a:solidFill>
                  <a:schemeClr val="accent1"/>
                </a:solidFill>
              </a:rPr>
              <a:t>Tennis Center </a:t>
            </a:r>
            <a:r>
              <a:rPr lang="en-US" b="1" dirty="0" smtClean="0">
                <a:solidFill>
                  <a:schemeClr val="accent1"/>
                </a:solidFill>
              </a:rPr>
              <a:t>fencing			</a:t>
            </a:r>
            <a:r>
              <a:rPr lang="en-US" b="1" dirty="0">
                <a:solidFill>
                  <a:schemeClr val="accent1"/>
                </a:solidFill>
              </a:rPr>
              <a:t>	</a:t>
            </a:r>
            <a:r>
              <a:rPr lang="en-US" u="sng" dirty="0">
                <a:solidFill>
                  <a:schemeClr val="accent1"/>
                </a:solidFill>
              </a:rPr>
              <a:t>Budget </a:t>
            </a:r>
            <a:r>
              <a:rPr lang="en-US" u="sng" dirty="0" smtClean="0">
                <a:solidFill>
                  <a:schemeClr val="accent1"/>
                </a:solidFill>
              </a:rPr>
              <a:t>Amount      </a:t>
            </a:r>
            <a:r>
              <a:rPr lang="en-US" u="sng" dirty="0">
                <a:solidFill>
                  <a:schemeClr val="accent1"/>
                </a:solidFill>
              </a:rPr>
              <a:t>	$7,000</a:t>
            </a:r>
            <a:endParaRPr lang="en-US" dirty="0">
              <a:solidFill>
                <a:schemeClr val="accent1"/>
              </a:solidFill>
            </a:endParaRPr>
          </a:p>
          <a:p>
            <a:r>
              <a:rPr lang="en-US" dirty="0" smtClean="0">
                <a:solidFill>
                  <a:schemeClr val="accent1"/>
                </a:solidFill>
              </a:rPr>
              <a:t>        Fencing </a:t>
            </a:r>
            <a:r>
              <a:rPr lang="en-US" dirty="0">
                <a:solidFill>
                  <a:schemeClr val="accent1"/>
                </a:solidFill>
              </a:rPr>
              <a:t>for 590 and 561 Bay Isles Rd.</a:t>
            </a:r>
          </a:p>
          <a:p>
            <a:pPr lvl="0"/>
            <a:r>
              <a:rPr lang="en-US" b="1" dirty="0">
                <a:solidFill>
                  <a:schemeClr val="accent1"/>
                </a:solidFill>
              </a:rPr>
              <a:t>Tennis Center court resurfacing	</a:t>
            </a:r>
            <a:r>
              <a:rPr lang="en-US" b="1" dirty="0" smtClean="0">
                <a:solidFill>
                  <a:schemeClr val="accent1"/>
                </a:solidFill>
              </a:rPr>
              <a:t>		</a:t>
            </a:r>
            <a:r>
              <a:rPr lang="en-US" u="sng" dirty="0" smtClean="0">
                <a:solidFill>
                  <a:schemeClr val="accent1"/>
                </a:solidFill>
              </a:rPr>
              <a:t>Budget </a:t>
            </a:r>
            <a:r>
              <a:rPr lang="en-US" u="sng" dirty="0">
                <a:solidFill>
                  <a:schemeClr val="accent1"/>
                </a:solidFill>
              </a:rPr>
              <a:t>Amount	$30,000</a:t>
            </a:r>
            <a:endParaRPr lang="en-US" dirty="0">
              <a:solidFill>
                <a:schemeClr val="accent1"/>
              </a:solidFill>
            </a:endParaRPr>
          </a:p>
          <a:p>
            <a:r>
              <a:rPr lang="en-US" dirty="0">
                <a:solidFill>
                  <a:schemeClr val="accent1"/>
                </a:solidFill>
              </a:rPr>
              <a:t> </a:t>
            </a:r>
            <a:r>
              <a:rPr lang="en-US" dirty="0" smtClean="0">
                <a:solidFill>
                  <a:schemeClr val="accent1"/>
                </a:solidFill>
              </a:rPr>
              <a:t>      The </a:t>
            </a:r>
            <a:r>
              <a:rPr lang="en-US" dirty="0">
                <a:solidFill>
                  <a:schemeClr val="accent1"/>
                </a:solidFill>
              </a:rPr>
              <a:t>tennis </a:t>
            </a:r>
            <a:r>
              <a:rPr lang="en-US" dirty="0" err="1">
                <a:solidFill>
                  <a:schemeClr val="accent1"/>
                </a:solidFill>
              </a:rPr>
              <a:t>Har-Tru</a:t>
            </a:r>
            <a:r>
              <a:rPr lang="en-US" dirty="0">
                <a:solidFill>
                  <a:schemeClr val="accent1"/>
                </a:solidFill>
              </a:rPr>
              <a:t> clay courts 1-6 need resurfacing.</a:t>
            </a:r>
          </a:p>
          <a:p>
            <a:pPr lvl="0"/>
            <a:r>
              <a:rPr lang="en-US" b="1" dirty="0" smtClean="0">
                <a:solidFill>
                  <a:schemeClr val="accent1"/>
                </a:solidFill>
              </a:rPr>
              <a:t>Radio Enhancements	</a:t>
            </a:r>
            <a:r>
              <a:rPr lang="en-US" b="1" dirty="0">
                <a:solidFill>
                  <a:schemeClr val="accent1"/>
                </a:solidFill>
              </a:rPr>
              <a:t>			</a:t>
            </a:r>
            <a:r>
              <a:rPr lang="en-US" u="sng" dirty="0">
                <a:solidFill>
                  <a:schemeClr val="accent1"/>
                </a:solidFill>
              </a:rPr>
              <a:t>Budget Amount	</a:t>
            </a:r>
            <a:r>
              <a:rPr lang="en-US" u="sng" dirty="0" smtClean="0">
                <a:solidFill>
                  <a:schemeClr val="accent1"/>
                </a:solidFill>
              </a:rPr>
              <a:t>$30,000</a:t>
            </a:r>
            <a:endParaRPr lang="en-US" dirty="0">
              <a:solidFill>
                <a:schemeClr val="accent1"/>
              </a:solidFill>
            </a:endParaRPr>
          </a:p>
          <a:p>
            <a:r>
              <a:rPr lang="en-US" dirty="0">
                <a:solidFill>
                  <a:schemeClr val="accent1"/>
                </a:solidFill>
              </a:rPr>
              <a:t>       </a:t>
            </a:r>
            <a:r>
              <a:rPr lang="en-US" dirty="0" smtClean="0">
                <a:solidFill>
                  <a:schemeClr val="accent1"/>
                </a:solidFill>
              </a:rPr>
              <a:t>The Police are having difficulty with lost signals on certain areas of the Key </a:t>
            </a:r>
            <a:r>
              <a:rPr lang="en-US" dirty="0" err="1" smtClean="0">
                <a:solidFill>
                  <a:schemeClr val="accent1"/>
                </a:solidFill>
              </a:rPr>
              <a:t>andplans</a:t>
            </a:r>
            <a:r>
              <a:rPr lang="en-US" dirty="0" smtClean="0">
                <a:solidFill>
                  <a:schemeClr val="accent1"/>
                </a:solidFill>
              </a:rPr>
              <a:t> to use repeaters to enhance communication.</a:t>
            </a:r>
            <a:endParaRPr lang="en-US" dirty="0">
              <a:solidFill>
                <a:schemeClr val="accent1"/>
              </a:solidFill>
            </a:endParaRPr>
          </a:p>
          <a:p>
            <a:endParaRPr lang="en-US" dirty="0">
              <a:solidFill>
                <a:schemeClr val="accent1"/>
              </a:solidFill>
            </a:endParaRPr>
          </a:p>
          <a:p>
            <a:r>
              <a:rPr lang="en-US" b="1" dirty="0" smtClean="0">
                <a:solidFill>
                  <a:schemeClr val="accent1"/>
                </a:solidFill>
              </a:rPr>
              <a:t>Total projected FY17 Expenditures including carryovers			$917,000</a:t>
            </a:r>
            <a:endParaRPr lang="en-US" b="1" dirty="0">
              <a:solidFill>
                <a:schemeClr val="accent1"/>
              </a:solidFill>
            </a:endParaRPr>
          </a:p>
        </p:txBody>
      </p:sp>
    </p:spTree>
    <p:extLst>
      <p:ext uri="{BB962C8B-B14F-4D97-AF65-F5344CB8AC3E}">
        <p14:creationId xmlns:p14="http://schemas.microsoft.com/office/powerpoint/2010/main" val="2451096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LBK POWERPOINT TEMPLATE - ALL DEPARTMENTS">
  <a:themeElements>
    <a:clrScheme name="LBK Presentation Pallette">
      <a:dk1>
        <a:srgbClr val="FFFFFF"/>
      </a:dk1>
      <a:lt1>
        <a:srgbClr val="FFFFFF"/>
      </a:lt1>
      <a:dk2>
        <a:srgbClr val="FFFFFF"/>
      </a:dk2>
      <a:lt2>
        <a:srgbClr val="FFFFFF"/>
      </a:lt2>
      <a:accent1>
        <a:srgbClr val="0033CC"/>
      </a:accent1>
      <a:accent2>
        <a:srgbClr val="660033"/>
      </a:accent2>
      <a:accent3>
        <a:srgbClr val="377515"/>
      </a:accent3>
      <a:accent4>
        <a:srgbClr val="FF0000"/>
      </a:accent4>
      <a:accent5>
        <a:srgbClr val="00B050"/>
      </a:accent5>
      <a:accent6>
        <a:srgbClr val="FFFF00"/>
      </a:accent6>
      <a:hlink>
        <a:srgbClr val="366092"/>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LBK POWERPOINT TEMPLATE - ALL DEPARTMENTS</Template>
  <TotalTime>2463</TotalTime>
  <Words>651</Words>
  <Application>Microsoft Office PowerPoint</Application>
  <PresentationFormat>On-screen Show (4:3)</PresentationFormat>
  <Paragraphs>85</Paragraphs>
  <Slides>13</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7" baseType="lpstr">
      <vt:lpstr>Arial</vt:lpstr>
      <vt:lpstr>Calibri</vt:lpstr>
      <vt:lpstr>LBK POWERPOINT TEMPLATE - ALL DEPARTMENTS</vt:lpstr>
      <vt:lpstr>Worksheet</vt:lpstr>
      <vt:lpstr>Citizen tax oversight committee and infrastructure surtax</vt:lpstr>
      <vt:lpstr>What is infrastructure tax?</vt:lpstr>
      <vt:lpstr>History </vt:lpstr>
      <vt:lpstr>Role of citizens oversight committee</vt:lpstr>
      <vt:lpstr>Review of infrastructure surtax Phase III</vt:lpstr>
      <vt:lpstr>Longboat key 15 yr budget</vt:lpstr>
      <vt:lpstr>Permitted uses of funds</vt:lpstr>
      <vt:lpstr>Fy17 uses of funds</vt:lpstr>
      <vt:lpstr>Fy17 uses of funds</vt:lpstr>
      <vt:lpstr>Revenue – phase III since inception</vt:lpstr>
      <vt:lpstr>PowerPoint Presentation</vt:lpstr>
      <vt:lpstr>Review of infrastructure surtax Phase III FY2016-17 budget process</vt:lpstr>
      <vt:lpstr>15 yr budget AND PROJECTED ENDING BALANCES  SEPT 30, 2017</vt:lpstr>
    </vt:vector>
  </TitlesOfParts>
  <Company>Town of Longboat Key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MAXIMUM MILLAGE DISCUSSION</dc:title>
  <dc:creator>PC.042</dc:creator>
  <cp:lastModifiedBy>Susan L. Smith</cp:lastModifiedBy>
  <cp:revision>214</cp:revision>
  <dcterms:created xsi:type="dcterms:W3CDTF">2012-06-29T14:21:03Z</dcterms:created>
  <dcterms:modified xsi:type="dcterms:W3CDTF">2017-06-12T18:17:48Z</dcterms:modified>
</cp:coreProperties>
</file>