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7" r:id="rId2"/>
    <p:sldId id="261" r:id="rId3"/>
    <p:sldId id="295" r:id="rId4"/>
    <p:sldId id="287" r:id="rId5"/>
    <p:sldId id="298" r:id="rId6"/>
    <p:sldId id="301" r:id="rId7"/>
    <p:sldId id="296" r:id="rId8"/>
    <p:sldId id="303" r:id="rId9"/>
    <p:sldId id="299" r:id="rId10"/>
    <p:sldId id="290" r:id="rId11"/>
    <p:sldId id="300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154" autoAdjust="0"/>
  </p:normalViewPr>
  <p:slideViewPr>
    <p:cSldViewPr>
      <p:cViewPr varScale="1">
        <p:scale>
          <a:sx n="107" d="100"/>
          <a:sy n="107" d="100"/>
        </p:scale>
        <p:origin x="165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EBB5CF-3029-4517-87B0-3D3AE6BA818E}" type="datetimeFigureOut">
              <a:rPr lang="en-US" smtClean="0"/>
              <a:pPr/>
              <a:t>3/23/2016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32A54CA-D004-4650-B992-F4FB32E2BE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5FA3B-C707-4224-8BA2-993F94E8E47D}" type="datetime1">
              <a:rPr lang="en-US" smtClean="0"/>
              <a:pPr/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4FDE-343E-4A50-8427-A5EFD18B9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D6030-8EBB-4525-8018-503D6B8965EB}" type="datetime1">
              <a:rPr lang="en-US" smtClean="0"/>
              <a:pPr/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4FDE-343E-4A50-8427-A5EFD18B9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0C14-1E2F-4DAF-98E0-B835AF3E6BEB}" type="datetime1">
              <a:rPr lang="en-US" smtClean="0"/>
              <a:pPr/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4FDE-343E-4A50-8427-A5EFD18B9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9C12A-16C7-4231-B84D-5EED5F8FF7FF}" type="datetime1">
              <a:rPr lang="en-US" smtClean="0"/>
              <a:pPr/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4FDE-343E-4A50-8427-A5EFD18B9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544EE-B0A8-4AD9-8414-16FA84BA8549}" type="datetime1">
              <a:rPr lang="en-US" smtClean="0"/>
              <a:pPr/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4FDE-343E-4A50-8427-A5EFD18B9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19697-3687-418F-8C09-6BEF302F11E9}" type="datetime1">
              <a:rPr lang="en-US" smtClean="0"/>
              <a:pPr/>
              <a:t>3/23/2016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4FDE-343E-4A50-8427-A5EFD18B9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4E33-AA63-46ED-B15D-180BD395F195}" type="datetime1">
              <a:rPr lang="en-US" smtClean="0"/>
              <a:pPr/>
              <a:t>3/23/2016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4FDE-343E-4A50-8427-A5EFD18B9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A585-7CAA-4C38-BAA6-658CAB74DD45}" type="datetime1">
              <a:rPr lang="en-US" smtClean="0"/>
              <a:pPr/>
              <a:t>3/23/2016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4FDE-343E-4A50-8427-A5EFD18B9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D1932-63EA-4EDD-85D6-4E9746A43D37}" type="datetime1">
              <a:rPr lang="en-US" smtClean="0"/>
              <a:pPr/>
              <a:t>3/23/2016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4FDE-343E-4A50-8427-A5EFD18B9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8C534-BA99-4811-A533-47CEC44B7B91}" type="datetime1">
              <a:rPr lang="en-US" smtClean="0"/>
              <a:pPr/>
              <a:t>3/23/2016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4FDE-343E-4A50-8427-A5EFD18B9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CE08-FDD2-436C-87C7-801C10478899}" type="datetime1">
              <a:rPr lang="en-US" smtClean="0"/>
              <a:pPr/>
              <a:t>3/23/2016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4FDE-343E-4A50-8427-A5EFD18B9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0D742-5D49-4074-9AD7-F84300DEF855}" type="datetime1">
              <a:rPr lang="en-US" smtClean="0"/>
              <a:pPr/>
              <a:t>3/23/2016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B4FDE-343E-4A50-8427-A5EFD18B9E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52400" y="685800"/>
            <a:ext cx="15240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43200"/>
            <a:ext cx="7772400" cy="838199"/>
          </a:xfrm>
        </p:spPr>
        <p:txBody>
          <a:bodyPr>
            <a:normAutofit fontScale="90000"/>
          </a:bodyPr>
          <a:lstStyle/>
          <a:p>
            <a:r>
              <a:rPr lang="en-US" sz="3200" b="1" cap="all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Citizen tax oversight committee and infrastructure surtax</a:t>
            </a:r>
            <a:endParaRPr lang="en-US" sz="3200" b="1" cap="all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114800"/>
            <a:ext cx="7924800" cy="685800"/>
          </a:xfrm>
        </p:spPr>
        <p:txBody>
          <a:bodyPr>
            <a:noAutofit/>
          </a:bodyPr>
          <a:lstStyle/>
          <a:p>
            <a:pPr>
              <a:buSzPct val="85000"/>
            </a:pPr>
            <a:r>
              <a:rPr lang="en-US" sz="2400" b="1" cap="all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April 6, 2016</a:t>
            </a:r>
            <a:endParaRPr lang="en-US" sz="2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SzPct val="85000"/>
              <a:buBlip>
                <a:blip r:embed="rId2"/>
              </a:buBlip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l">
              <a:buSzPct val="92000"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lowchart: Alternate Process 7"/>
          <p:cNvSpPr/>
          <p:nvPr/>
        </p:nvSpPr>
        <p:spPr>
          <a:xfrm>
            <a:off x="2971800" y="685800"/>
            <a:ext cx="55626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62200" y="228600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TOWN OF LONGBOAT KEY</a:t>
            </a:r>
            <a:endParaRPr lang="en-US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 descr="LBK Production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8800" y="327199"/>
            <a:ext cx="897435" cy="116123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2743200" y="914400"/>
            <a:ext cx="5638800" cy="2286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304800" y="914400"/>
            <a:ext cx="15240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52400" y="685800"/>
            <a:ext cx="15240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10260"/>
            <a:ext cx="8305800" cy="838199"/>
          </a:xfrm>
        </p:spPr>
        <p:txBody>
          <a:bodyPr>
            <a:noAutofit/>
          </a:bodyPr>
          <a:lstStyle/>
          <a:p>
            <a:r>
              <a:rPr lang="en-US" sz="2800" b="1" cap="all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Review of infrastructure surtax Phase III</a:t>
            </a:r>
            <a:br>
              <a:rPr lang="en-US" sz="2800" b="1" cap="all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cap="all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FY2015-16 budgeted projects</a:t>
            </a:r>
            <a:endParaRPr lang="en-US" sz="2800" b="1" cap="all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lowchart: Alternate Process 7"/>
          <p:cNvSpPr/>
          <p:nvPr/>
        </p:nvSpPr>
        <p:spPr>
          <a:xfrm>
            <a:off x="2971800" y="685800"/>
            <a:ext cx="55626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62200" y="228600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TOWN OF LONGBOAT KEY</a:t>
            </a:r>
            <a:endParaRPr lang="en-US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 descr="LBK Production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327199"/>
            <a:ext cx="897435" cy="116123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2743200" y="914400"/>
            <a:ext cx="5638800" cy="2286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304800" y="914400"/>
            <a:ext cx="15240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967755"/>
              </p:ext>
            </p:extLst>
          </p:nvPr>
        </p:nvGraphicFramePr>
        <p:xfrm>
          <a:off x="304798" y="3048000"/>
          <a:ext cx="8458201" cy="3101857"/>
        </p:xfrm>
        <a:graphic>
          <a:graphicData uri="http://schemas.openxmlformats.org/drawingml/2006/table">
            <a:tbl>
              <a:tblPr firstRow="1" firstCol="1" bandRow="1"/>
              <a:tblGrid>
                <a:gridCol w="1019091">
                  <a:extLst>
                    <a:ext uri="{9D8B030D-6E8A-4147-A177-3AD203B41FA5}">
                      <a16:colId xmlns:a16="http://schemas.microsoft.com/office/drawing/2014/main" val="1523550282"/>
                    </a:ext>
                  </a:extLst>
                </a:gridCol>
                <a:gridCol w="1019091">
                  <a:extLst>
                    <a:ext uri="{9D8B030D-6E8A-4147-A177-3AD203B41FA5}">
                      <a16:colId xmlns:a16="http://schemas.microsoft.com/office/drawing/2014/main" val="915218589"/>
                    </a:ext>
                  </a:extLst>
                </a:gridCol>
                <a:gridCol w="324020">
                  <a:extLst>
                    <a:ext uri="{9D8B030D-6E8A-4147-A177-3AD203B41FA5}">
                      <a16:colId xmlns:a16="http://schemas.microsoft.com/office/drawing/2014/main" val="476974234"/>
                    </a:ext>
                  </a:extLst>
                </a:gridCol>
                <a:gridCol w="532511">
                  <a:extLst>
                    <a:ext uri="{9D8B030D-6E8A-4147-A177-3AD203B41FA5}">
                      <a16:colId xmlns:a16="http://schemas.microsoft.com/office/drawing/2014/main" val="1251323078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1346192670"/>
                    </a:ext>
                  </a:extLst>
                </a:gridCol>
                <a:gridCol w="1019091">
                  <a:extLst>
                    <a:ext uri="{9D8B030D-6E8A-4147-A177-3AD203B41FA5}">
                      <a16:colId xmlns:a16="http://schemas.microsoft.com/office/drawing/2014/main" val="2019826858"/>
                    </a:ext>
                  </a:extLst>
                </a:gridCol>
                <a:gridCol w="1019091">
                  <a:extLst>
                    <a:ext uri="{9D8B030D-6E8A-4147-A177-3AD203B41FA5}">
                      <a16:colId xmlns:a16="http://schemas.microsoft.com/office/drawing/2014/main" val="1586212600"/>
                    </a:ext>
                  </a:extLst>
                </a:gridCol>
                <a:gridCol w="1681373">
                  <a:extLst>
                    <a:ext uri="{9D8B030D-6E8A-4147-A177-3AD203B41FA5}">
                      <a16:colId xmlns:a16="http://schemas.microsoft.com/office/drawing/2014/main" val="2446490431"/>
                    </a:ext>
                  </a:extLst>
                </a:gridCol>
                <a:gridCol w="1681373">
                  <a:extLst>
                    <a:ext uri="{9D8B030D-6E8A-4147-A177-3AD203B41FA5}">
                      <a16:colId xmlns:a16="http://schemas.microsoft.com/office/drawing/2014/main" val="3422480539"/>
                    </a:ext>
                  </a:extLst>
                </a:gridCol>
              </a:tblGrid>
              <a:tr h="247257">
                <a:tc gridSpan="2"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Public Safety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Facility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1350487"/>
                  </a:ext>
                </a:extLst>
              </a:tr>
              <a:tr h="247257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FY 2015-16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Improvements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Improvements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4867463"/>
                  </a:ext>
                </a:extLst>
              </a:tr>
              <a:tr h="385720">
                <a:tc gridSpan="7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Fire Defibrillators </a:t>
                      </a:r>
                      <a:endParaRPr lang="en-US" sz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    $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80,001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        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363098"/>
                  </a:ext>
                </a:extLst>
              </a:tr>
              <a:tr h="247257">
                <a:tc grid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Town Hall Improvements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   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165,000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4870129"/>
                  </a:ext>
                </a:extLst>
              </a:tr>
              <a:tr h="247257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Police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Building Improvements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     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20,000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670428"/>
                  </a:ext>
                </a:extLst>
              </a:tr>
              <a:tr h="247257"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3132331"/>
                  </a:ext>
                </a:extLst>
              </a:tr>
              <a:tr h="247257"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Parks and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7765559"/>
                  </a:ext>
                </a:extLst>
              </a:tr>
              <a:tr h="247257"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Canal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Recreation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277135"/>
                  </a:ext>
                </a:extLst>
              </a:tr>
              <a:tr h="247257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FY 2015-16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Dredging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Improvements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507854"/>
                  </a:ext>
                </a:extLst>
              </a:tr>
              <a:tr h="247257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Canal Dredging 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$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200,000 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1670626"/>
                  </a:ext>
                </a:extLst>
              </a:tr>
              <a:tr h="247257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Bayfront Park Project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     $960,000 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13106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52400" y="685800"/>
            <a:ext cx="15240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447800"/>
            <a:ext cx="8305800" cy="838199"/>
          </a:xfrm>
        </p:spPr>
        <p:txBody>
          <a:bodyPr>
            <a:noAutofit/>
          </a:bodyPr>
          <a:lstStyle/>
          <a:p>
            <a:r>
              <a:rPr lang="en-US" sz="2800" b="1" cap="all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Review of infrastructure surtax Phase III</a:t>
            </a:r>
            <a:endParaRPr lang="en-US" sz="2800" b="1" cap="all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lowchart: Alternate Process 7"/>
          <p:cNvSpPr/>
          <p:nvPr/>
        </p:nvSpPr>
        <p:spPr>
          <a:xfrm>
            <a:off x="2971800" y="685800"/>
            <a:ext cx="55626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62200" y="228600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TOWN OF LONGBOAT KEY</a:t>
            </a:r>
            <a:endParaRPr lang="en-US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 descr="LBK Production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327199"/>
            <a:ext cx="897435" cy="116123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2743200" y="914400"/>
            <a:ext cx="5638800" cy="2286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304800" y="914400"/>
            <a:ext cx="15240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1219200" y="2338297"/>
            <a:ext cx="6402388" cy="4418013"/>
            <a:chOff x="2541" y="1330"/>
            <a:chExt cx="4033" cy="2783"/>
          </a:xfrm>
        </p:grpSpPr>
        <p:sp>
          <p:nvSpPr>
            <p:cNvPr id="5" name="AutoShape 3"/>
            <p:cNvSpPr>
              <a:spLocks noChangeAspect="1" noChangeArrowheads="1" noTextEdit="1"/>
            </p:cNvSpPr>
            <p:nvPr/>
          </p:nvSpPr>
          <p:spPr bwMode="auto">
            <a:xfrm>
              <a:off x="2638" y="1341"/>
              <a:ext cx="3936" cy="27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" name="Group 205"/>
            <p:cNvGrpSpPr>
              <a:grpSpLocks/>
            </p:cNvGrpSpPr>
            <p:nvPr/>
          </p:nvGrpSpPr>
          <p:grpSpPr bwMode="auto">
            <a:xfrm>
              <a:off x="2541" y="1330"/>
              <a:ext cx="4025" cy="2777"/>
              <a:chOff x="2541" y="1330"/>
              <a:chExt cx="4025" cy="2777"/>
            </a:xfrm>
          </p:grpSpPr>
          <p:sp>
            <p:nvSpPr>
              <p:cNvPr id="20508" name="Rectangle 6"/>
              <p:cNvSpPr>
                <a:spLocks noChangeArrowheads="1"/>
              </p:cNvSpPr>
              <p:nvPr/>
            </p:nvSpPr>
            <p:spPr bwMode="auto">
              <a:xfrm>
                <a:off x="5140" y="1606"/>
                <a:ext cx="542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2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As of 9/30/16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09" name="Rectangle 7"/>
              <p:cNvSpPr>
                <a:spLocks noChangeArrowheads="1"/>
              </p:cNvSpPr>
              <p:nvPr/>
            </p:nvSpPr>
            <p:spPr bwMode="auto">
              <a:xfrm>
                <a:off x="4535" y="1467"/>
                <a:ext cx="278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Budget</a:t>
                </a:r>
                <a:endParaRPr kumimoji="0" lang="en-US" altLang="en-US" sz="18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20510" name="Rectangle 8"/>
              <p:cNvSpPr>
                <a:spLocks noChangeArrowheads="1"/>
              </p:cNvSpPr>
              <p:nvPr/>
            </p:nvSpPr>
            <p:spPr bwMode="auto">
              <a:xfrm>
                <a:off x="5059" y="1472"/>
                <a:ext cx="664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Estimated Actual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11" name="Rectangle 9"/>
              <p:cNvSpPr>
                <a:spLocks noChangeArrowheads="1"/>
              </p:cNvSpPr>
              <p:nvPr/>
            </p:nvSpPr>
            <p:spPr bwMode="auto">
              <a:xfrm>
                <a:off x="2647" y="1603"/>
                <a:ext cx="1583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1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Sources and Uses of Funds-Phase III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12" name="Rectangle 10"/>
              <p:cNvSpPr>
                <a:spLocks noChangeArrowheads="1"/>
              </p:cNvSpPr>
              <p:nvPr/>
            </p:nvSpPr>
            <p:spPr bwMode="auto">
              <a:xfrm>
                <a:off x="2647" y="1723"/>
                <a:ext cx="1615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13" name="Rectangle 11"/>
              <p:cNvSpPr>
                <a:spLocks noChangeArrowheads="1"/>
              </p:cNvSpPr>
              <p:nvPr/>
            </p:nvSpPr>
            <p:spPr bwMode="auto">
              <a:xfrm>
                <a:off x="2647" y="1750"/>
                <a:ext cx="464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Revenues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14" name="Rectangle 12"/>
              <p:cNvSpPr>
                <a:spLocks noChangeArrowheads="1"/>
              </p:cNvSpPr>
              <p:nvPr/>
            </p:nvSpPr>
            <p:spPr bwMode="auto">
              <a:xfrm>
                <a:off x="2641" y="1881"/>
                <a:ext cx="710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Grant revenue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15" name="Rectangle 13"/>
              <p:cNvSpPr>
                <a:spLocks noChangeArrowheads="1"/>
              </p:cNvSpPr>
              <p:nvPr/>
            </p:nvSpPr>
            <p:spPr bwMode="auto">
              <a:xfrm>
                <a:off x="4606" y="1881"/>
                <a:ext cx="475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7,765,569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16" name="Rectangle 14"/>
              <p:cNvSpPr>
                <a:spLocks noChangeArrowheads="1"/>
              </p:cNvSpPr>
              <p:nvPr/>
            </p:nvSpPr>
            <p:spPr bwMode="auto">
              <a:xfrm>
                <a:off x="4361" y="1881"/>
                <a:ext cx="31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$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17" name="Rectangle 15"/>
              <p:cNvSpPr>
                <a:spLocks noChangeArrowheads="1"/>
              </p:cNvSpPr>
              <p:nvPr/>
            </p:nvSpPr>
            <p:spPr bwMode="auto">
              <a:xfrm>
                <a:off x="4606" y="1881"/>
                <a:ext cx="7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18" name="Rectangle 16"/>
              <p:cNvSpPr>
                <a:spLocks noChangeArrowheads="1"/>
              </p:cNvSpPr>
              <p:nvPr/>
            </p:nvSpPr>
            <p:spPr bwMode="auto">
              <a:xfrm>
                <a:off x="5332" y="1881"/>
                <a:ext cx="39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3,871,543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19" name="Rectangle 17"/>
              <p:cNvSpPr>
                <a:spLocks noChangeArrowheads="1"/>
              </p:cNvSpPr>
              <p:nvPr/>
            </p:nvSpPr>
            <p:spPr bwMode="auto">
              <a:xfrm>
                <a:off x="5087" y="1881"/>
                <a:ext cx="31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$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20" name="Rectangle 18"/>
              <p:cNvSpPr>
                <a:spLocks noChangeArrowheads="1"/>
              </p:cNvSpPr>
              <p:nvPr/>
            </p:nvSpPr>
            <p:spPr bwMode="auto">
              <a:xfrm>
                <a:off x="5332" y="1881"/>
                <a:ext cx="7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21" name="Rectangle 19"/>
              <p:cNvSpPr>
                <a:spLocks noChangeArrowheads="1"/>
              </p:cNvSpPr>
              <p:nvPr/>
            </p:nvSpPr>
            <p:spPr bwMode="auto">
              <a:xfrm>
                <a:off x="2641" y="2012"/>
                <a:ext cx="114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Transfer in From Phase II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22" name="Rectangle 20"/>
              <p:cNvSpPr>
                <a:spLocks noChangeArrowheads="1"/>
              </p:cNvSpPr>
              <p:nvPr/>
            </p:nvSpPr>
            <p:spPr bwMode="auto">
              <a:xfrm>
                <a:off x="4677" y="2012"/>
                <a:ext cx="399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230,555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23" name="Rectangle 21"/>
              <p:cNvSpPr>
                <a:spLocks noChangeArrowheads="1"/>
              </p:cNvSpPr>
              <p:nvPr/>
            </p:nvSpPr>
            <p:spPr bwMode="auto">
              <a:xfrm>
                <a:off x="4361" y="2012"/>
                <a:ext cx="37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   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24" name="Rectangle 22"/>
              <p:cNvSpPr>
                <a:spLocks noChangeArrowheads="1"/>
              </p:cNvSpPr>
              <p:nvPr/>
            </p:nvSpPr>
            <p:spPr bwMode="auto">
              <a:xfrm>
                <a:off x="4666" y="2012"/>
                <a:ext cx="7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25" name="Rectangle 23"/>
              <p:cNvSpPr>
                <a:spLocks noChangeArrowheads="1"/>
              </p:cNvSpPr>
              <p:nvPr/>
            </p:nvSpPr>
            <p:spPr bwMode="auto">
              <a:xfrm>
                <a:off x="5403" y="2012"/>
                <a:ext cx="399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230,555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26" name="Rectangle 24"/>
              <p:cNvSpPr>
                <a:spLocks noChangeArrowheads="1"/>
              </p:cNvSpPr>
              <p:nvPr/>
            </p:nvSpPr>
            <p:spPr bwMode="auto">
              <a:xfrm>
                <a:off x="5087" y="2012"/>
                <a:ext cx="37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   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27" name="Rectangle 25"/>
              <p:cNvSpPr>
                <a:spLocks noChangeArrowheads="1"/>
              </p:cNvSpPr>
              <p:nvPr/>
            </p:nvSpPr>
            <p:spPr bwMode="auto">
              <a:xfrm>
                <a:off x="5392" y="2012"/>
                <a:ext cx="7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28" name="Rectangle 26"/>
              <p:cNvSpPr>
                <a:spLocks noChangeArrowheads="1"/>
              </p:cNvSpPr>
              <p:nvPr/>
            </p:nvSpPr>
            <p:spPr bwMode="auto">
              <a:xfrm>
                <a:off x="2641" y="2143"/>
                <a:ext cx="91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Investment income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29" name="Rectangle 27"/>
              <p:cNvSpPr>
                <a:spLocks noChangeArrowheads="1"/>
              </p:cNvSpPr>
              <p:nvPr/>
            </p:nvSpPr>
            <p:spPr bwMode="auto">
              <a:xfrm>
                <a:off x="4726" y="2143"/>
                <a:ext cx="344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66,613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30" name="Rectangle 28"/>
              <p:cNvSpPr>
                <a:spLocks noChangeArrowheads="1"/>
              </p:cNvSpPr>
              <p:nvPr/>
            </p:nvSpPr>
            <p:spPr bwMode="auto">
              <a:xfrm>
                <a:off x="4361" y="2143"/>
                <a:ext cx="420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     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31" name="Rectangle 29"/>
              <p:cNvSpPr>
                <a:spLocks noChangeArrowheads="1"/>
              </p:cNvSpPr>
              <p:nvPr/>
            </p:nvSpPr>
            <p:spPr bwMode="auto">
              <a:xfrm>
                <a:off x="4710" y="2143"/>
                <a:ext cx="7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32" name="Rectangle 30"/>
              <p:cNvSpPr>
                <a:spLocks noChangeArrowheads="1"/>
              </p:cNvSpPr>
              <p:nvPr/>
            </p:nvSpPr>
            <p:spPr bwMode="auto">
              <a:xfrm>
                <a:off x="5453" y="2143"/>
                <a:ext cx="272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84,013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33" name="Rectangle 31"/>
              <p:cNvSpPr>
                <a:spLocks noChangeArrowheads="1"/>
              </p:cNvSpPr>
              <p:nvPr/>
            </p:nvSpPr>
            <p:spPr bwMode="auto">
              <a:xfrm>
                <a:off x="5087" y="2143"/>
                <a:ext cx="420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     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34" name="Rectangle 32"/>
              <p:cNvSpPr>
                <a:spLocks noChangeArrowheads="1"/>
              </p:cNvSpPr>
              <p:nvPr/>
            </p:nvSpPr>
            <p:spPr bwMode="auto">
              <a:xfrm>
                <a:off x="5436" y="2143"/>
                <a:ext cx="7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35" name="Rectangle 33"/>
              <p:cNvSpPr>
                <a:spLocks noChangeArrowheads="1"/>
              </p:cNvSpPr>
              <p:nvPr/>
            </p:nvSpPr>
            <p:spPr bwMode="auto">
              <a:xfrm>
                <a:off x="2647" y="2274"/>
                <a:ext cx="830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     Total Revenue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36" name="Rectangle 34"/>
              <p:cNvSpPr>
                <a:spLocks noChangeArrowheads="1"/>
              </p:cNvSpPr>
              <p:nvPr/>
            </p:nvSpPr>
            <p:spPr bwMode="auto">
              <a:xfrm>
                <a:off x="4590" y="2274"/>
                <a:ext cx="480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8,062,737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37" name="Rectangle 35"/>
              <p:cNvSpPr>
                <a:spLocks noChangeArrowheads="1"/>
              </p:cNvSpPr>
              <p:nvPr/>
            </p:nvSpPr>
            <p:spPr bwMode="auto">
              <a:xfrm>
                <a:off x="4366" y="2274"/>
                <a:ext cx="262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38" name="Rectangle 36"/>
              <p:cNvSpPr>
                <a:spLocks noChangeArrowheads="1"/>
              </p:cNvSpPr>
              <p:nvPr/>
            </p:nvSpPr>
            <p:spPr bwMode="auto">
              <a:xfrm>
                <a:off x="4563" y="2274"/>
                <a:ext cx="7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39" name="Rectangle 37"/>
              <p:cNvSpPr>
                <a:spLocks noChangeArrowheads="1"/>
              </p:cNvSpPr>
              <p:nvPr/>
            </p:nvSpPr>
            <p:spPr bwMode="auto">
              <a:xfrm>
                <a:off x="5316" y="2274"/>
                <a:ext cx="397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200" b="1" i="1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4,186,111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40" name="Rectangle 38"/>
              <p:cNvSpPr>
                <a:spLocks noChangeArrowheads="1"/>
              </p:cNvSpPr>
              <p:nvPr/>
            </p:nvSpPr>
            <p:spPr bwMode="auto">
              <a:xfrm>
                <a:off x="5092" y="2274"/>
                <a:ext cx="262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41" name="Rectangle 39"/>
              <p:cNvSpPr>
                <a:spLocks noChangeArrowheads="1"/>
              </p:cNvSpPr>
              <p:nvPr/>
            </p:nvSpPr>
            <p:spPr bwMode="auto">
              <a:xfrm>
                <a:off x="5289" y="2274"/>
                <a:ext cx="7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42" name="Rectangle 40"/>
              <p:cNvSpPr>
                <a:spLocks noChangeArrowheads="1"/>
              </p:cNvSpPr>
              <p:nvPr/>
            </p:nvSpPr>
            <p:spPr bwMode="auto">
              <a:xfrm>
                <a:off x="2647" y="2405"/>
                <a:ext cx="448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Expenses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43" name="Rectangle 41"/>
              <p:cNvSpPr>
                <a:spLocks noChangeArrowheads="1"/>
              </p:cNvSpPr>
              <p:nvPr/>
            </p:nvSpPr>
            <p:spPr bwMode="auto">
              <a:xfrm>
                <a:off x="2641" y="2536"/>
                <a:ext cx="1731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1. Comprehensive Beach Management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44" name="Rectangle 42"/>
              <p:cNvSpPr>
                <a:spLocks noChangeArrowheads="1"/>
              </p:cNvSpPr>
              <p:nvPr/>
            </p:nvSpPr>
            <p:spPr bwMode="auto">
              <a:xfrm>
                <a:off x="4606" y="2536"/>
                <a:ext cx="475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1,730,569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45" name="Rectangle 43"/>
              <p:cNvSpPr>
                <a:spLocks noChangeArrowheads="1"/>
              </p:cNvSpPr>
              <p:nvPr/>
            </p:nvSpPr>
            <p:spPr bwMode="auto">
              <a:xfrm>
                <a:off x="4361" y="2536"/>
                <a:ext cx="30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46" name="Rectangle 44"/>
              <p:cNvSpPr>
                <a:spLocks noChangeArrowheads="1"/>
              </p:cNvSpPr>
              <p:nvPr/>
            </p:nvSpPr>
            <p:spPr bwMode="auto">
              <a:xfrm>
                <a:off x="4601" y="2536"/>
                <a:ext cx="7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47" name="Rectangle 45"/>
              <p:cNvSpPr>
                <a:spLocks noChangeArrowheads="1"/>
              </p:cNvSpPr>
              <p:nvPr/>
            </p:nvSpPr>
            <p:spPr bwMode="auto">
              <a:xfrm>
                <a:off x="5403" y="2536"/>
                <a:ext cx="399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300,000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48" name="Rectangle 46"/>
              <p:cNvSpPr>
                <a:spLocks noChangeArrowheads="1"/>
              </p:cNvSpPr>
              <p:nvPr/>
            </p:nvSpPr>
            <p:spPr bwMode="auto">
              <a:xfrm>
                <a:off x="5087" y="2536"/>
                <a:ext cx="37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   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49" name="Rectangle 47"/>
              <p:cNvSpPr>
                <a:spLocks noChangeArrowheads="1"/>
              </p:cNvSpPr>
              <p:nvPr/>
            </p:nvSpPr>
            <p:spPr bwMode="auto">
              <a:xfrm>
                <a:off x="5392" y="2536"/>
                <a:ext cx="7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50" name="Rectangle 48"/>
              <p:cNvSpPr>
                <a:spLocks noChangeArrowheads="1"/>
              </p:cNvSpPr>
              <p:nvPr/>
            </p:nvSpPr>
            <p:spPr bwMode="auto">
              <a:xfrm>
                <a:off x="6091" y="2536"/>
                <a:ext cx="475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1,430,569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51" name="Rectangle 49"/>
              <p:cNvSpPr>
                <a:spLocks noChangeArrowheads="1"/>
              </p:cNvSpPr>
              <p:nvPr/>
            </p:nvSpPr>
            <p:spPr bwMode="auto">
              <a:xfrm>
                <a:off x="5813" y="2536"/>
                <a:ext cx="333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 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52" name="Rectangle 50"/>
              <p:cNvSpPr>
                <a:spLocks noChangeArrowheads="1"/>
              </p:cNvSpPr>
              <p:nvPr/>
            </p:nvSpPr>
            <p:spPr bwMode="auto">
              <a:xfrm>
                <a:off x="6075" y="2536"/>
                <a:ext cx="7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53" name="Rectangle 51"/>
              <p:cNvSpPr>
                <a:spLocks noChangeArrowheads="1"/>
              </p:cNvSpPr>
              <p:nvPr/>
            </p:nvSpPr>
            <p:spPr bwMode="auto">
              <a:xfrm>
                <a:off x="2641" y="2667"/>
                <a:ext cx="108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2. Streets and Drainage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54" name="Rectangle 52"/>
              <p:cNvSpPr>
                <a:spLocks noChangeArrowheads="1"/>
              </p:cNvSpPr>
              <p:nvPr/>
            </p:nvSpPr>
            <p:spPr bwMode="auto">
              <a:xfrm>
                <a:off x="4863" y="2667"/>
                <a:ext cx="8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-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55" name="Rectangle 53"/>
              <p:cNvSpPr>
                <a:spLocks noChangeArrowheads="1"/>
              </p:cNvSpPr>
              <p:nvPr/>
            </p:nvSpPr>
            <p:spPr bwMode="auto">
              <a:xfrm>
                <a:off x="4361" y="2667"/>
                <a:ext cx="584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            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56" name="Rectangle 54"/>
              <p:cNvSpPr>
                <a:spLocks noChangeArrowheads="1"/>
              </p:cNvSpPr>
              <p:nvPr/>
            </p:nvSpPr>
            <p:spPr bwMode="auto">
              <a:xfrm>
                <a:off x="4863" y="2667"/>
                <a:ext cx="7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57" name="Rectangle 55"/>
              <p:cNvSpPr>
                <a:spLocks noChangeArrowheads="1"/>
              </p:cNvSpPr>
              <p:nvPr/>
            </p:nvSpPr>
            <p:spPr bwMode="auto">
              <a:xfrm>
                <a:off x="5589" y="2667"/>
                <a:ext cx="8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-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58" name="Rectangle 56"/>
              <p:cNvSpPr>
                <a:spLocks noChangeArrowheads="1"/>
              </p:cNvSpPr>
              <p:nvPr/>
            </p:nvSpPr>
            <p:spPr bwMode="auto">
              <a:xfrm>
                <a:off x="5087" y="2667"/>
                <a:ext cx="584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                     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59" name="Rectangle 57"/>
              <p:cNvSpPr>
                <a:spLocks noChangeArrowheads="1"/>
              </p:cNvSpPr>
              <p:nvPr/>
            </p:nvSpPr>
            <p:spPr bwMode="auto">
              <a:xfrm>
                <a:off x="5589" y="2667"/>
                <a:ext cx="7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60" name="Rectangle 58"/>
              <p:cNvSpPr>
                <a:spLocks noChangeArrowheads="1"/>
              </p:cNvSpPr>
              <p:nvPr/>
            </p:nvSpPr>
            <p:spPr bwMode="auto">
              <a:xfrm>
                <a:off x="6348" y="2667"/>
                <a:ext cx="8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-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61" name="Rectangle 59"/>
              <p:cNvSpPr>
                <a:spLocks noChangeArrowheads="1"/>
              </p:cNvSpPr>
              <p:nvPr/>
            </p:nvSpPr>
            <p:spPr bwMode="auto">
              <a:xfrm>
                <a:off x="5813" y="2667"/>
                <a:ext cx="60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             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62" name="Rectangle 60"/>
              <p:cNvSpPr>
                <a:spLocks noChangeArrowheads="1"/>
              </p:cNvSpPr>
              <p:nvPr/>
            </p:nvSpPr>
            <p:spPr bwMode="auto">
              <a:xfrm>
                <a:off x="6337" y="2667"/>
                <a:ext cx="7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63" name="Rectangle 61"/>
              <p:cNvSpPr>
                <a:spLocks noChangeArrowheads="1"/>
              </p:cNvSpPr>
              <p:nvPr/>
            </p:nvSpPr>
            <p:spPr bwMode="auto">
              <a:xfrm>
                <a:off x="2641" y="2798"/>
                <a:ext cx="1425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3. Potable Water Interconnecct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64" name="Rectangle 62"/>
              <p:cNvSpPr>
                <a:spLocks noChangeArrowheads="1"/>
              </p:cNvSpPr>
              <p:nvPr/>
            </p:nvSpPr>
            <p:spPr bwMode="auto">
              <a:xfrm>
                <a:off x="4863" y="2798"/>
                <a:ext cx="8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-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65" name="Rectangle 63"/>
              <p:cNvSpPr>
                <a:spLocks noChangeArrowheads="1"/>
              </p:cNvSpPr>
              <p:nvPr/>
            </p:nvSpPr>
            <p:spPr bwMode="auto">
              <a:xfrm>
                <a:off x="4361" y="2798"/>
                <a:ext cx="584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            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66" name="Rectangle 64"/>
              <p:cNvSpPr>
                <a:spLocks noChangeArrowheads="1"/>
              </p:cNvSpPr>
              <p:nvPr/>
            </p:nvSpPr>
            <p:spPr bwMode="auto">
              <a:xfrm>
                <a:off x="4863" y="2798"/>
                <a:ext cx="7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67" name="Rectangle 65"/>
              <p:cNvSpPr>
                <a:spLocks noChangeArrowheads="1"/>
              </p:cNvSpPr>
              <p:nvPr/>
            </p:nvSpPr>
            <p:spPr bwMode="auto">
              <a:xfrm>
                <a:off x="5589" y="2798"/>
                <a:ext cx="8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-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68" name="Rectangle 66"/>
              <p:cNvSpPr>
                <a:spLocks noChangeArrowheads="1"/>
              </p:cNvSpPr>
              <p:nvPr/>
            </p:nvSpPr>
            <p:spPr bwMode="auto">
              <a:xfrm>
                <a:off x="5087" y="2798"/>
                <a:ext cx="584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                     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69" name="Rectangle 67"/>
              <p:cNvSpPr>
                <a:spLocks noChangeArrowheads="1"/>
              </p:cNvSpPr>
              <p:nvPr/>
            </p:nvSpPr>
            <p:spPr bwMode="auto">
              <a:xfrm>
                <a:off x="5589" y="2798"/>
                <a:ext cx="7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70" name="Rectangle 68"/>
              <p:cNvSpPr>
                <a:spLocks noChangeArrowheads="1"/>
              </p:cNvSpPr>
              <p:nvPr/>
            </p:nvSpPr>
            <p:spPr bwMode="auto">
              <a:xfrm>
                <a:off x="6348" y="2798"/>
                <a:ext cx="8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-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71" name="Rectangle 69"/>
              <p:cNvSpPr>
                <a:spLocks noChangeArrowheads="1"/>
              </p:cNvSpPr>
              <p:nvPr/>
            </p:nvSpPr>
            <p:spPr bwMode="auto">
              <a:xfrm>
                <a:off x="5813" y="2798"/>
                <a:ext cx="60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             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72" name="Rectangle 70"/>
              <p:cNvSpPr>
                <a:spLocks noChangeArrowheads="1"/>
              </p:cNvSpPr>
              <p:nvPr/>
            </p:nvSpPr>
            <p:spPr bwMode="auto">
              <a:xfrm>
                <a:off x="6337" y="2798"/>
                <a:ext cx="7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73" name="Rectangle 71"/>
              <p:cNvSpPr>
                <a:spLocks noChangeArrowheads="1"/>
              </p:cNvSpPr>
              <p:nvPr/>
            </p:nvSpPr>
            <p:spPr bwMode="auto">
              <a:xfrm>
                <a:off x="2641" y="2929"/>
                <a:ext cx="173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4. Parks and Recreation Improvements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74" name="Rectangle 72"/>
              <p:cNvSpPr>
                <a:spLocks noChangeArrowheads="1"/>
              </p:cNvSpPr>
              <p:nvPr/>
            </p:nvSpPr>
            <p:spPr bwMode="auto">
              <a:xfrm>
                <a:off x="4606" y="2929"/>
                <a:ext cx="475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2,922,000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75" name="Rectangle 73"/>
              <p:cNvSpPr>
                <a:spLocks noChangeArrowheads="1"/>
              </p:cNvSpPr>
              <p:nvPr/>
            </p:nvSpPr>
            <p:spPr bwMode="auto">
              <a:xfrm>
                <a:off x="4361" y="2929"/>
                <a:ext cx="30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76" name="Rectangle 74"/>
              <p:cNvSpPr>
                <a:spLocks noChangeArrowheads="1"/>
              </p:cNvSpPr>
              <p:nvPr/>
            </p:nvSpPr>
            <p:spPr bwMode="auto">
              <a:xfrm>
                <a:off x="4601" y="2929"/>
                <a:ext cx="7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77" name="Rectangle 75"/>
              <p:cNvSpPr>
                <a:spLocks noChangeArrowheads="1"/>
              </p:cNvSpPr>
              <p:nvPr/>
            </p:nvSpPr>
            <p:spPr bwMode="auto">
              <a:xfrm>
                <a:off x="5412" y="2930"/>
                <a:ext cx="321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2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994,040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78" name="Rectangle 76"/>
              <p:cNvSpPr>
                <a:spLocks noChangeArrowheads="1"/>
              </p:cNvSpPr>
              <p:nvPr/>
            </p:nvSpPr>
            <p:spPr bwMode="auto">
              <a:xfrm>
                <a:off x="5087" y="2929"/>
                <a:ext cx="420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              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79" name="Rectangle 77"/>
              <p:cNvSpPr>
                <a:spLocks noChangeArrowheads="1"/>
              </p:cNvSpPr>
              <p:nvPr/>
            </p:nvSpPr>
            <p:spPr bwMode="auto">
              <a:xfrm>
                <a:off x="5436" y="2929"/>
                <a:ext cx="7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80" name="Rectangle 78"/>
              <p:cNvSpPr>
                <a:spLocks noChangeArrowheads="1"/>
              </p:cNvSpPr>
              <p:nvPr/>
            </p:nvSpPr>
            <p:spPr bwMode="auto">
              <a:xfrm>
                <a:off x="6091" y="2929"/>
                <a:ext cx="39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2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1,927,960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81" name="Rectangle 79"/>
              <p:cNvSpPr>
                <a:spLocks noChangeArrowheads="1"/>
              </p:cNvSpPr>
              <p:nvPr/>
            </p:nvSpPr>
            <p:spPr bwMode="auto">
              <a:xfrm>
                <a:off x="5813" y="2929"/>
                <a:ext cx="333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 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82" name="Rectangle 80"/>
              <p:cNvSpPr>
                <a:spLocks noChangeArrowheads="1"/>
              </p:cNvSpPr>
              <p:nvPr/>
            </p:nvSpPr>
            <p:spPr bwMode="auto">
              <a:xfrm>
                <a:off x="6075" y="2929"/>
                <a:ext cx="7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83" name="Rectangle 81"/>
              <p:cNvSpPr>
                <a:spLocks noChangeArrowheads="1"/>
              </p:cNvSpPr>
              <p:nvPr/>
            </p:nvSpPr>
            <p:spPr bwMode="auto">
              <a:xfrm>
                <a:off x="2641" y="3060"/>
                <a:ext cx="841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5. Canal Dredging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84" name="Rectangle 82"/>
              <p:cNvSpPr>
                <a:spLocks noChangeArrowheads="1"/>
              </p:cNvSpPr>
              <p:nvPr/>
            </p:nvSpPr>
            <p:spPr bwMode="auto">
              <a:xfrm>
                <a:off x="4677" y="3060"/>
                <a:ext cx="399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900,000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85" name="Rectangle 83"/>
              <p:cNvSpPr>
                <a:spLocks noChangeArrowheads="1"/>
              </p:cNvSpPr>
              <p:nvPr/>
            </p:nvSpPr>
            <p:spPr bwMode="auto">
              <a:xfrm>
                <a:off x="4361" y="3060"/>
                <a:ext cx="37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   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86" name="Rectangle 84"/>
              <p:cNvSpPr>
                <a:spLocks noChangeArrowheads="1"/>
              </p:cNvSpPr>
              <p:nvPr/>
            </p:nvSpPr>
            <p:spPr bwMode="auto">
              <a:xfrm>
                <a:off x="4666" y="3060"/>
                <a:ext cx="7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87" name="Rectangle 85"/>
              <p:cNvSpPr>
                <a:spLocks noChangeArrowheads="1"/>
              </p:cNvSpPr>
              <p:nvPr/>
            </p:nvSpPr>
            <p:spPr bwMode="auto">
              <a:xfrm>
                <a:off x="5589" y="3060"/>
                <a:ext cx="8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-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88" name="Rectangle 86"/>
              <p:cNvSpPr>
                <a:spLocks noChangeArrowheads="1"/>
              </p:cNvSpPr>
              <p:nvPr/>
            </p:nvSpPr>
            <p:spPr bwMode="auto">
              <a:xfrm>
                <a:off x="5087" y="3060"/>
                <a:ext cx="699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            200,000   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90" name="Rectangle 88"/>
              <p:cNvSpPr>
                <a:spLocks noChangeArrowheads="1"/>
              </p:cNvSpPr>
              <p:nvPr/>
            </p:nvSpPr>
            <p:spPr bwMode="auto">
              <a:xfrm>
                <a:off x="6162" y="3060"/>
                <a:ext cx="321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2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7</a:t>
                </a: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00,000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91" name="Rectangle 89"/>
              <p:cNvSpPr>
                <a:spLocks noChangeArrowheads="1"/>
              </p:cNvSpPr>
              <p:nvPr/>
            </p:nvSpPr>
            <p:spPr bwMode="auto">
              <a:xfrm>
                <a:off x="5813" y="3060"/>
                <a:ext cx="420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              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92" name="Rectangle 90"/>
              <p:cNvSpPr>
                <a:spLocks noChangeArrowheads="1"/>
              </p:cNvSpPr>
              <p:nvPr/>
            </p:nvSpPr>
            <p:spPr bwMode="auto">
              <a:xfrm>
                <a:off x="6162" y="3060"/>
                <a:ext cx="7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93" name="Rectangle 91"/>
              <p:cNvSpPr>
                <a:spLocks noChangeArrowheads="1"/>
              </p:cNvSpPr>
              <p:nvPr/>
            </p:nvSpPr>
            <p:spPr bwMode="auto">
              <a:xfrm>
                <a:off x="2641" y="3191"/>
                <a:ext cx="742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6. Public Safety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94" name="Rectangle 92"/>
              <p:cNvSpPr>
                <a:spLocks noChangeArrowheads="1"/>
              </p:cNvSpPr>
              <p:nvPr/>
            </p:nvSpPr>
            <p:spPr bwMode="auto">
              <a:xfrm>
                <a:off x="4606" y="3191"/>
                <a:ext cx="39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1,588,168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95" name="Rectangle 93"/>
              <p:cNvSpPr>
                <a:spLocks noChangeArrowheads="1"/>
              </p:cNvSpPr>
              <p:nvPr/>
            </p:nvSpPr>
            <p:spPr bwMode="auto">
              <a:xfrm>
                <a:off x="4361" y="3191"/>
                <a:ext cx="30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96" name="Rectangle 94"/>
              <p:cNvSpPr>
                <a:spLocks noChangeArrowheads="1"/>
              </p:cNvSpPr>
              <p:nvPr/>
            </p:nvSpPr>
            <p:spPr bwMode="auto">
              <a:xfrm>
                <a:off x="4601" y="3191"/>
                <a:ext cx="7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97" name="Rectangle 95"/>
              <p:cNvSpPr>
                <a:spLocks noChangeArrowheads="1"/>
              </p:cNvSpPr>
              <p:nvPr/>
            </p:nvSpPr>
            <p:spPr bwMode="auto">
              <a:xfrm>
                <a:off x="5332" y="3191"/>
                <a:ext cx="39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2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1,524,858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98" name="Rectangle 96"/>
              <p:cNvSpPr>
                <a:spLocks noChangeArrowheads="1"/>
              </p:cNvSpPr>
              <p:nvPr/>
            </p:nvSpPr>
            <p:spPr bwMode="auto">
              <a:xfrm>
                <a:off x="5087" y="3191"/>
                <a:ext cx="30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599" name="Rectangle 97"/>
              <p:cNvSpPr>
                <a:spLocks noChangeArrowheads="1"/>
              </p:cNvSpPr>
              <p:nvPr/>
            </p:nvSpPr>
            <p:spPr bwMode="auto">
              <a:xfrm>
                <a:off x="5327" y="3191"/>
                <a:ext cx="7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00" name="Rectangle 98"/>
              <p:cNvSpPr>
                <a:spLocks noChangeArrowheads="1"/>
              </p:cNvSpPr>
              <p:nvPr/>
            </p:nvSpPr>
            <p:spPr bwMode="auto">
              <a:xfrm>
                <a:off x="6208" y="3201"/>
                <a:ext cx="272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2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63,310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01" name="Rectangle 99"/>
              <p:cNvSpPr>
                <a:spLocks noChangeArrowheads="1"/>
              </p:cNvSpPr>
              <p:nvPr/>
            </p:nvSpPr>
            <p:spPr bwMode="auto">
              <a:xfrm>
                <a:off x="5813" y="3191"/>
                <a:ext cx="420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     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02" name="Rectangle 100"/>
              <p:cNvSpPr>
                <a:spLocks noChangeArrowheads="1"/>
              </p:cNvSpPr>
              <p:nvPr/>
            </p:nvSpPr>
            <p:spPr bwMode="auto">
              <a:xfrm>
                <a:off x="6162" y="3191"/>
                <a:ext cx="7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03" name="Rectangle 101"/>
              <p:cNvSpPr>
                <a:spLocks noChangeArrowheads="1"/>
              </p:cNvSpPr>
              <p:nvPr/>
            </p:nvSpPr>
            <p:spPr bwMode="auto">
              <a:xfrm>
                <a:off x="2641" y="3322"/>
                <a:ext cx="1599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7. Improvements to Public Facilities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04" name="Rectangle 102"/>
              <p:cNvSpPr>
                <a:spLocks noChangeArrowheads="1"/>
              </p:cNvSpPr>
              <p:nvPr/>
            </p:nvSpPr>
            <p:spPr bwMode="auto">
              <a:xfrm>
                <a:off x="4677" y="3322"/>
                <a:ext cx="399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922,000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05" name="Rectangle 103"/>
              <p:cNvSpPr>
                <a:spLocks noChangeArrowheads="1"/>
              </p:cNvSpPr>
              <p:nvPr/>
            </p:nvSpPr>
            <p:spPr bwMode="auto">
              <a:xfrm>
                <a:off x="4361" y="3322"/>
                <a:ext cx="37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   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06" name="Rectangle 104"/>
              <p:cNvSpPr>
                <a:spLocks noChangeArrowheads="1"/>
              </p:cNvSpPr>
              <p:nvPr/>
            </p:nvSpPr>
            <p:spPr bwMode="auto">
              <a:xfrm>
                <a:off x="4666" y="3322"/>
                <a:ext cx="7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07" name="Rectangle 105"/>
              <p:cNvSpPr>
                <a:spLocks noChangeArrowheads="1"/>
              </p:cNvSpPr>
              <p:nvPr/>
            </p:nvSpPr>
            <p:spPr bwMode="auto">
              <a:xfrm>
                <a:off x="5403" y="3322"/>
                <a:ext cx="321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2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670,179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08" name="Rectangle 106"/>
              <p:cNvSpPr>
                <a:spLocks noChangeArrowheads="1"/>
              </p:cNvSpPr>
              <p:nvPr/>
            </p:nvSpPr>
            <p:spPr bwMode="auto">
              <a:xfrm>
                <a:off x="5087" y="3322"/>
                <a:ext cx="37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   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09" name="Rectangle 107"/>
              <p:cNvSpPr>
                <a:spLocks noChangeArrowheads="1"/>
              </p:cNvSpPr>
              <p:nvPr/>
            </p:nvSpPr>
            <p:spPr bwMode="auto">
              <a:xfrm>
                <a:off x="5392" y="3322"/>
                <a:ext cx="7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10" name="Rectangle 108"/>
              <p:cNvSpPr>
                <a:spLocks noChangeArrowheads="1"/>
              </p:cNvSpPr>
              <p:nvPr/>
            </p:nvSpPr>
            <p:spPr bwMode="auto">
              <a:xfrm>
                <a:off x="6162" y="3322"/>
                <a:ext cx="321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251,821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11" name="Rectangle 109"/>
              <p:cNvSpPr>
                <a:spLocks noChangeArrowheads="1"/>
              </p:cNvSpPr>
              <p:nvPr/>
            </p:nvSpPr>
            <p:spPr bwMode="auto">
              <a:xfrm>
                <a:off x="5813" y="3322"/>
                <a:ext cx="420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     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12" name="Rectangle 110"/>
              <p:cNvSpPr>
                <a:spLocks noChangeArrowheads="1"/>
              </p:cNvSpPr>
              <p:nvPr/>
            </p:nvSpPr>
            <p:spPr bwMode="auto">
              <a:xfrm>
                <a:off x="6162" y="3322"/>
                <a:ext cx="7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13" name="Rectangle 111"/>
              <p:cNvSpPr>
                <a:spLocks noChangeArrowheads="1"/>
              </p:cNvSpPr>
              <p:nvPr/>
            </p:nvSpPr>
            <p:spPr bwMode="auto">
              <a:xfrm>
                <a:off x="2647" y="3600"/>
                <a:ext cx="1168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TOTAL PHASE II EXPENSES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14" name="Rectangle 112"/>
              <p:cNvSpPr>
                <a:spLocks noChangeArrowheads="1"/>
              </p:cNvSpPr>
              <p:nvPr/>
            </p:nvSpPr>
            <p:spPr bwMode="auto">
              <a:xfrm>
                <a:off x="4590" y="3600"/>
                <a:ext cx="397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200" b="1" i="1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8,062,737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15" name="Rectangle 113"/>
              <p:cNvSpPr>
                <a:spLocks noChangeArrowheads="1"/>
              </p:cNvSpPr>
              <p:nvPr/>
            </p:nvSpPr>
            <p:spPr bwMode="auto">
              <a:xfrm>
                <a:off x="4366" y="3600"/>
                <a:ext cx="2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$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16" name="Rectangle 114"/>
              <p:cNvSpPr>
                <a:spLocks noChangeArrowheads="1"/>
              </p:cNvSpPr>
              <p:nvPr/>
            </p:nvSpPr>
            <p:spPr bwMode="auto">
              <a:xfrm>
                <a:off x="4568" y="3600"/>
                <a:ext cx="7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17" name="Rectangle 115"/>
              <p:cNvSpPr>
                <a:spLocks noChangeArrowheads="1"/>
              </p:cNvSpPr>
              <p:nvPr/>
            </p:nvSpPr>
            <p:spPr bwMode="auto">
              <a:xfrm>
                <a:off x="5316" y="3600"/>
                <a:ext cx="397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200" b="1" i="1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3,689,077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18" name="Rectangle 116"/>
              <p:cNvSpPr>
                <a:spLocks noChangeArrowheads="1"/>
              </p:cNvSpPr>
              <p:nvPr/>
            </p:nvSpPr>
            <p:spPr bwMode="auto">
              <a:xfrm>
                <a:off x="5092" y="3600"/>
                <a:ext cx="2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$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19" name="Rectangle 117"/>
              <p:cNvSpPr>
                <a:spLocks noChangeArrowheads="1"/>
              </p:cNvSpPr>
              <p:nvPr/>
            </p:nvSpPr>
            <p:spPr bwMode="auto">
              <a:xfrm>
                <a:off x="5294" y="3600"/>
                <a:ext cx="7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20" name="Rectangle 118"/>
              <p:cNvSpPr>
                <a:spLocks noChangeArrowheads="1"/>
              </p:cNvSpPr>
              <p:nvPr/>
            </p:nvSpPr>
            <p:spPr bwMode="auto">
              <a:xfrm>
                <a:off x="6075" y="3600"/>
                <a:ext cx="397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200" b="1" i="1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4,373,660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21" name="Rectangle 119"/>
              <p:cNvSpPr>
                <a:spLocks noChangeArrowheads="1"/>
              </p:cNvSpPr>
              <p:nvPr/>
            </p:nvSpPr>
            <p:spPr bwMode="auto">
              <a:xfrm>
                <a:off x="5818" y="3600"/>
                <a:ext cx="289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$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22" name="Rectangle 120"/>
              <p:cNvSpPr>
                <a:spLocks noChangeArrowheads="1"/>
              </p:cNvSpPr>
              <p:nvPr/>
            </p:nvSpPr>
            <p:spPr bwMode="auto">
              <a:xfrm>
                <a:off x="6042" y="3600"/>
                <a:ext cx="7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23" name="Rectangle 121"/>
              <p:cNvSpPr>
                <a:spLocks noChangeArrowheads="1"/>
              </p:cNvSpPr>
              <p:nvPr/>
            </p:nvSpPr>
            <p:spPr bwMode="auto">
              <a:xfrm>
                <a:off x="2614" y="3851"/>
                <a:ext cx="382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Balance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24" name="Rectangle 122"/>
              <p:cNvSpPr>
                <a:spLocks noChangeArrowheads="1"/>
              </p:cNvSpPr>
              <p:nvPr/>
            </p:nvSpPr>
            <p:spPr bwMode="auto">
              <a:xfrm>
                <a:off x="5316" y="3851"/>
                <a:ext cx="367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200" b="1" i="1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 </a:t>
                </a:r>
                <a:r>
                  <a:rPr lang="en-US" altLang="en-US" sz="1200" b="1" i="1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 497,034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25" name="Rectangle 123"/>
              <p:cNvSpPr>
                <a:spLocks noChangeArrowheads="1"/>
              </p:cNvSpPr>
              <p:nvPr/>
            </p:nvSpPr>
            <p:spPr bwMode="auto">
              <a:xfrm>
                <a:off x="5092" y="3851"/>
                <a:ext cx="26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$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26" name="Rectangle 124"/>
              <p:cNvSpPr>
                <a:spLocks noChangeArrowheads="1"/>
              </p:cNvSpPr>
              <p:nvPr/>
            </p:nvSpPr>
            <p:spPr bwMode="auto">
              <a:xfrm>
                <a:off x="5294" y="3851"/>
                <a:ext cx="76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27" name="Rectangle 125"/>
              <p:cNvSpPr>
                <a:spLocks noChangeArrowheads="1"/>
              </p:cNvSpPr>
              <p:nvPr/>
            </p:nvSpPr>
            <p:spPr bwMode="auto">
              <a:xfrm>
                <a:off x="5059" y="3987"/>
                <a:ext cx="1063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Fund balance by 9/30/16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28" name="Line 126"/>
              <p:cNvSpPr>
                <a:spLocks noChangeShapeType="1"/>
              </p:cNvSpPr>
              <p:nvPr/>
            </p:nvSpPr>
            <p:spPr bwMode="auto">
              <a:xfrm>
                <a:off x="2597" y="1330"/>
                <a:ext cx="3920" cy="0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29" name="Rectangle 127"/>
              <p:cNvSpPr>
                <a:spLocks noChangeArrowheads="1"/>
              </p:cNvSpPr>
              <p:nvPr/>
            </p:nvSpPr>
            <p:spPr bwMode="auto">
              <a:xfrm>
                <a:off x="2597" y="1330"/>
                <a:ext cx="3920" cy="5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30" name="Line 128"/>
              <p:cNvSpPr>
                <a:spLocks noChangeShapeType="1"/>
              </p:cNvSpPr>
              <p:nvPr/>
            </p:nvSpPr>
            <p:spPr bwMode="auto">
              <a:xfrm>
                <a:off x="2597" y="1461"/>
                <a:ext cx="3920" cy="0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31" name="Rectangle 129"/>
              <p:cNvSpPr>
                <a:spLocks noChangeArrowheads="1"/>
              </p:cNvSpPr>
              <p:nvPr/>
            </p:nvSpPr>
            <p:spPr bwMode="auto">
              <a:xfrm>
                <a:off x="2597" y="1461"/>
                <a:ext cx="3920" cy="5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32" name="Line 130"/>
              <p:cNvSpPr>
                <a:spLocks noChangeShapeType="1"/>
              </p:cNvSpPr>
              <p:nvPr/>
            </p:nvSpPr>
            <p:spPr bwMode="auto">
              <a:xfrm>
                <a:off x="5764" y="1330"/>
                <a:ext cx="0" cy="136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33" name="Rectangle 131"/>
              <p:cNvSpPr>
                <a:spLocks noChangeArrowheads="1"/>
              </p:cNvSpPr>
              <p:nvPr/>
            </p:nvSpPr>
            <p:spPr bwMode="auto">
              <a:xfrm>
                <a:off x="5764" y="1330"/>
                <a:ext cx="5" cy="136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34" name="Line 132"/>
              <p:cNvSpPr>
                <a:spLocks noChangeShapeType="1"/>
              </p:cNvSpPr>
              <p:nvPr/>
            </p:nvSpPr>
            <p:spPr bwMode="auto">
              <a:xfrm>
                <a:off x="2597" y="1592"/>
                <a:ext cx="3920" cy="0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35" name="Rectangle 133"/>
              <p:cNvSpPr>
                <a:spLocks noChangeArrowheads="1"/>
              </p:cNvSpPr>
              <p:nvPr/>
            </p:nvSpPr>
            <p:spPr bwMode="auto">
              <a:xfrm>
                <a:off x="2597" y="1592"/>
                <a:ext cx="3920" cy="5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36" name="Line 134"/>
              <p:cNvSpPr>
                <a:spLocks noChangeShapeType="1"/>
              </p:cNvSpPr>
              <p:nvPr/>
            </p:nvSpPr>
            <p:spPr bwMode="auto">
              <a:xfrm>
                <a:off x="2597" y="1739"/>
                <a:ext cx="3920" cy="0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37" name="Rectangle 135"/>
              <p:cNvSpPr>
                <a:spLocks noChangeArrowheads="1"/>
              </p:cNvSpPr>
              <p:nvPr/>
            </p:nvSpPr>
            <p:spPr bwMode="auto">
              <a:xfrm>
                <a:off x="2597" y="1739"/>
                <a:ext cx="3920" cy="6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38" name="Line 136"/>
              <p:cNvSpPr>
                <a:spLocks noChangeShapeType="1"/>
              </p:cNvSpPr>
              <p:nvPr/>
            </p:nvSpPr>
            <p:spPr bwMode="auto">
              <a:xfrm>
                <a:off x="2597" y="1870"/>
                <a:ext cx="3920" cy="0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39" name="Rectangle 137"/>
              <p:cNvSpPr>
                <a:spLocks noChangeArrowheads="1"/>
              </p:cNvSpPr>
              <p:nvPr/>
            </p:nvSpPr>
            <p:spPr bwMode="auto">
              <a:xfrm>
                <a:off x="2597" y="1870"/>
                <a:ext cx="3920" cy="6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40" name="Line 138"/>
              <p:cNvSpPr>
                <a:spLocks noChangeShapeType="1"/>
              </p:cNvSpPr>
              <p:nvPr/>
            </p:nvSpPr>
            <p:spPr bwMode="auto">
              <a:xfrm>
                <a:off x="2597" y="2001"/>
                <a:ext cx="3920" cy="0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41" name="Rectangle 139"/>
              <p:cNvSpPr>
                <a:spLocks noChangeArrowheads="1"/>
              </p:cNvSpPr>
              <p:nvPr/>
            </p:nvSpPr>
            <p:spPr bwMode="auto">
              <a:xfrm>
                <a:off x="2597" y="2001"/>
                <a:ext cx="3920" cy="6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42" name="Line 140"/>
              <p:cNvSpPr>
                <a:spLocks noChangeShapeType="1"/>
              </p:cNvSpPr>
              <p:nvPr/>
            </p:nvSpPr>
            <p:spPr bwMode="auto">
              <a:xfrm>
                <a:off x="2597" y="2132"/>
                <a:ext cx="3920" cy="0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43" name="Rectangle 141"/>
              <p:cNvSpPr>
                <a:spLocks noChangeArrowheads="1"/>
              </p:cNvSpPr>
              <p:nvPr/>
            </p:nvSpPr>
            <p:spPr bwMode="auto">
              <a:xfrm>
                <a:off x="2597" y="2132"/>
                <a:ext cx="3920" cy="6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44" name="Line 142"/>
              <p:cNvSpPr>
                <a:spLocks noChangeShapeType="1"/>
              </p:cNvSpPr>
              <p:nvPr/>
            </p:nvSpPr>
            <p:spPr bwMode="auto">
              <a:xfrm>
                <a:off x="2597" y="2263"/>
                <a:ext cx="1715" cy="0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45" name="Rectangle 143"/>
              <p:cNvSpPr>
                <a:spLocks noChangeArrowheads="1"/>
              </p:cNvSpPr>
              <p:nvPr/>
            </p:nvSpPr>
            <p:spPr bwMode="auto">
              <a:xfrm>
                <a:off x="2597" y="2263"/>
                <a:ext cx="1715" cy="6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46" name="Line 144"/>
              <p:cNvSpPr>
                <a:spLocks noChangeShapeType="1"/>
              </p:cNvSpPr>
              <p:nvPr/>
            </p:nvSpPr>
            <p:spPr bwMode="auto">
              <a:xfrm>
                <a:off x="4312" y="1330"/>
                <a:ext cx="0" cy="933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47" name="Rectangle 145"/>
              <p:cNvSpPr>
                <a:spLocks noChangeArrowheads="1"/>
              </p:cNvSpPr>
              <p:nvPr/>
            </p:nvSpPr>
            <p:spPr bwMode="auto">
              <a:xfrm>
                <a:off x="4312" y="1330"/>
                <a:ext cx="5" cy="933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48" name="Line 146"/>
              <p:cNvSpPr>
                <a:spLocks noChangeShapeType="1"/>
              </p:cNvSpPr>
              <p:nvPr/>
            </p:nvSpPr>
            <p:spPr bwMode="auto">
              <a:xfrm>
                <a:off x="5038" y="1330"/>
                <a:ext cx="0" cy="933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49" name="Rectangle 147"/>
              <p:cNvSpPr>
                <a:spLocks noChangeArrowheads="1"/>
              </p:cNvSpPr>
              <p:nvPr/>
            </p:nvSpPr>
            <p:spPr bwMode="auto">
              <a:xfrm>
                <a:off x="5038" y="1330"/>
                <a:ext cx="5" cy="933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50" name="Line 148"/>
              <p:cNvSpPr>
                <a:spLocks noChangeShapeType="1"/>
              </p:cNvSpPr>
              <p:nvPr/>
            </p:nvSpPr>
            <p:spPr bwMode="auto">
              <a:xfrm>
                <a:off x="4312" y="2263"/>
                <a:ext cx="145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51" name="Rectangle 149"/>
              <p:cNvSpPr>
                <a:spLocks noChangeArrowheads="1"/>
              </p:cNvSpPr>
              <p:nvPr/>
            </p:nvSpPr>
            <p:spPr bwMode="auto">
              <a:xfrm>
                <a:off x="4312" y="2263"/>
                <a:ext cx="1457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52" name="Line 150"/>
              <p:cNvSpPr>
                <a:spLocks noChangeShapeType="1"/>
              </p:cNvSpPr>
              <p:nvPr/>
            </p:nvSpPr>
            <p:spPr bwMode="auto">
              <a:xfrm>
                <a:off x="5764" y="1597"/>
                <a:ext cx="0" cy="666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53" name="Rectangle 151"/>
              <p:cNvSpPr>
                <a:spLocks noChangeArrowheads="1"/>
              </p:cNvSpPr>
              <p:nvPr/>
            </p:nvSpPr>
            <p:spPr bwMode="auto">
              <a:xfrm>
                <a:off x="5764" y="1597"/>
                <a:ext cx="5" cy="666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54" name="Line 152"/>
              <p:cNvSpPr>
                <a:spLocks noChangeShapeType="1"/>
              </p:cNvSpPr>
              <p:nvPr/>
            </p:nvSpPr>
            <p:spPr bwMode="auto">
              <a:xfrm>
                <a:off x="5769" y="2263"/>
                <a:ext cx="748" cy="0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55" name="Rectangle 153"/>
              <p:cNvSpPr>
                <a:spLocks noChangeArrowheads="1"/>
              </p:cNvSpPr>
              <p:nvPr/>
            </p:nvSpPr>
            <p:spPr bwMode="auto">
              <a:xfrm>
                <a:off x="5769" y="2263"/>
                <a:ext cx="748" cy="6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56" name="Line 154"/>
              <p:cNvSpPr>
                <a:spLocks noChangeShapeType="1"/>
              </p:cNvSpPr>
              <p:nvPr/>
            </p:nvSpPr>
            <p:spPr bwMode="auto">
              <a:xfrm>
                <a:off x="2597" y="2394"/>
                <a:ext cx="3920" cy="0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57" name="Rectangle 155"/>
              <p:cNvSpPr>
                <a:spLocks noChangeArrowheads="1"/>
              </p:cNvSpPr>
              <p:nvPr/>
            </p:nvSpPr>
            <p:spPr bwMode="auto">
              <a:xfrm>
                <a:off x="2597" y="2394"/>
                <a:ext cx="3920" cy="6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58" name="Line 156"/>
              <p:cNvSpPr>
                <a:spLocks noChangeShapeType="1"/>
              </p:cNvSpPr>
              <p:nvPr/>
            </p:nvSpPr>
            <p:spPr bwMode="auto">
              <a:xfrm>
                <a:off x="2597" y="2525"/>
                <a:ext cx="3920" cy="0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59" name="Rectangle 157"/>
              <p:cNvSpPr>
                <a:spLocks noChangeArrowheads="1"/>
              </p:cNvSpPr>
              <p:nvPr/>
            </p:nvSpPr>
            <p:spPr bwMode="auto">
              <a:xfrm>
                <a:off x="2597" y="2525"/>
                <a:ext cx="3920" cy="5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60" name="Line 158"/>
              <p:cNvSpPr>
                <a:spLocks noChangeShapeType="1"/>
              </p:cNvSpPr>
              <p:nvPr/>
            </p:nvSpPr>
            <p:spPr bwMode="auto">
              <a:xfrm>
                <a:off x="2597" y="2656"/>
                <a:ext cx="3920" cy="0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61" name="Rectangle 159"/>
              <p:cNvSpPr>
                <a:spLocks noChangeArrowheads="1"/>
              </p:cNvSpPr>
              <p:nvPr/>
            </p:nvSpPr>
            <p:spPr bwMode="auto">
              <a:xfrm>
                <a:off x="2597" y="2656"/>
                <a:ext cx="3920" cy="5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62" name="Line 160"/>
              <p:cNvSpPr>
                <a:spLocks noChangeShapeType="1"/>
              </p:cNvSpPr>
              <p:nvPr/>
            </p:nvSpPr>
            <p:spPr bwMode="auto">
              <a:xfrm>
                <a:off x="2597" y="2787"/>
                <a:ext cx="3920" cy="0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63" name="Rectangle 161"/>
              <p:cNvSpPr>
                <a:spLocks noChangeArrowheads="1"/>
              </p:cNvSpPr>
              <p:nvPr/>
            </p:nvSpPr>
            <p:spPr bwMode="auto">
              <a:xfrm>
                <a:off x="2597" y="2787"/>
                <a:ext cx="3920" cy="5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64" name="Line 162"/>
              <p:cNvSpPr>
                <a:spLocks noChangeShapeType="1"/>
              </p:cNvSpPr>
              <p:nvPr/>
            </p:nvSpPr>
            <p:spPr bwMode="auto">
              <a:xfrm>
                <a:off x="2597" y="2918"/>
                <a:ext cx="3920" cy="0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65" name="Rectangle 163"/>
              <p:cNvSpPr>
                <a:spLocks noChangeArrowheads="1"/>
              </p:cNvSpPr>
              <p:nvPr/>
            </p:nvSpPr>
            <p:spPr bwMode="auto">
              <a:xfrm>
                <a:off x="2597" y="2918"/>
                <a:ext cx="3920" cy="5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66" name="Line 164"/>
              <p:cNvSpPr>
                <a:spLocks noChangeShapeType="1"/>
              </p:cNvSpPr>
              <p:nvPr/>
            </p:nvSpPr>
            <p:spPr bwMode="auto">
              <a:xfrm>
                <a:off x="2597" y="3049"/>
                <a:ext cx="3920" cy="0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67" name="Rectangle 165"/>
              <p:cNvSpPr>
                <a:spLocks noChangeArrowheads="1"/>
              </p:cNvSpPr>
              <p:nvPr/>
            </p:nvSpPr>
            <p:spPr bwMode="auto">
              <a:xfrm>
                <a:off x="2597" y="3049"/>
                <a:ext cx="3920" cy="5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69" name="Rectangle 167"/>
              <p:cNvSpPr>
                <a:spLocks noChangeArrowheads="1"/>
              </p:cNvSpPr>
              <p:nvPr/>
            </p:nvSpPr>
            <p:spPr bwMode="auto">
              <a:xfrm>
                <a:off x="2597" y="3180"/>
                <a:ext cx="3920" cy="5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70" name="Line 168"/>
              <p:cNvSpPr>
                <a:spLocks noChangeShapeType="1"/>
              </p:cNvSpPr>
              <p:nvPr/>
            </p:nvSpPr>
            <p:spPr bwMode="auto">
              <a:xfrm>
                <a:off x="2597" y="3311"/>
                <a:ext cx="3920" cy="0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71" name="Rectangle 169"/>
              <p:cNvSpPr>
                <a:spLocks noChangeArrowheads="1"/>
              </p:cNvSpPr>
              <p:nvPr/>
            </p:nvSpPr>
            <p:spPr bwMode="auto">
              <a:xfrm>
                <a:off x="2597" y="3311"/>
                <a:ext cx="3920" cy="5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72" name="Line 170"/>
              <p:cNvSpPr>
                <a:spLocks noChangeShapeType="1"/>
              </p:cNvSpPr>
              <p:nvPr/>
            </p:nvSpPr>
            <p:spPr bwMode="auto">
              <a:xfrm>
                <a:off x="2597" y="3442"/>
                <a:ext cx="3920" cy="0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73" name="Rectangle 171"/>
              <p:cNvSpPr>
                <a:spLocks noChangeArrowheads="1"/>
              </p:cNvSpPr>
              <p:nvPr/>
            </p:nvSpPr>
            <p:spPr bwMode="auto">
              <a:xfrm>
                <a:off x="2597" y="3442"/>
                <a:ext cx="3920" cy="5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74" name="Line 172"/>
              <p:cNvSpPr>
                <a:spLocks noChangeShapeType="1"/>
              </p:cNvSpPr>
              <p:nvPr/>
            </p:nvSpPr>
            <p:spPr bwMode="auto">
              <a:xfrm>
                <a:off x="2597" y="3589"/>
                <a:ext cx="1715" cy="0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75" name="Rectangle 173"/>
              <p:cNvSpPr>
                <a:spLocks noChangeArrowheads="1"/>
              </p:cNvSpPr>
              <p:nvPr/>
            </p:nvSpPr>
            <p:spPr bwMode="auto">
              <a:xfrm>
                <a:off x="2597" y="3589"/>
                <a:ext cx="1715" cy="6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76" name="Line 174"/>
              <p:cNvSpPr>
                <a:spLocks noChangeShapeType="1"/>
              </p:cNvSpPr>
              <p:nvPr/>
            </p:nvSpPr>
            <p:spPr bwMode="auto">
              <a:xfrm>
                <a:off x="4312" y="2269"/>
                <a:ext cx="0" cy="1320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77" name="Rectangle 175"/>
              <p:cNvSpPr>
                <a:spLocks noChangeArrowheads="1"/>
              </p:cNvSpPr>
              <p:nvPr/>
            </p:nvSpPr>
            <p:spPr bwMode="auto">
              <a:xfrm>
                <a:off x="4312" y="2269"/>
                <a:ext cx="5" cy="1320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78" name="Line 176"/>
              <p:cNvSpPr>
                <a:spLocks noChangeShapeType="1"/>
              </p:cNvSpPr>
              <p:nvPr/>
            </p:nvSpPr>
            <p:spPr bwMode="auto">
              <a:xfrm>
                <a:off x="5038" y="2269"/>
                <a:ext cx="0" cy="1320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79" name="Rectangle 177"/>
              <p:cNvSpPr>
                <a:spLocks noChangeArrowheads="1"/>
              </p:cNvSpPr>
              <p:nvPr/>
            </p:nvSpPr>
            <p:spPr bwMode="auto">
              <a:xfrm>
                <a:off x="5038" y="2269"/>
                <a:ext cx="5" cy="1320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80" name="Line 178"/>
              <p:cNvSpPr>
                <a:spLocks noChangeShapeType="1"/>
              </p:cNvSpPr>
              <p:nvPr/>
            </p:nvSpPr>
            <p:spPr bwMode="auto">
              <a:xfrm>
                <a:off x="5764" y="2269"/>
                <a:ext cx="0" cy="1320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81" name="Rectangle 179"/>
              <p:cNvSpPr>
                <a:spLocks noChangeArrowheads="1"/>
              </p:cNvSpPr>
              <p:nvPr/>
            </p:nvSpPr>
            <p:spPr bwMode="auto">
              <a:xfrm>
                <a:off x="5764" y="2269"/>
                <a:ext cx="5" cy="1320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82" name="Line 180"/>
              <p:cNvSpPr>
                <a:spLocks noChangeShapeType="1"/>
              </p:cNvSpPr>
              <p:nvPr/>
            </p:nvSpPr>
            <p:spPr bwMode="auto">
              <a:xfrm>
                <a:off x="4312" y="3589"/>
                <a:ext cx="220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83" name="Rectangle 181"/>
              <p:cNvSpPr>
                <a:spLocks noChangeArrowheads="1"/>
              </p:cNvSpPr>
              <p:nvPr/>
            </p:nvSpPr>
            <p:spPr bwMode="auto">
              <a:xfrm>
                <a:off x="4312" y="3589"/>
                <a:ext cx="2205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84" name="Line 182"/>
              <p:cNvSpPr>
                <a:spLocks noChangeShapeType="1"/>
              </p:cNvSpPr>
              <p:nvPr/>
            </p:nvSpPr>
            <p:spPr bwMode="auto">
              <a:xfrm>
                <a:off x="2597" y="3720"/>
                <a:ext cx="3920" cy="0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85" name="Rectangle 183"/>
              <p:cNvSpPr>
                <a:spLocks noChangeArrowheads="1"/>
              </p:cNvSpPr>
              <p:nvPr/>
            </p:nvSpPr>
            <p:spPr bwMode="auto">
              <a:xfrm>
                <a:off x="2597" y="3720"/>
                <a:ext cx="3920" cy="6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86" name="Line 184"/>
              <p:cNvSpPr>
                <a:spLocks noChangeShapeType="1"/>
              </p:cNvSpPr>
              <p:nvPr/>
            </p:nvSpPr>
            <p:spPr bwMode="auto">
              <a:xfrm>
                <a:off x="2597" y="3840"/>
                <a:ext cx="3920" cy="0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87" name="Rectangle 185"/>
              <p:cNvSpPr>
                <a:spLocks noChangeArrowheads="1"/>
              </p:cNvSpPr>
              <p:nvPr/>
            </p:nvSpPr>
            <p:spPr bwMode="auto">
              <a:xfrm>
                <a:off x="2597" y="3840"/>
                <a:ext cx="3920" cy="6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88" name="Line 186"/>
              <p:cNvSpPr>
                <a:spLocks noChangeShapeType="1"/>
              </p:cNvSpPr>
              <p:nvPr/>
            </p:nvSpPr>
            <p:spPr bwMode="auto">
              <a:xfrm>
                <a:off x="2597" y="3971"/>
                <a:ext cx="3920" cy="0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89" name="Rectangle 187"/>
              <p:cNvSpPr>
                <a:spLocks noChangeArrowheads="1"/>
              </p:cNvSpPr>
              <p:nvPr/>
            </p:nvSpPr>
            <p:spPr bwMode="auto">
              <a:xfrm>
                <a:off x="2597" y="3971"/>
                <a:ext cx="3920" cy="6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90" name="Rectangle 188"/>
              <p:cNvSpPr>
                <a:spLocks noChangeArrowheads="1"/>
              </p:cNvSpPr>
              <p:nvPr/>
            </p:nvSpPr>
            <p:spPr bwMode="auto">
              <a:xfrm>
                <a:off x="2541" y="1330"/>
                <a:ext cx="10" cy="277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91" name="Line 189"/>
              <p:cNvSpPr>
                <a:spLocks noChangeShapeType="1"/>
              </p:cNvSpPr>
              <p:nvPr/>
            </p:nvSpPr>
            <p:spPr bwMode="auto">
              <a:xfrm>
                <a:off x="4312" y="3595"/>
                <a:ext cx="0" cy="496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92" name="Rectangle 190"/>
              <p:cNvSpPr>
                <a:spLocks noChangeArrowheads="1"/>
              </p:cNvSpPr>
              <p:nvPr/>
            </p:nvSpPr>
            <p:spPr bwMode="auto">
              <a:xfrm>
                <a:off x="4312" y="3595"/>
                <a:ext cx="5" cy="496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93" name="Line 191"/>
              <p:cNvSpPr>
                <a:spLocks noChangeShapeType="1"/>
              </p:cNvSpPr>
              <p:nvPr/>
            </p:nvSpPr>
            <p:spPr bwMode="auto">
              <a:xfrm>
                <a:off x="5038" y="3595"/>
                <a:ext cx="0" cy="496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94" name="Rectangle 192"/>
              <p:cNvSpPr>
                <a:spLocks noChangeArrowheads="1"/>
              </p:cNvSpPr>
              <p:nvPr/>
            </p:nvSpPr>
            <p:spPr bwMode="auto">
              <a:xfrm>
                <a:off x="5038" y="3595"/>
                <a:ext cx="5" cy="496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95" name="Line 193"/>
              <p:cNvSpPr>
                <a:spLocks noChangeShapeType="1"/>
              </p:cNvSpPr>
              <p:nvPr/>
            </p:nvSpPr>
            <p:spPr bwMode="auto">
              <a:xfrm>
                <a:off x="5764" y="3595"/>
                <a:ext cx="0" cy="382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96" name="Rectangle 194"/>
              <p:cNvSpPr>
                <a:spLocks noChangeArrowheads="1"/>
              </p:cNvSpPr>
              <p:nvPr/>
            </p:nvSpPr>
            <p:spPr bwMode="auto">
              <a:xfrm>
                <a:off x="5764" y="3595"/>
                <a:ext cx="5" cy="382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97" name="Rectangle 195"/>
              <p:cNvSpPr>
                <a:spLocks noChangeArrowheads="1"/>
              </p:cNvSpPr>
              <p:nvPr/>
            </p:nvSpPr>
            <p:spPr bwMode="auto">
              <a:xfrm>
                <a:off x="2597" y="4091"/>
                <a:ext cx="3931" cy="1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98" name="Rectangle 196"/>
              <p:cNvSpPr>
                <a:spLocks noChangeArrowheads="1"/>
              </p:cNvSpPr>
              <p:nvPr/>
            </p:nvSpPr>
            <p:spPr bwMode="auto">
              <a:xfrm>
                <a:off x="6517" y="1330"/>
                <a:ext cx="11" cy="277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99" name="Line 197"/>
              <p:cNvSpPr>
                <a:spLocks noChangeShapeType="1"/>
              </p:cNvSpPr>
              <p:nvPr/>
            </p:nvSpPr>
            <p:spPr bwMode="auto">
              <a:xfrm>
                <a:off x="2592" y="410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00" name="Rectangle 198"/>
              <p:cNvSpPr>
                <a:spLocks noChangeArrowheads="1"/>
              </p:cNvSpPr>
              <p:nvPr/>
            </p:nvSpPr>
            <p:spPr bwMode="auto">
              <a:xfrm>
                <a:off x="2592" y="4102"/>
                <a:ext cx="5" cy="5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01" name="Line 199"/>
              <p:cNvSpPr>
                <a:spLocks noChangeShapeType="1"/>
              </p:cNvSpPr>
              <p:nvPr/>
            </p:nvSpPr>
            <p:spPr bwMode="auto">
              <a:xfrm>
                <a:off x="4312" y="410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02" name="Rectangle 200"/>
              <p:cNvSpPr>
                <a:spLocks noChangeArrowheads="1"/>
              </p:cNvSpPr>
              <p:nvPr/>
            </p:nvSpPr>
            <p:spPr bwMode="auto">
              <a:xfrm>
                <a:off x="4312" y="4102"/>
                <a:ext cx="5" cy="5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03" name="Line 201"/>
              <p:cNvSpPr>
                <a:spLocks noChangeShapeType="1"/>
              </p:cNvSpPr>
              <p:nvPr/>
            </p:nvSpPr>
            <p:spPr bwMode="auto">
              <a:xfrm>
                <a:off x="5038" y="410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04" name="Rectangle 202"/>
              <p:cNvSpPr>
                <a:spLocks noChangeArrowheads="1"/>
              </p:cNvSpPr>
              <p:nvPr/>
            </p:nvSpPr>
            <p:spPr bwMode="auto">
              <a:xfrm>
                <a:off x="5038" y="4102"/>
                <a:ext cx="5" cy="5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05" name="Line 203"/>
              <p:cNvSpPr>
                <a:spLocks noChangeShapeType="1"/>
              </p:cNvSpPr>
              <p:nvPr/>
            </p:nvSpPr>
            <p:spPr bwMode="auto">
              <a:xfrm>
                <a:off x="5764" y="410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0D7E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06" name="Rectangle 204"/>
              <p:cNvSpPr>
                <a:spLocks noChangeArrowheads="1"/>
              </p:cNvSpPr>
              <p:nvPr/>
            </p:nvSpPr>
            <p:spPr bwMode="auto">
              <a:xfrm>
                <a:off x="5764" y="4102"/>
                <a:ext cx="5" cy="5"/>
              </a:xfrm>
              <a:prstGeom prst="rect">
                <a:avLst/>
              </a:prstGeom>
              <a:solidFill>
                <a:srgbClr val="D0D7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206"/>
            <p:cNvSpPr>
              <a:spLocks noChangeShapeType="1"/>
            </p:cNvSpPr>
            <p:nvPr/>
          </p:nvSpPr>
          <p:spPr bwMode="auto">
            <a:xfrm>
              <a:off x="6523" y="4102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207"/>
            <p:cNvSpPr>
              <a:spLocks noChangeArrowheads="1"/>
            </p:cNvSpPr>
            <p:nvPr/>
          </p:nvSpPr>
          <p:spPr bwMode="auto">
            <a:xfrm>
              <a:off x="6523" y="4102"/>
              <a:ext cx="5" cy="5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208"/>
            <p:cNvSpPr>
              <a:spLocks noChangeShapeType="1"/>
            </p:cNvSpPr>
            <p:nvPr/>
          </p:nvSpPr>
          <p:spPr bwMode="auto">
            <a:xfrm>
              <a:off x="6528" y="1330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209"/>
            <p:cNvSpPr>
              <a:spLocks noChangeArrowheads="1"/>
            </p:cNvSpPr>
            <p:nvPr/>
          </p:nvSpPr>
          <p:spPr bwMode="auto">
            <a:xfrm>
              <a:off x="6528" y="1330"/>
              <a:ext cx="5" cy="5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210"/>
            <p:cNvSpPr>
              <a:spLocks noChangeShapeType="1"/>
            </p:cNvSpPr>
            <p:nvPr/>
          </p:nvSpPr>
          <p:spPr bwMode="auto">
            <a:xfrm>
              <a:off x="6528" y="1461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211"/>
            <p:cNvSpPr>
              <a:spLocks noChangeArrowheads="1"/>
            </p:cNvSpPr>
            <p:nvPr/>
          </p:nvSpPr>
          <p:spPr bwMode="auto">
            <a:xfrm>
              <a:off x="6528" y="1461"/>
              <a:ext cx="5" cy="5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212"/>
            <p:cNvSpPr>
              <a:spLocks noChangeShapeType="1"/>
            </p:cNvSpPr>
            <p:nvPr/>
          </p:nvSpPr>
          <p:spPr bwMode="auto">
            <a:xfrm>
              <a:off x="6528" y="1592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213"/>
            <p:cNvSpPr>
              <a:spLocks noChangeArrowheads="1"/>
            </p:cNvSpPr>
            <p:nvPr/>
          </p:nvSpPr>
          <p:spPr bwMode="auto">
            <a:xfrm>
              <a:off x="6528" y="1592"/>
              <a:ext cx="5" cy="5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214"/>
            <p:cNvSpPr>
              <a:spLocks noChangeShapeType="1"/>
            </p:cNvSpPr>
            <p:nvPr/>
          </p:nvSpPr>
          <p:spPr bwMode="auto">
            <a:xfrm>
              <a:off x="6528" y="1739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215"/>
            <p:cNvSpPr>
              <a:spLocks noChangeArrowheads="1"/>
            </p:cNvSpPr>
            <p:nvPr/>
          </p:nvSpPr>
          <p:spPr bwMode="auto">
            <a:xfrm>
              <a:off x="6528" y="1739"/>
              <a:ext cx="5" cy="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216"/>
            <p:cNvSpPr>
              <a:spLocks noChangeShapeType="1"/>
            </p:cNvSpPr>
            <p:nvPr/>
          </p:nvSpPr>
          <p:spPr bwMode="auto">
            <a:xfrm>
              <a:off x="6528" y="1870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217"/>
            <p:cNvSpPr>
              <a:spLocks noChangeArrowheads="1"/>
            </p:cNvSpPr>
            <p:nvPr/>
          </p:nvSpPr>
          <p:spPr bwMode="auto">
            <a:xfrm>
              <a:off x="6528" y="1870"/>
              <a:ext cx="5" cy="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218"/>
            <p:cNvSpPr>
              <a:spLocks noChangeShapeType="1"/>
            </p:cNvSpPr>
            <p:nvPr/>
          </p:nvSpPr>
          <p:spPr bwMode="auto">
            <a:xfrm>
              <a:off x="6528" y="2001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19"/>
            <p:cNvSpPr>
              <a:spLocks noChangeArrowheads="1"/>
            </p:cNvSpPr>
            <p:nvPr/>
          </p:nvSpPr>
          <p:spPr bwMode="auto">
            <a:xfrm>
              <a:off x="6528" y="2001"/>
              <a:ext cx="5" cy="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20"/>
            <p:cNvSpPr>
              <a:spLocks noChangeShapeType="1"/>
            </p:cNvSpPr>
            <p:nvPr/>
          </p:nvSpPr>
          <p:spPr bwMode="auto">
            <a:xfrm>
              <a:off x="6528" y="2132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21"/>
            <p:cNvSpPr>
              <a:spLocks noChangeArrowheads="1"/>
            </p:cNvSpPr>
            <p:nvPr/>
          </p:nvSpPr>
          <p:spPr bwMode="auto">
            <a:xfrm>
              <a:off x="6528" y="2132"/>
              <a:ext cx="5" cy="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222"/>
            <p:cNvSpPr>
              <a:spLocks noChangeShapeType="1"/>
            </p:cNvSpPr>
            <p:nvPr/>
          </p:nvSpPr>
          <p:spPr bwMode="auto">
            <a:xfrm>
              <a:off x="6528" y="2263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23"/>
            <p:cNvSpPr>
              <a:spLocks noChangeArrowheads="1"/>
            </p:cNvSpPr>
            <p:nvPr/>
          </p:nvSpPr>
          <p:spPr bwMode="auto">
            <a:xfrm>
              <a:off x="6528" y="2263"/>
              <a:ext cx="5" cy="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224"/>
            <p:cNvSpPr>
              <a:spLocks noChangeShapeType="1"/>
            </p:cNvSpPr>
            <p:nvPr/>
          </p:nvSpPr>
          <p:spPr bwMode="auto">
            <a:xfrm>
              <a:off x="6528" y="2394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25"/>
            <p:cNvSpPr>
              <a:spLocks noChangeArrowheads="1"/>
            </p:cNvSpPr>
            <p:nvPr/>
          </p:nvSpPr>
          <p:spPr bwMode="auto">
            <a:xfrm>
              <a:off x="6528" y="2394"/>
              <a:ext cx="5" cy="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0" name="Line 226"/>
            <p:cNvSpPr>
              <a:spLocks noChangeShapeType="1"/>
            </p:cNvSpPr>
            <p:nvPr/>
          </p:nvSpPr>
          <p:spPr bwMode="auto">
            <a:xfrm>
              <a:off x="6528" y="2525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1" name="Rectangle 227"/>
            <p:cNvSpPr>
              <a:spLocks noChangeArrowheads="1"/>
            </p:cNvSpPr>
            <p:nvPr/>
          </p:nvSpPr>
          <p:spPr bwMode="auto">
            <a:xfrm>
              <a:off x="6528" y="2525"/>
              <a:ext cx="5" cy="5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3" name="Line 228"/>
            <p:cNvSpPr>
              <a:spLocks noChangeShapeType="1"/>
            </p:cNvSpPr>
            <p:nvPr/>
          </p:nvSpPr>
          <p:spPr bwMode="auto">
            <a:xfrm>
              <a:off x="6528" y="2656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4" name="Rectangle 229"/>
            <p:cNvSpPr>
              <a:spLocks noChangeArrowheads="1"/>
            </p:cNvSpPr>
            <p:nvPr/>
          </p:nvSpPr>
          <p:spPr bwMode="auto">
            <a:xfrm>
              <a:off x="6528" y="2656"/>
              <a:ext cx="5" cy="5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5" name="Line 230"/>
            <p:cNvSpPr>
              <a:spLocks noChangeShapeType="1"/>
            </p:cNvSpPr>
            <p:nvPr/>
          </p:nvSpPr>
          <p:spPr bwMode="auto">
            <a:xfrm>
              <a:off x="6528" y="2787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6" name="Rectangle 231"/>
            <p:cNvSpPr>
              <a:spLocks noChangeArrowheads="1"/>
            </p:cNvSpPr>
            <p:nvPr/>
          </p:nvSpPr>
          <p:spPr bwMode="auto">
            <a:xfrm>
              <a:off x="6528" y="2787"/>
              <a:ext cx="5" cy="5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7" name="Line 232"/>
            <p:cNvSpPr>
              <a:spLocks noChangeShapeType="1"/>
            </p:cNvSpPr>
            <p:nvPr/>
          </p:nvSpPr>
          <p:spPr bwMode="auto">
            <a:xfrm>
              <a:off x="6528" y="2918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8" name="Rectangle 233"/>
            <p:cNvSpPr>
              <a:spLocks noChangeArrowheads="1"/>
            </p:cNvSpPr>
            <p:nvPr/>
          </p:nvSpPr>
          <p:spPr bwMode="auto">
            <a:xfrm>
              <a:off x="6528" y="2918"/>
              <a:ext cx="5" cy="5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9" name="Line 234"/>
            <p:cNvSpPr>
              <a:spLocks noChangeShapeType="1"/>
            </p:cNvSpPr>
            <p:nvPr/>
          </p:nvSpPr>
          <p:spPr bwMode="auto">
            <a:xfrm>
              <a:off x="6528" y="3049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90" name="Rectangle 235"/>
            <p:cNvSpPr>
              <a:spLocks noChangeArrowheads="1"/>
            </p:cNvSpPr>
            <p:nvPr/>
          </p:nvSpPr>
          <p:spPr bwMode="auto">
            <a:xfrm>
              <a:off x="6528" y="3049"/>
              <a:ext cx="5" cy="5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91" name="Line 236"/>
            <p:cNvSpPr>
              <a:spLocks noChangeShapeType="1"/>
            </p:cNvSpPr>
            <p:nvPr/>
          </p:nvSpPr>
          <p:spPr bwMode="auto">
            <a:xfrm>
              <a:off x="6528" y="3180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92" name="Rectangle 237"/>
            <p:cNvSpPr>
              <a:spLocks noChangeArrowheads="1"/>
            </p:cNvSpPr>
            <p:nvPr/>
          </p:nvSpPr>
          <p:spPr bwMode="auto">
            <a:xfrm>
              <a:off x="6528" y="3180"/>
              <a:ext cx="5" cy="5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93" name="Line 238"/>
            <p:cNvSpPr>
              <a:spLocks noChangeShapeType="1"/>
            </p:cNvSpPr>
            <p:nvPr/>
          </p:nvSpPr>
          <p:spPr bwMode="auto">
            <a:xfrm>
              <a:off x="6528" y="3311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94" name="Rectangle 239"/>
            <p:cNvSpPr>
              <a:spLocks noChangeArrowheads="1"/>
            </p:cNvSpPr>
            <p:nvPr/>
          </p:nvSpPr>
          <p:spPr bwMode="auto">
            <a:xfrm>
              <a:off x="6528" y="3311"/>
              <a:ext cx="5" cy="5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95" name="Line 240"/>
            <p:cNvSpPr>
              <a:spLocks noChangeShapeType="1"/>
            </p:cNvSpPr>
            <p:nvPr/>
          </p:nvSpPr>
          <p:spPr bwMode="auto">
            <a:xfrm>
              <a:off x="6528" y="3442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96" name="Rectangle 241"/>
            <p:cNvSpPr>
              <a:spLocks noChangeArrowheads="1"/>
            </p:cNvSpPr>
            <p:nvPr/>
          </p:nvSpPr>
          <p:spPr bwMode="auto">
            <a:xfrm>
              <a:off x="6528" y="3442"/>
              <a:ext cx="5" cy="5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97" name="Line 242"/>
            <p:cNvSpPr>
              <a:spLocks noChangeShapeType="1"/>
            </p:cNvSpPr>
            <p:nvPr/>
          </p:nvSpPr>
          <p:spPr bwMode="auto">
            <a:xfrm>
              <a:off x="6528" y="3589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98" name="Rectangle 243"/>
            <p:cNvSpPr>
              <a:spLocks noChangeArrowheads="1"/>
            </p:cNvSpPr>
            <p:nvPr/>
          </p:nvSpPr>
          <p:spPr bwMode="auto">
            <a:xfrm>
              <a:off x="6528" y="3589"/>
              <a:ext cx="5" cy="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99" name="Line 244"/>
            <p:cNvSpPr>
              <a:spLocks noChangeShapeType="1"/>
            </p:cNvSpPr>
            <p:nvPr/>
          </p:nvSpPr>
          <p:spPr bwMode="auto">
            <a:xfrm>
              <a:off x="6528" y="3720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00" name="Rectangle 245"/>
            <p:cNvSpPr>
              <a:spLocks noChangeArrowheads="1"/>
            </p:cNvSpPr>
            <p:nvPr/>
          </p:nvSpPr>
          <p:spPr bwMode="auto">
            <a:xfrm>
              <a:off x="6528" y="3720"/>
              <a:ext cx="5" cy="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01" name="Line 246"/>
            <p:cNvSpPr>
              <a:spLocks noChangeShapeType="1"/>
            </p:cNvSpPr>
            <p:nvPr/>
          </p:nvSpPr>
          <p:spPr bwMode="auto">
            <a:xfrm>
              <a:off x="6528" y="3840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02" name="Rectangle 247"/>
            <p:cNvSpPr>
              <a:spLocks noChangeArrowheads="1"/>
            </p:cNvSpPr>
            <p:nvPr/>
          </p:nvSpPr>
          <p:spPr bwMode="auto">
            <a:xfrm>
              <a:off x="6528" y="3840"/>
              <a:ext cx="5" cy="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03" name="Line 248"/>
            <p:cNvSpPr>
              <a:spLocks noChangeShapeType="1"/>
            </p:cNvSpPr>
            <p:nvPr/>
          </p:nvSpPr>
          <p:spPr bwMode="auto">
            <a:xfrm>
              <a:off x="6528" y="3971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04" name="Rectangle 249"/>
            <p:cNvSpPr>
              <a:spLocks noChangeArrowheads="1"/>
            </p:cNvSpPr>
            <p:nvPr/>
          </p:nvSpPr>
          <p:spPr bwMode="auto">
            <a:xfrm>
              <a:off x="6528" y="3971"/>
              <a:ext cx="5" cy="6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05" name="Line 250"/>
            <p:cNvSpPr>
              <a:spLocks noChangeShapeType="1"/>
            </p:cNvSpPr>
            <p:nvPr/>
          </p:nvSpPr>
          <p:spPr bwMode="auto">
            <a:xfrm>
              <a:off x="6528" y="4097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06" name="Rectangle 251"/>
            <p:cNvSpPr>
              <a:spLocks noChangeArrowheads="1"/>
            </p:cNvSpPr>
            <p:nvPr/>
          </p:nvSpPr>
          <p:spPr bwMode="auto">
            <a:xfrm>
              <a:off x="6528" y="4097"/>
              <a:ext cx="5" cy="5"/>
            </a:xfrm>
            <a:prstGeom prst="rect">
              <a:avLst/>
            </a:prstGeom>
            <a:solidFill>
              <a:srgbClr val="D0D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56" name="Rectangle 6"/>
          <p:cNvSpPr>
            <a:spLocks noChangeArrowheads="1"/>
          </p:cNvSpPr>
          <p:nvPr/>
        </p:nvSpPr>
        <p:spPr bwMode="auto">
          <a:xfrm>
            <a:off x="6404059" y="2558444"/>
            <a:ext cx="108568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Remaining Surtax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52400" y="685800"/>
            <a:ext cx="15240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600200"/>
            <a:ext cx="8305800" cy="838199"/>
          </a:xfrm>
        </p:spPr>
        <p:txBody>
          <a:bodyPr>
            <a:noAutofit/>
          </a:bodyPr>
          <a:lstStyle/>
          <a:p>
            <a:r>
              <a:rPr lang="en-US" sz="2800" b="1" cap="all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Role of committee</a:t>
            </a:r>
            <a:endParaRPr lang="en-US" sz="2800" b="1" cap="all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lowchart: Alternate Process 7"/>
          <p:cNvSpPr/>
          <p:nvPr/>
        </p:nvSpPr>
        <p:spPr>
          <a:xfrm>
            <a:off x="2971800" y="685800"/>
            <a:ext cx="55626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62200" y="228600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TOWN OF LONGBOAT KEY</a:t>
            </a:r>
            <a:endParaRPr lang="en-US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 descr="LBK Production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327199"/>
            <a:ext cx="897435" cy="116123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2743200" y="914400"/>
            <a:ext cx="5638800" cy="2286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304800" y="914400"/>
            <a:ext cx="15240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381000" y="2514600"/>
            <a:ext cx="8382000" cy="3581400"/>
          </a:xfrm>
        </p:spPr>
        <p:txBody>
          <a:bodyPr>
            <a:noAutofit/>
          </a:bodyPr>
          <a:lstStyle/>
          <a:p>
            <a:pPr algn="l">
              <a:buSzPct val="85000"/>
            </a:pPr>
            <a:endParaRPr lang="en-US" sz="2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SzPct val="92000"/>
            </a:pPr>
            <a:r>
              <a:rPr lang="en-US" sz="2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Committee is tasked with:</a:t>
            </a:r>
          </a:p>
          <a:p>
            <a:pPr marL="457200" indent="-457200" algn="l">
              <a:buSzPct val="92000"/>
              <a:buAutoNum type="arabicPeriod"/>
            </a:pPr>
            <a:r>
              <a:rPr lang="en-US" sz="2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Review of expenditures to ensure they are in accordance with the project list and any changes thereto</a:t>
            </a:r>
          </a:p>
          <a:p>
            <a:pPr marL="457200" indent="-457200" algn="l">
              <a:buSzPct val="92000"/>
              <a:buAutoNum type="arabicPeriod"/>
            </a:pPr>
            <a:r>
              <a:rPr lang="en-US" sz="2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Note any changes made by the Town to the project list</a:t>
            </a:r>
          </a:p>
          <a:p>
            <a:pPr marL="457200" indent="-457200" algn="l">
              <a:buSzPct val="92000"/>
              <a:buAutoNum type="arabicPeriod"/>
            </a:pPr>
            <a:r>
              <a:rPr lang="en-US" sz="2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Report the Committee’s findings to the Town Commission by April 1</a:t>
            </a:r>
            <a:r>
              <a:rPr lang="en-US" sz="2400" baseline="300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st</a:t>
            </a:r>
            <a:r>
              <a:rPr lang="en-US" sz="2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of each year.</a:t>
            </a:r>
            <a:endParaRPr lang="en-US" sz="24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52400" y="685800"/>
            <a:ext cx="15240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600200"/>
            <a:ext cx="8305800" cy="838199"/>
          </a:xfrm>
        </p:spPr>
        <p:txBody>
          <a:bodyPr>
            <a:noAutofit/>
          </a:bodyPr>
          <a:lstStyle/>
          <a:p>
            <a:r>
              <a:rPr lang="en-US" sz="2800" b="1" cap="all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What is infrastructure tax?</a:t>
            </a:r>
            <a:endParaRPr lang="en-US" sz="2800" b="1" cap="all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lowchart: Alternate Process 7"/>
          <p:cNvSpPr/>
          <p:nvPr/>
        </p:nvSpPr>
        <p:spPr>
          <a:xfrm>
            <a:off x="2971800" y="685800"/>
            <a:ext cx="55626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62200" y="228600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TOWN OF LONGBOAT KEY</a:t>
            </a:r>
            <a:endParaRPr lang="en-US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 descr="LBK Production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327199"/>
            <a:ext cx="897435" cy="116123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2743200" y="914400"/>
            <a:ext cx="5638800" cy="2286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304800" y="914400"/>
            <a:ext cx="15240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381000" y="2362200"/>
            <a:ext cx="8382000" cy="4038600"/>
          </a:xfrm>
        </p:spPr>
        <p:txBody>
          <a:bodyPr>
            <a:noAutofit/>
          </a:bodyPr>
          <a:lstStyle/>
          <a:p>
            <a:pPr lvl="1" algn="l">
              <a:buSzPct val="85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 discretionary sales tax imposed by most Florida counties (also called a local option county sales tax).</a:t>
            </a:r>
          </a:p>
          <a:p>
            <a:pPr lvl="1" algn="l">
              <a:buSzPct val="85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Rates vary: Sarasota 1%, Manatee .5%</a:t>
            </a:r>
          </a:p>
          <a:p>
            <a:pPr lvl="1" algn="l">
              <a:buSzPct val="85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Applied to the first $5,000 of the sales amount on the sale, use, lease, rental or license to use any item of tangible personal property.</a:t>
            </a:r>
          </a:p>
          <a:p>
            <a:pPr lvl="1" algn="l">
              <a:buSzPct val="85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Proceeds are distributed to Longboat Key based on population.</a:t>
            </a:r>
          </a:p>
          <a:p>
            <a:pPr lvl="1" algn="l">
              <a:buSzPct val="85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Expenditures shall comply with Florida Section 212.055 (2).</a:t>
            </a:r>
          </a:p>
          <a:p>
            <a:pPr lvl="1" algn="l">
              <a:buSzPct val="85000"/>
              <a:buFont typeface="Arial" pitchFamily="34" charset="0"/>
              <a:buChar char="•"/>
            </a:pPr>
            <a:endParaRPr lang="en-US" sz="2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SzPct val="85000"/>
            </a:pPr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52400" y="685800"/>
            <a:ext cx="15240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600200"/>
            <a:ext cx="8305800" cy="838199"/>
          </a:xfrm>
        </p:spPr>
        <p:txBody>
          <a:bodyPr>
            <a:noAutofit/>
          </a:bodyPr>
          <a:lstStyle/>
          <a:p>
            <a:r>
              <a:rPr lang="en-US" sz="2800" b="1" cap="all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Permitted uses of funds</a:t>
            </a:r>
            <a:endParaRPr lang="en-US" sz="2800" b="1" cap="all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lowchart: Alternate Process 7"/>
          <p:cNvSpPr/>
          <p:nvPr/>
        </p:nvSpPr>
        <p:spPr>
          <a:xfrm>
            <a:off x="2971800" y="685800"/>
            <a:ext cx="55626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62200" y="228600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TOWN OF LONGBOAT KEY</a:t>
            </a:r>
            <a:endParaRPr lang="en-US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 descr="LBK Production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327199"/>
            <a:ext cx="897435" cy="116123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2743200" y="914400"/>
            <a:ext cx="5638800" cy="2286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304800" y="914400"/>
            <a:ext cx="15240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381000" y="2514600"/>
            <a:ext cx="8382000" cy="3886200"/>
          </a:xfrm>
        </p:spPr>
        <p:txBody>
          <a:bodyPr>
            <a:noAutofit/>
          </a:bodyPr>
          <a:lstStyle/>
          <a:p>
            <a:pPr lvl="1" algn="l">
              <a:buSzPct val="85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To finance, plan and construct capital assets and infrastructure</a:t>
            </a:r>
          </a:p>
          <a:p>
            <a:pPr lvl="1" algn="l">
              <a:buSzPct val="85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To acquire land for public recreation, land conservation or protection of natural resources</a:t>
            </a:r>
          </a:p>
          <a:p>
            <a:pPr lvl="1" algn="l">
              <a:buSzPct val="85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To finance the closure of government owned solid waste landfills</a:t>
            </a:r>
          </a:p>
          <a:p>
            <a:pPr algn="l">
              <a:buSzPct val="85000"/>
              <a:buFont typeface="Arial" pitchFamily="34" charset="0"/>
              <a:buChar char="•"/>
            </a:pPr>
            <a:r>
              <a:rPr lang="en-US" sz="2000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Infrastructure are costs associated with the construction, reconstruction or improvement of public facilities having a life expectancy of five or more years and any related land acquisition, land improvement, design and engineering costs.</a:t>
            </a:r>
          </a:p>
          <a:p>
            <a:pPr algn="l">
              <a:buSzPct val="85000"/>
            </a:pPr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52400" y="685800"/>
            <a:ext cx="15240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447800"/>
            <a:ext cx="8305800" cy="838199"/>
          </a:xfrm>
        </p:spPr>
        <p:txBody>
          <a:bodyPr>
            <a:noAutofit/>
          </a:bodyPr>
          <a:lstStyle/>
          <a:p>
            <a:r>
              <a:rPr lang="en-US" sz="2800" b="1" cap="all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Review of infrastructure surtax Phase III</a:t>
            </a:r>
            <a:endParaRPr lang="en-US" sz="2800" b="1" cap="all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lowchart: Alternate Process 7"/>
          <p:cNvSpPr/>
          <p:nvPr/>
        </p:nvSpPr>
        <p:spPr>
          <a:xfrm>
            <a:off x="2971800" y="685800"/>
            <a:ext cx="55626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62200" y="228600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TOWN OF LONGBOAT KEY</a:t>
            </a:r>
            <a:endParaRPr lang="en-US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 descr="LBK Production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327199"/>
            <a:ext cx="897435" cy="116123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2743200" y="914400"/>
            <a:ext cx="5638800" cy="2286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304800" y="914400"/>
            <a:ext cx="15240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28600" y="2362200"/>
            <a:ext cx="8915400" cy="3886200"/>
          </a:xfrm>
        </p:spPr>
        <p:txBody>
          <a:bodyPr>
            <a:noAutofit/>
          </a:bodyPr>
          <a:lstStyle/>
          <a:p>
            <a:pPr algn="l">
              <a:buSzPct val="85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Phase III Revenue collections begin September 2009 and end December 31, 2024 estimated at $8,062,737 (over 15 years).</a:t>
            </a:r>
          </a:p>
          <a:p>
            <a:pPr algn="l">
              <a:buSzPct val="85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Town sets aside all revenue in a special revenue fund.</a:t>
            </a:r>
          </a:p>
          <a:p>
            <a:pPr algn="l">
              <a:buSzPct val="85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Expenditure Budget is put in place for certain functional areas:</a:t>
            </a:r>
          </a:p>
          <a:p>
            <a:pPr algn="l">
              <a:buSzPct val="85000"/>
            </a:pPr>
            <a:r>
              <a:rPr lang="en-US" sz="2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1. Comprehensive beach management</a:t>
            </a:r>
          </a:p>
          <a:p>
            <a:pPr algn="l">
              <a:buSzPct val="85000"/>
            </a:pPr>
            <a:r>
              <a:rPr lang="en-US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 2. Streets and Drainage</a:t>
            </a:r>
          </a:p>
          <a:p>
            <a:pPr algn="l">
              <a:buSzPct val="85000"/>
            </a:pPr>
            <a:r>
              <a:rPr lang="en-US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 3. Parks and Recreation Improvements</a:t>
            </a:r>
          </a:p>
          <a:p>
            <a:pPr algn="l">
              <a:buSzPct val="85000"/>
            </a:pPr>
            <a:r>
              <a:rPr lang="en-US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 4. Canal dredging</a:t>
            </a:r>
          </a:p>
          <a:p>
            <a:pPr algn="l">
              <a:buSzPct val="85000"/>
            </a:pPr>
            <a:r>
              <a:rPr lang="en-US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 5. Public Safety </a:t>
            </a:r>
          </a:p>
          <a:p>
            <a:pPr algn="l">
              <a:buSzPct val="85000"/>
            </a:pPr>
            <a:r>
              <a:rPr lang="en-US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 6. Improvements to Public Facilities</a:t>
            </a:r>
          </a:p>
          <a:p>
            <a:pPr algn="l">
              <a:buSzPct val="85000"/>
              <a:buFont typeface="Arial" pitchFamily="34" charset="0"/>
              <a:buChar char="•"/>
            </a:pPr>
            <a:endParaRPr lang="en-US" sz="2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SzPct val="85000"/>
              <a:buFont typeface="Arial" pitchFamily="34" charset="0"/>
              <a:buChar char="•"/>
            </a:pPr>
            <a:endParaRPr lang="en-US" sz="2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SzPct val="85000"/>
            </a:pPr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52400" y="685800"/>
            <a:ext cx="15240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066800"/>
            <a:ext cx="8458200" cy="762000"/>
          </a:xfrm>
        </p:spPr>
        <p:txBody>
          <a:bodyPr>
            <a:noAutofit/>
          </a:bodyPr>
          <a:lstStyle/>
          <a:p>
            <a:r>
              <a:rPr lang="en-US" sz="3200" b="1" cap="all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Exhibit F- 15 yr budget</a:t>
            </a:r>
            <a:endParaRPr lang="en-US" sz="3200" b="1" cap="all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lowchart: Alternate Process 7"/>
          <p:cNvSpPr/>
          <p:nvPr/>
        </p:nvSpPr>
        <p:spPr>
          <a:xfrm>
            <a:off x="2971800" y="685800"/>
            <a:ext cx="55626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4FDE-343E-4A50-8427-A5EFD18B9E33}" type="slidenum">
              <a:rPr lang="en-US" b="1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62200" y="228600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TOWN OF LONGBOAT KEY</a:t>
            </a:r>
            <a:endParaRPr lang="en-US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 descr="LBK Production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8800" y="327199"/>
            <a:ext cx="897435" cy="116123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2743200" y="914400"/>
            <a:ext cx="5638800" cy="2286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304800" y="914400"/>
            <a:ext cx="15240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0823746"/>
              </p:ext>
            </p:extLst>
          </p:nvPr>
        </p:nvGraphicFramePr>
        <p:xfrm>
          <a:off x="60648" y="1681162"/>
          <a:ext cx="9007152" cy="517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Worksheet" r:id="rId4" imgW="11229967" imgH="6438960" progId="Excel.Sheet.12">
                  <p:embed/>
                </p:oleObj>
              </mc:Choice>
              <mc:Fallback>
                <p:oleObj name="Worksheet" r:id="rId4" imgW="11229967" imgH="64389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648" y="1681162"/>
                        <a:ext cx="9007152" cy="5176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35762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52400" y="685800"/>
            <a:ext cx="15240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143000"/>
            <a:ext cx="8305800" cy="533400"/>
          </a:xfrm>
        </p:spPr>
        <p:txBody>
          <a:bodyPr>
            <a:noAutofit/>
          </a:bodyPr>
          <a:lstStyle/>
          <a:p>
            <a:r>
              <a:rPr lang="en-US" sz="2800" b="1" cap="all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Revenue – phase III since inception</a:t>
            </a:r>
            <a:endParaRPr lang="en-US" sz="2800" b="1" cap="all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lowchart: Alternate Process 7"/>
          <p:cNvSpPr/>
          <p:nvPr/>
        </p:nvSpPr>
        <p:spPr>
          <a:xfrm>
            <a:off x="2971800" y="685800"/>
            <a:ext cx="55626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62200" y="228600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TOWN OF LONGBOAT KEY</a:t>
            </a:r>
            <a:endParaRPr lang="en-US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 descr="LBK Production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0"/>
            <a:ext cx="897435" cy="116123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2743200" y="914400"/>
            <a:ext cx="5638800" cy="2286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304800" y="914400"/>
            <a:ext cx="15240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47700" y="5410200"/>
            <a:ext cx="7772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CC"/>
                </a:solidFill>
              </a:rPr>
              <a:t>Average annual surtax revenue is about $553,000 since 2010. 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CC"/>
                </a:solidFill>
              </a:rPr>
              <a:t>Interest income is an additional source of income to the fund, which may also be allocated to projects. Accumulated investment income is $84,000.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rgbClr val="0000CC"/>
              </a:solidFill>
            </a:endParaRPr>
          </a:p>
          <a:p>
            <a:endParaRPr lang="en-US" dirty="0">
              <a:solidFill>
                <a:srgbClr val="0000CC"/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908512"/>
              </p:ext>
            </p:extLst>
          </p:nvPr>
        </p:nvGraphicFramePr>
        <p:xfrm>
          <a:off x="1219200" y="1676400"/>
          <a:ext cx="60198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37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6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Collections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2009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$      33,584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2010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    499,998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2011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    522,189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2012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    541,034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2013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    543,276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2014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    567,058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2015 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dirty="0" smtClean="0">
                          <a:solidFill>
                            <a:srgbClr val="000000"/>
                          </a:solidFill>
                        </a:rPr>
                        <a:t>     604,404</a:t>
                      </a:r>
                      <a:endParaRPr lang="en-US" u="none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2016 Budgeted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sng" dirty="0" smtClean="0">
                          <a:solidFill>
                            <a:srgbClr val="000000"/>
                          </a:solidFill>
                        </a:rPr>
                        <a:t>560,000</a:t>
                      </a:r>
                      <a:endParaRPr lang="en-US" u="sng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35263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TOTAL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$ 3,871,543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52400" y="685800"/>
            <a:ext cx="15240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820499"/>
            <a:ext cx="8305800" cy="541932"/>
          </a:xfrm>
        </p:spPr>
        <p:txBody>
          <a:bodyPr>
            <a:noAutofit/>
          </a:bodyPr>
          <a:lstStyle/>
          <a:p>
            <a:r>
              <a:rPr lang="en-US" sz="2800" b="1" cap="all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Review of infrastructure surtax Phase III</a:t>
            </a:r>
            <a:br>
              <a:rPr lang="en-US" sz="2800" b="1" cap="all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cap="all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FY2014-15 budgeted projects</a:t>
            </a:r>
            <a:endParaRPr lang="en-US" sz="2800" b="1" cap="all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lowchart: Alternate Process 7"/>
          <p:cNvSpPr/>
          <p:nvPr/>
        </p:nvSpPr>
        <p:spPr>
          <a:xfrm>
            <a:off x="2971800" y="685800"/>
            <a:ext cx="55626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62200" y="228600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TOWN OF LONGBOAT KEY</a:t>
            </a:r>
            <a:endParaRPr lang="en-US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 descr="LBK Production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327199"/>
            <a:ext cx="897435" cy="116123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2743200" y="914400"/>
            <a:ext cx="5638800" cy="2286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304800" y="914400"/>
            <a:ext cx="15240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755921"/>
              </p:ext>
            </p:extLst>
          </p:nvPr>
        </p:nvGraphicFramePr>
        <p:xfrm>
          <a:off x="935966" y="2682241"/>
          <a:ext cx="7979434" cy="3901440"/>
        </p:xfrm>
        <a:graphic>
          <a:graphicData uri="http://schemas.openxmlformats.org/drawingml/2006/table">
            <a:tbl>
              <a:tblPr/>
              <a:tblGrid>
                <a:gridCol w="595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8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3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57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57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53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0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Capital Outlay FY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2014-2015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3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3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      *Budget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       Actual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30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Public Facilities: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3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Technology Upgrade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79,907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76,682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3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Police Generator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55,000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43,820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06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Fire Station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Improvements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29,298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5303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Telephone System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85,000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77,125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5303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530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Public Safety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06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Fire – Self Contained Breathing Apparatus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$     180,000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179,868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53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Radio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Equipment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104,000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99,000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753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613,907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$   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505,793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753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2720" y="6399015"/>
            <a:ext cx="6731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* Includes Carryover  of unexpended FY2014 </a:t>
            </a:r>
            <a:r>
              <a:rPr lang="en-US" dirty="0" smtClean="0">
                <a:solidFill>
                  <a:srgbClr val="000000"/>
                </a:solidFill>
              </a:rPr>
              <a:t>project balances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52400" y="685800"/>
            <a:ext cx="1524000" cy="304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8305800" cy="533400"/>
          </a:xfrm>
        </p:spPr>
        <p:txBody>
          <a:bodyPr>
            <a:noAutofit/>
          </a:bodyPr>
          <a:lstStyle/>
          <a:p>
            <a:r>
              <a:rPr lang="en-US" sz="2800" b="1" cap="all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Summary of audit results</a:t>
            </a:r>
            <a:endParaRPr lang="en-US" sz="2800" b="1" cap="all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lowchart: Alternate Process 7"/>
          <p:cNvSpPr/>
          <p:nvPr/>
        </p:nvSpPr>
        <p:spPr>
          <a:xfrm>
            <a:off x="2971800" y="685800"/>
            <a:ext cx="5562600" cy="304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62200" y="228600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TOWN OF LONGBOAT KEY</a:t>
            </a:r>
            <a:endParaRPr lang="en-US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 descr="LBK Production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327199"/>
            <a:ext cx="897435" cy="116123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2743200" y="914400"/>
            <a:ext cx="5638800" cy="2286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304800" y="914400"/>
            <a:ext cx="15240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435947"/>
              </p:ext>
            </p:extLst>
          </p:nvPr>
        </p:nvGraphicFramePr>
        <p:xfrm>
          <a:off x="2209800" y="2055851"/>
          <a:ext cx="5029199" cy="4389120"/>
        </p:xfrm>
        <a:graphic>
          <a:graphicData uri="http://schemas.openxmlformats.org/drawingml/2006/table">
            <a:tbl>
              <a:tblPr/>
              <a:tblGrid>
                <a:gridCol w="304131">
                  <a:extLst>
                    <a:ext uri="{9D8B030D-6E8A-4147-A177-3AD203B41FA5}">
                      <a16:colId xmlns:a16="http://schemas.microsoft.com/office/drawing/2014/main" val="3682720887"/>
                    </a:ext>
                  </a:extLst>
                </a:gridCol>
                <a:gridCol w="3455646">
                  <a:extLst>
                    <a:ext uri="{9D8B030D-6E8A-4147-A177-3AD203B41FA5}">
                      <a16:colId xmlns:a16="http://schemas.microsoft.com/office/drawing/2014/main" val="1404595946"/>
                    </a:ext>
                  </a:extLst>
                </a:gridCol>
                <a:gridCol w="1269422">
                  <a:extLst>
                    <a:ext uri="{9D8B030D-6E8A-4147-A177-3AD203B41FA5}">
                      <a16:colId xmlns:a16="http://schemas.microsoft.com/office/drawing/2014/main" val="1701247088"/>
                    </a:ext>
                  </a:extLst>
                </a:gridCol>
              </a:tblGrid>
              <a:tr h="15799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5664828"/>
                  </a:ext>
                </a:extLst>
              </a:tr>
              <a:tr h="15799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4765582"/>
                  </a:ext>
                </a:extLst>
              </a:tr>
              <a:tr h="157993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FY2014-15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1292758"/>
                  </a:ext>
                </a:extLst>
              </a:tr>
              <a:tr h="15799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Revenue: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2430120"/>
                  </a:ext>
                </a:extLst>
              </a:tr>
              <a:tr h="15799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Infrastructure Surtax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604,404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8698371"/>
                  </a:ext>
                </a:extLst>
              </a:tr>
              <a:tr h="15799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Interest Income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11,636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9214521"/>
                  </a:ext>
                </a:extLst>
              </a:tr>
              <a:tr h="15799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Total Revenue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616,040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007678"/>
                  </a:ext>
                </a:extLst>
              </a:tr>
              <a:tr h="13939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7225973"/>
                  </a:ext>
                </a:extLst>
              </a:tr>
              <a:tr h="15799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Expenditures: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8143175"/>
                  </a:ext>
                </a:extLst>
              </a:tr>
              <a:tr h="15799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Safety-Fire SCBA Cylinders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179,868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9147756"/>
                  </a:ext>
                </a:extLst>
              </a:tr>
              <a:tr h="15799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Facilities - Generator Replacement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43,820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9185462"/>
                  </a:ext>
                </a:extLst>
              </a:tr>
              <a:tr h="15799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Facilities - CISCO Network Switch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23,431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4453666"/>
                  </a:ext>
                </a:extLst>
              </a:tr>
              <a:tr h="15799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Facilities - Telephone System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77,125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2370190"/>
                  </a:ext>
                </a:extLst>
              </a:tr>
              <a:tr h="15799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Facilities - Server Replacement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53,251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4742021"/>
                  </a:ext>
                </a:extLst>
              </a:tr>
              <a:tr h="15799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Facilities - Floor Coverings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6,828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3590829"/>
                  </a:ext>
                </a:extLst>
              </a:tr>
              <a:tr h="15799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Facilities - South Fire Assessment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22,470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5099089"/>
                  </a:ext>
                </a:extLst>
              </a:tr>
              <a:tr h="15799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Safety - Police Radio Equipment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99,000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8955210"/>
                  </a:ext>
                </a:extLst>
              </a:tr>
              <a:tr h="15799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Total Expenditures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505,793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9686206"/>
                  </a:ext>
                </a:extLst>
              </a:tr>
              <a:tr h="13939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7742816"/>
                  </a:ext>
                </a:extLst>
              </a:tr>
              <a:tr h="18169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Revenues over expenditures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dbl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110,247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5692778"/>
                  </a:ext>
                </a:extLst>
              </a:tr>
              <a:tr h="13939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4336513"/>
                  </a:ext>
                </a:extLst>
              </a:tr>
              <a:tr h="15799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 Balance, October 1, 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1,351,803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7211301"/>
                  </a:ext>
                </a:extLst>
              </a:tr>
              <a:tr h="139394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9849016"/>
                  </a:ext>
                </a:extLst>
              </a:tr>
              <a:tr h="18169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 Balance, September 30, 2015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dbl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1,462,050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733926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BK POWERPOINT TEMPLATE - ALL DEPARTMENTS">
  <a:themeElements>
    <a:clrScheme name="LBK Presentation Pallette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0033CC"/>
      </a:accent1>
      <a:accent2>
        <a:srgbClr val="660033"/>
      </a:accent2>
      <a:accent3>
        <a:srgbClr val="377515"/>
      </a:accent3>
      <a:accent4>
        <a:srgbClr val="FF0000"/>
      </a:accent4>
      <a:accent5>
        <a:srgbClr val="00B050"/>
      </a:accent5>
      <a:accent6>
        <a:srgbClr val="FFFF00"/>
      </a:accent6>
      <a:hlink>
        <a:srgbClr val="366092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LBK POWERPOINT TEMPLATE - ALL DEPARTMENTS</Template>
  <TotalTime>2158</TotalTime>
  <Words>820</Words>
  <Application>Microsoft Office PowerPoint</Application>
  <PresentationFormat>On-screen Show (4:3)</PresentationFormat>
  <Paragraphs>312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LBK POWERPOINT TEMPLATE - ALL DEPARTMENTS</vt:lpstr>
      <vt:lpstr>Worksheet</vt:lpstr>
      <vt:lpstr>Citizen tax oversight committee and infrastructure surtax</vt:lpstr>
      <vt:lpstr>Role of committee</vt:lpstr>
      <vt:lpstr>What is infrastructure tax?</vt:lpstr>
      <vt:lpstr>Permitted uses of funds</vt:lpstr>
      <vt:lpstr>Review of infrastructure surtax Phase III</vt:lpstr>
      <vt:lpstr>Exhibit F- 15 yr budget</vt:lpstr>
      <vt:lpstr>Revenue – phase III since inception</vt:lpstr>
      <vt:lpstr>Review of infrastructure surtax Phase III FY2014-15 budgeted projects</vt:lpstr>
      <vt:lpstr>Summary of audit results</vt:lpstr>
      <vt:lpstr>Review of infrastructure surtax Phase III FY2015-16 budgeted projects</vt:lpstr>
      <vt:lpstr>Review of infrastructure surtax Phase III</vt:lpstr>
    </vt:vector>
  </TitlesOfParts>
  <Company>Town of Longboat Key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MAXIMUM MILLAGE DISCUSSION</dc:title>
  <dc:creator>PC.042</dc:creator>
  <cp:lastModifiedBy>Susan L. Smith</cp:lastModifiedBy>
  <cp:revision>196</cp:revision>
  <dcterms:created xsi:type="dcterms:W3CDTF">2012-06-29T14:21:03Z</dcterms:created>
  <dcterms:modified xsi:type="dcterms:W3CDTF">2016-03-23T20:58:21Z</dcterms:modified>
</cp:coreProperties>
</file>