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98" r:id="rId5"/>
    <p:sldId id="283" r:id="rId6"/>
    <p:sldId id="611" r:id="rId7"/>
    <p:sldId id="625" r:id="rId8"/>
    <p:sldId id="606" r:id="rId9"/>
    <p:sldId id="628" r:id="rId10"/>
    <p:sldId id="629" r:id="rId11"/>
    <p:sldId id="631" r:id="rId12"/>
    <p:sldId id="633" r:id="rId13"/>
    <p:sldId id="632" r:id="rId14"/>
    <p:sldId id="639" r:id="rId15"/>
    <p:sldId id="638" r:id="rId16"/>
    <p:sldId id="634" r:id="rId17"/>
    <p:sldId id="627"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AA6CF-8E90-42D6-BCCC-BB37F3ADC711}" v="51" dt="2024-04-09T00:59:31.477"/>
  </p1510:revLst>
</p1510:revInfo>
</file>

<file path=ppt/tableStyles.xml><?xml version="1.0" encoding="utf-8"?>
<a:tblStyleLst xmlns:a="http://schemas.openxmlformats.org/drawingml/2006/main" def="{073A0DAA-6AF3-43AB-8588-CEC1D06C72B9}">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1E-436F-B155-11D12081ECA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3D1E-436F-B155-11D12081ECA9}"/>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3D1E-436F-B155-11D12081ECA9}"/>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6-3D1E-436F-B155-11D12081ECA9}"/>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DA66-4D13-90A4-391C509065DF}"/>
              </c:ext>
            </c:extLst>
          </c:dPt>
          <c:dPt>
            <c:idx val="1"/>
            <c:bubble3D val="0"/>
            <c:spPr>
              <a:solidFill>
                <a:schemeClr val="accent2"/>
              </a:solidFill>
              <a:ln>
                <a:noFill/>
              </a:ln>
              <a:effectLst/>
            </c:spPr>
            <c:extLst>
              <c:ext xmlns:c16="http://schemas.microsoft.com/office/drawing/2014/chart" uri="{C3380CC4-5D6E-409C-BE32-E72D297353CC}">
                <c16:uniqueId val="{00000003-DA66-4D13-90A4-391C509065DF}"/>
              </c:ext>
            </c:extLst>
          </c:dPt>
          <c:dPt>
            <c:idx val="2"/>
            <c:bubble3D val="0"/>
            <c:spPr>
              <a:solidFill>
                <a:schemeClr val="accent3"/>
              </a:solidFill>
              <a:ln>
                <a:noFill/>
              </a:ln>
              <a:effectLst/>
            </c:spPr>
            <c:extLst>
              <c:ext xmlns:c16="http://schemas.microsoft.com/office/drawing/2014/chart" uri="{C3380CC4-5D6E-409C-BE32-E72D297353CC}">
                <c16:uniqueId val="{00000005-DA66-4D13-90A4-391C509065DF}"/>
              </c:ext>
            </c:extLst>
          </c:dPt>
          <c:dPt>
            <c:idx val="3"/>
            <c:bubble3D val="0"/>
            <c:spPr>
              <a:solidFill>
                <a:schemeClr val="accent1"/>
              </a:solidFill>
              <a:ln>
                <a:noFill/>
              </a:ln>
              <a:effectLst/>
            </c:spPr>
            <c:extLst>
              <c:ext xmlns:c16="http://schemas.microsoft.com/office/drawing/2014/chart" uri="{C3380CC4-5D6E-409C-BE32-E72D297353CC}">
                <c16:uniqueId val="{00000007-DA66-4D13-90A4-391C509065DF}"/>
              </c:ext>
            </c:extLst>
          </c:dPt>
          <c:dPt>
            <c:idx val="4"/>
            <c:bubble3D val="0"/>
            <c:spPr>
              <a:solidFill>
                <a:schemeClr val="accent4"/>
              </a:solidFill>
              <a:ln>
                <a:noFill/>
              </a:ln>
              <a:effectLst/>
            </c:spPr>
            <c:extLst>
              <c:ext xmlns:c16="http://schemas.microsoft.com/office/drawing/2014/chart" uri="{C3380CC4-5D6E-409C-BE32-E72D297353CC}">
                <c16:uniqueId val="{00000009-DA66-4D13-90A4-391C509065DF}"/>
              </c:ext>
            </c:extLst>
          </c:dPt>
          <c:dLbls>
            <c:dLbl>
              <c:idx val="0"/>
              <c:delete val="1"/>
              <c:extLst>
                <c:ext xmlns:c15="http://schemas.microsoft.com/office/drawing/2012/chart" uri="{CE6537A1-D6FC-4f65-9D91-7224C49458BB}"/>
                <c:ext xmlns:c16="http://schemas.microsoft.com/office/drawing/2014/chart" uri="{C3380CC4-5D6E-409C-BE32-E72D297353CC}">
                  <c16:uniqueId val="{00000001-DA66-4D13-90A4-391C509065DF}"/>
                </c:ext>
              </c:extLst>
            </c:dLbl>
            <c:dLbl>
              <c:idx val="1"/>
              <c:layout>
                <c:manualLayout>
                  <c:x val="-0.11615923344937455"/>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66-4D13-90A4-391C509065DF}"/>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66-4D13-90A4-391C509065DF}"/>
                </c:ext>
              </c:extLst>
            </c:dLbl>
            <c:dLbl>
              <c:idx val="3"/>
              <c:layout>
                <c:manualLayout>
                  <c:x val="6.9525299079784011E-2"/>
                  <c:y val="0.28576578141527864"/>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66-4D13-90A4-391C509065DF}"/>
                </c:ext>
              </c:extLst>
            </c:dLbl>
            <c:dLbl>
              <c:idx val="4"/>
              <c:layout>
                <c:manualLayout>
                  <c:x val="-8.1787666114047294E-2"/>
                  <c:y val="0.2286126251322228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66-4D13-90A4-391C50906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DA66-4D13-90A4-391C509065D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solidFill>
                  <a:schemeClr val="tx1">
                    <a:lumMod val="75000"/>
                    <a:lumOff val="25000"/>
                  </a:schemeClr>
                </a:solidFill>
              </a:rPr>
              <a:t>Revenue</a:t>
            </a:r>
            <a:r>
              <a:rPr lang="en-US" baseline="0" dirty="0">
                <a:solidFill>
                  <a:schemeClr val="tx1">
                    <a:lumMod val="75000"/>
                    <a:lumOff val="25000"/>
                  </a:schemeClr>
                </a:solidFill>
              </a:rPr>
              <a:t> Over Time</a:t>
            </a:r>
            <a:endParaRPr lang="en-US" dirty="0">
              <a:solidFill>
                <a:schemeClr val="tx1">
                  <a:lumMod val="75000"/>
                  <a:lumOff val="25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1-B30D-47FC-97C2-FA87298C22F3}"/>
              </c:ext>
            </c:extLst>
          </c:dPt>
          <c:dPt>
            <c:idx val="3"/>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3-B30D-47FC-97C2-FA87298C22F3}"/>
              </c:ext>
            </c:extLst>
          </c:dPt>
          <c:dPt>
            <c:idx val="4"/>
            <c:marker>
              <c:symbol val="circle"/>
              <c:size val="5"/>
              <c:spPr>
                <a:solidFill>
                  <a:schemeClr val="accent1"/>
                </a:solidFill>
                <a:ln w="9525">
                  <a:solidFill>
                    <a:schemeClr val="accent1"/>
                  </a:solidFill>
                </a:ln>
                <a:effectLst/>
              </c:spPr>
            </c:marker>
            <c:bubble3D val="0"/>
            <c:spPr>
              <a:ln w="28575" cap="rnd">
                <a:solidFill>
                  <a:schemeClr val="accent1"/>
                </a:solidFill>
                <a:round/>
              </a:ln>
              <a:effectLst/>
            </c:spPr>
            <c:extLst>
              <c:ext xmlns:c16="http://schemas.microsoft.com/office/drawing/2014/chart" uri="{C3380CC4-5D6E-409C-BE32-E72D297353CC}">
                <c16:uniqueId val="{00000005-B30D-47FC-97C2-FA87298C22F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6-B30D-47FC-97C2-FA87298C22F3}"/>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0A216-8986-4592-86CF-021BB86EC1B4}" type="doc">
      <dgm:prSet loTypeId="urn:microsoft.com/office/officeart/2011/layout/CircleProcess" loCatId="process" qsTypeId="urn:microsoft.com/office/officeart/2005/8/quickstyle/simple1" qsCatId="simple" csTypeId="urn:microsoft.com/office/officeart/2005/8/colors/colorful2" csCatId="colorful" phldr="1"/>
      <dgm:spPr/>
    </dgm:pt>
    <dgm:pt modelId="{330654D4-4A60-47DE-9701-F2F2DFAFDF70}">
      <dgm:prSet phldrT="[Text]"/>
      <dgm:spPr/>
      <dgm:t>
        <a:bodyPr/>
        <a:lstStyle/>
        <a:p>
          <a:r>
            <a:rPr lang="en-US" b="1" dirty="0"/>
            <a:t>Employee and Citizen Survey</a:t>
          </a:r>
          <a:endParaRPr lang="en-US" dirty="0"/>
        </a:p>
      </dgm:t>
    </dgm:pt>
    <dgm:pt modelId="{3567D781-1857-42F4-BDBF-742B1D9BE590}" type="parTrans" cxnId="{57D4A988-A73F-40A9-85A1-618F08F71433}">
      <dgm:prSet/>
      <dgm:spPr/>
      <dgm:t>
        <a:bodyPr/>
        <a:lstStyle/>
        <a:p>
          <a:endParaRPr lang="en-US"/>
        </a:p>
      </dgm:t>
    </dgm:pt>
    <dgm:pt modelId="{0643980C-C736-4326-AA13-71ED317BB273}" type="sibTrans" cxnId="{57D4A988-A73F-40A9-85A1-618F08F71433}">
      <dgm:prSet/>
      <dgm:spPr/>
      <dgm:t>
        <a:bodyPr/>
        <a:lstStyle/>
        <a:p>
          <a:endParaRPr lang="en-US"/>
        </a:p>
      </dgm:t>
    </dgm:pt>
    <dgm:pt modelId="{D4DE9E41-449D-4DEC-9C73-A4EF6029F565}">
      <dgm:prSet phldrT="[Text]"/>
      <dgm:spPr/>
      <dgm:t>
        <a:bodyPr/>
        <a:lstStyle/>
        <a:p>
          <a:r>
            <a:rPr lang="en-US" b="1" dirty="0"/>
            <a:t>Organizational Assessment</a:t>
          </a:r>
          <a:endParaRPr lang="en-US" dirty="0"/>
        </a:p>
      </dgm:t>
    </dgm:pt>
    <dgm:pt modelId="{72AC360A-5FD1-4732-A034-EA40439ACECF}" type="parTrans" cxnId="{1392C84C-0E1B-4EA4-BA6A-5EB1915DD788}">
      <dgm:prSet/>
      <dgm:spPr/>
      <dgm:t>
        <a:bodyPr/>
        <a:lstStyle/>
        <a:p>
          <a:endParaRPr lang="en-US"/>
        </a:p>
      </dgm:t>
    </dgm:pt>
    <dgm:pt modelId="{7D566E68-BB7D-473D-9EE4-1E9DB707E9F8}" type="sibTrans" cxnId="{1392C84C-0E1B-4EA4-BA6A-5EB1915DD788}">
      <dgm:prSet/>
      <dgm:spPr/>
      <dgm:t>
        <a:bodyPr/>
        <a:lstStyle/>
        <a:p>
          <a:endParaRPr lang="en-US"/>
        </a:p>
      </dgm:t>
    </dgm:pt>
    <dgm:pt modelId="{E6AEAF54-E9A2-4260-9A82-57B80FBFE9C1}">
      <dgm:prSet phldrT="[Text]"/>
      <dgm:spPr/>
      <dgm:t>
        <a:bodyPr/>
        <a:lstStyle/>
        <a:p>
          <a:r>
            <a:rPr lang="en-US" b="1" dirty="0"/>
            <a:t>Long-Term Plan Development</a:t>
          </a:r>
          <a:endParaRPr lang="en-US" dirty="0"/>
        </a:p>
      </dgm:t>
    </dgm:pt>
    <dgm:pt modelId="{022A04C3-AFFB-44B7-8273-04AAC7A1CCBB}" type="parTrans" cxnId="{0DC7C1E7-EF83-455C-9E83-E3FA9C0E4662}">
      <dgm:prSet/>
      <dgm:spPr/>
      <dgm:t>
        <a:bodyPr/>
        <a:lstStyle/>
        <a:p>
          <a:endParaRPr lang="en-US"/>
        </a:p>
      </dgm:t>
    </dgm:pt>
    <dgm:pt modelId="{C3B90A76-03BA-475C-AC22-F29D300D1102}" type="sibTrans" cxnId="{0DC7C1E7-EF83-455C-9E83-E3FA9C0E4662}">
      <dgm:prSet/>
      <dgm:spPr/>
      <dgm:t>
        <a:bodyPr/>
        <a:lstStyle/>
        <a:p>
          <a:endParaRPr lang="en-US"/>
        </a:p>
      </dgm:t>
    </dgm:pt>
    <dgm:pt modelId="{A0FFEECE-D3BF-4CC3-85B2-F28515FBD87D}">
      <dgm:prSet/>
      <dgm:spPr/>
      <dgm:t>
        <a:bodyPr/>
        <a:lstStyle/>
        <a:p>
          <a:r>
            <a:rPr lang="en-US" b="1" dirty="0"/>
            <a:t>Tactical Plan Development</a:t>
          </a:r>
          <a:endParaRPr lang="en-US" dirty="0"/>
        </a:p>
      </dgm:t>
    </dgm:pt>
    <dgm:pt modelId="{C87D0F46-A4C6-45BF-8AC5-F15A9ABA10BA}" type="parTrans" cxnId="{5E1D84C6-2DC8-45EF-AAC8-6D613986B055}">
      <dgm:prSet/>
      <dgm:spPr/>
      <dgm:t>
        <a:bodyPr/>
        <a:lstStyle/>
        <a:p>
          <a:endParaRPr lang="en-US"/>
        </a:p>
      </dgm:t>
    </dgm:pt>
    <dgm:pt modelId="{4C596B11-16F6-4463-B2D5-D454CC8559DC}" type="sibTrans" cxnId="{5E1D84C6-2DC8-45EF-AAC8-6D613986B055}">
      <dgm:prSet/>
      <dgm:spPr/>
      <dgm:t>
        <a:bodyPr/>
        <a:lstStyle/>
        <a:p>
          <a:endParaRPr lang="en-US"/>
        </a:p>
      </dgm:t>
    </dgm:pt>
    <dgm:pt modelId="{6CF489CC-7BE1-4923-8D02-700B5752380B}">
      <dgm:prSet/>
      <dgm:spPr/>
      <dgm:t>
        <a:bodyPr/>
        <a:lstStyle/>
        <a:p>
          <a:r>
            <a:rPr lang="en-US" b="1" dirty="0"/>
            <a:t>Prepare for and Launch Plan</a:t>
          </a:r>
          <a:endParaRPr lang="en-US" dirty="0"/>
        </a:p>
      </dgm:t>
    </dgm:pt>
    <dgm:pt modelId="{DFF53F73-2DC2-4FAD-AD2A-58D779257390}" type="parTrans" cxnId="{1CDAB18C-6998-4DE2-86A8-41A680587EA6}">
      <dgm:prSet/>
      <dgm:spPr/>
      <dgm:t>
        <a:bodyPr/>
        <a:lstStyle/>
        <a:p>
          <a:endParaRPr lang="en-US"/>
        </a:p>
      </dgm:t>
    </dgm:pt>
    <dgm:pt modelId="{A6A2C1F4-5D45-4436-9C65-C787D6CAE9CF}" type="sibTrans" cxnId="{1CDAB18C-6998-4DE2-86A8-41A680587EA6}">
      <dgm:prSet/>
      <dgm:spPr/>
      <dgm:t>
        <a:bodyPr/>
        <a:lstStyle/>
        <a:p>
          <a:endParaRPr lang="en-US"/>
        </a:p>
      </dgm:t>
    </dgm:pt>
    <dgm:pt modelId="{DD652F3D-F648-43DE-A64B-5389091AC4E9}">
      <dgm:prSet custT="1"/>
      <dgm:spPr/>
      <dgm:t>
        <a:bodyPr/>
        <a:lstStyle/>
        <a:p>
          <a:pPr>
            <a:buFont typeface="Arial" panose="020B0604020202020204" pitchFamily="34" charset="0"/>
            <a:buChar char="•"/>
          </a:pPr>
          <a:r>
            <a:rPr lang="en-US" sz="1400" b="0" dirty="0"/>
            <a:t>Key inputs to strategic planning process. </a:t>
          </a:r>
        </a:p>
      </dgm:t>
    </dgm:pt>
    <dgm:pt modelId="{A8ED0F0D-8DAA-4F10-A91B-A08970411C5F}" type="parTrans" cxnId="{3A9E02D2-F8A9-4B82-A31F-644E4D885DE2}">
      <dgm:prSet/>
      <dgm:spPr/>
      <dgm:t>
        <a:bodyPr/>
        <a:lstStyle/>
        <a:p>
          <a:endParaRPr lang="en-US"/>
        </a:p>
      </dgm:t>
    </dgm:pt>
    <dgm:pt modelId="{D4B8FEAD-8530-443D-A3DC-31338F208261}" type="sibTrans" cxnId="{3A9E02D2-F8A9-4B82-A31F-644E4D885DE2}">
      <dgm:prSet/>
      <dgm:spPr/>
      <dgm:t>
        <a:bodyPr/>
        <a:lstStyle/>
        <a:p>
          <a:endParaRPr lang="en-US"/>
        </a:p>
      </dgm:t>
    </dgm:pt>
    <dgm:pt modelId="{FB39ABB6-4686-406C-8D1A-55A7C041BDF6}">
      <dgm:prSet custT="1"/>
      <dgm:spPr/>
      <dgm:t>
        <a:bodyPr/>
        <a:lstStyle/>
        <a:p>
          <a:pPr>
            <a:buFont typeface="Arial" panose="020B0604020202020204" pitchFamily="34" charset="0"/>
            <a:buChar char="•"/>
          </a:pPr>
          <a:r>
            <a:rPr lang="en-US" sz="1400" b="0" dirty="0"/>
            <a:t>Employee Report delivered and is being reviewed.</a:t>
          </a:r>
        </a:p>
      </dgm:t>
    </dgm:pt>
    <dgm:pt modelId="{D83178BB-3AC2-4E72-B73C-6CF00DBBE1BC}" type="parTrans" cxnId="{19401EF2-DCBE-4AF6-8D57-5285AE260288}">
      <dgm:prSet/>
      <dgm:spPr/>
      <dgm:t>
        <a:bodyPr/>
        <a:lstStyle/>
        <a:p>
          <a:endParaRPr lang="en-US"/>
        </a:p>
      </dgm:t>
    </dgm:pt>
    <dgm:pt modelId="{BC7B5379-7C2B-4617-9134-55851F84A0FC}" type="sibTrans" cxnId="{19401EF2-DCBE-4AF6-8D57-5285AE260288}">
      <dgm:prSet/>
      <dgm:spPr/>
      <dgm:t>
        <a:bodyPr/>
        <a:lstStyle/>
        <a:p>
          <a:endParaRPr lang="en-US"/>
        </a:p>
      </dgm:t>
    </dgm:pt>
    <dgm:pt modelId="{41F20FAB-1107-49CA-BA9E-15B86E831085}">
      <dgm:prSet custT="1"/>
      <dgm:spPr/>
      <dgm:t>
        <a:bodyPr/>
        <a:lstStyle/>
        <a:p>
          <a:pPr>
            <a:buFont typeface="Arial" panose="020B0604020202020204" pitchFamily="34" charset="0"/>
            <a:buChar char="•"/>
          </a:pPr>
          <a:r>
            <a:rPr lang="en-US" sz="1400" b="0" dirty="0"/>
            <a:t>Citizen survey reviewed for key inputs into the strategic planning process.</a:t>
          </a:r>
        </a:p>
      </dgm:t>
    </dgm:pt>
    <dgm:pt modelId="{9EBE7760-AC6F-4C16-8CE9-AA5E7AFA6AA1}" type="parTrans" cxnId="{54135600-14CC-49DD-9CC3-8149ADC87381}">
      <dgm:prSet/>
      <dgm:spPr/>
      <dgm:t>
        <a:bodyPr/>
        <a:lstStyle/>
        <a:p>
          <a:endParaRPr lang="en-US"/>
        </a:p>
      </dgm:t>
    </dgm:pt>
    <dgm:pt modelId="{59FAE79A-A06F-4333-A36A-12ABB857D3D7}" type="sibTrans" cxnId="{54135600-14CC-49DD-9CC3-8149ADC87381}">
      <dgm:prSet/>
      <dgm:spPr/>
      <dgm:t>
        <a:bodyPr/>
        <a:lstStyle/>
        <a:p>
          <a:endParaRPr lang="en-US"/>
        </a:p>
      </dgm:t>
    </dgm:pt>
    <dgm:pt modelId="{D54B8B38-8F60-4A78-8DAC-34E11CA6BA9C}">
      <dgm:prSet custT="1"/>
      <dgm:spPr/>
      <dgm:t>
        <a:bodyPr/>
        <a:lstStyle/>
        <a:p>
          <a:pPr>
            <a:buFont typeface="Arial" panose="020B0604020202020204" pitchFamily="34" charset="0"/>
            <a:buChar char="•"/>
          </a:pPr>
          <a:r>
            <a:rPr lang="en-US" sz="1400" dirty="0"/>
            <a:t>SWOT</a:t>
          </a:r>
          <a:r>
            <a:rPr lang="en-US" sz="1400" b="1" dirty="0"/>
            <a:t> </a:t>
          </a:r>
          <a:r>
            <a:rPr lang="en-US" sz="1400" dirty="0"/>
            <a:t>and Placemat information entered into Ascend. </a:t>
          </a:r>
        </a:p>
      </dgm:t>
    </dgm:pt>
    <dgm:pt modelId="{583996FC-E95B-4414-8BE4-74CB14882F92}" type="parTrans" cxnId="{4027C89A-823C-432D-94BA-B52824F88A1E}">
      <dgm:prSet/>
      <dgm:spPr/>
      <dgm:t>
        <a:bodyPr/>
        <a:lstStyle/>
        <a:p>
          <a:endParaRPr lang="en-US"/>
        </a:p>
      </dgm:t>
    </dgm:pt>
    <dgm:pt modelId="{0ADB0A38-B2B4-41FA-BBC3-4591920C74F9}" type="sibTrans" cxnId="{4027C89A-823C-432D-94BA-B52824F88A1E}">
      <dgm:prSet/>
      <dgm:spPr/>
      <dgm:t>
        <a:bodyPr/>
        <a:lstStyle/>
        <a:p>
          <a:endParaRPr lang="en-US"/>
        </a:p>
      </dgm:t>
    </dgm:pt>
    <dgm:pt modelId="{197085B4-3948-49E8-A4A5-FF64131EB15E}">
      <dgm:prSet custT="1"/>
      <dgm:spPr/>
      <dgm:t>
        <a:bodyPr/>
        <a:lstStyle/>
        <a:p>
          <a:pPr>
            <a:buFont typeface="Arial" panose="020B0604020202020204" pitchFamily="34" charset="0"/>
            <a:buChar char="•"/>
          </a:pPr>
          <a:r>
            <a:rPr lang="en-US" sz="1400" dirty="0"/>
            <a:t>Key themes reviewed and entered for Citizen Survey.</a:t>
          </a:r>
        </a:p>
      </dgm:t>
    </dgm:pt>
    <dgm:pt modelId="{4053347A-729F-4199-A1F8-DBF52360FBBA}" type="parTrans" cxnId="{749D3B6F-1009-4660-A519-C31291C40470}">
      <dgm:prSet/>
      <dgm:spPr/>
      <dgm:t>
        <a:bodyPr/>
        <a:lstStyle/>
        <a:p>
          <a:endParaRPr lang="en-US"/>
        </a:p>
      </dgm:t>
    </dgm:pt>
    <dgm:pt modelId="{005B4775-BE79-4538-8DEC-224182CE8EFC}" type="sibTrans" cxnId="{749D3B6F-1009-4660-A519-C31291C40470}">
      <dgm:prSet/>
      <dgm:spPr/>
      <dgm:t>
        <a:bodyPr/>
        <a:lstStyle/>
        <a:p>
          <a:endParaRPr lang="en-US"/>
        </a:p>
      </dgm:t>
    </dgm:pt>
    <dgm:pt modelId="{66F1A71E-F509-4EAB-ACF0-ECCE524808C2}">
      <dgm:prSet custT="1"/>
      <dgm:spPr/>
      <dgm:t>
        <a:bodyPr/>
        <a:lstStyle/>
        <a:p>
          <a:pPr>
            <a:buFont typeface="Arial" panose="020B0604020202020204" pitchFamily="34" charset="0"/>
            <a:buChar char="•"/>
          </a:pPr>
          <a:r>
            <a:rPr lang="en-US" sz="1400" dirty="0"/>
            <a:t>Review of Mission and Vision.</a:t>
          </a:r>
        </a:p>
      </dgm:t>
    </dgm:pt>
    <dgm:pt modelId="{DCD48DF3-E85B-4F72-9924-8864E8F5B0A0}" type="parTrans" cxnId="{914106D6-8C80-44FF-81A9-A44960D3D689}">
      <dgm:prSet/>
      <dgm:spPr/>
      <dgm:t>
        <a:bodyPr/>
        <a:lstStyle/>
        <a:p>
          <a:endParaRPr lang="en-US"/>
        </a:p>
      </dgm:t>
    </dgm:pt>
    <dgm:pt modelId="{7D1F0AE5-350C-4DB7-B470-D424D7A50360}" type="sibTrans" cxnId="{914106D6-8C80-44FF-81A9-A44960D3D689}">
      <dgm:prSet/>
      <dgm:spPr/>
      <dgm:t>
        <a:bodyPr/>
        <a:lstStyle/>
        <a:p>
          <a:endParaRPr lang="en-US"/>
        </a:p>
      </dgm:t>
    </dgm:pt>
    <dgm:pt modelId="{139CDEB9-8787-434F-A858-B0ABCD766010}">
      <dgm:prSet custT="1"/>
      <dgm:spPr/>
      <dgm:t>
        <a:bodyPr/>
        <a:lstStyle/>
        <a:p>
          <a:pPr>
            <a:buFont typeface="Arial" panose="020B0604020202020204" pitchFamily="34" charset="0"/>
            <a:buChar char="•"/>
          </a:pPr>
          <a:r>
            <a:rPr lang="en-US" sz="1400" dirty="0"/>
            <a:t>Identification</a:t>
          </a:r>
          <a:r>
            <a:rPr lang="en-US" sz="1400" b="1" dirty="0"/>
            <a:t> </a:t>
          </a:r>
          <a:r>
            <a:rPr lang="en-US" sz="1400" dirty="0"/>
            <a:t>of Strategic Advantages, Challenges, and Opportunities. </a:t>
          </a:r>
        </a:p>
      </dgm:t>
    </dgm:pt>
    <dgm:pt modelId="{6F0D340D-2485-48A4-96E5-EB2466780BBC}" type="parTrans" cxnId="{52477F8B-A1AF-4574-8A09-A6A77DD2F446}">
      <dgm:prSet/>
      <dgm:spPr/>
      <dgm:t>
        <a:bodyPr/>
        <a:lstStyle/>
        <a:p>
          <a:endParaRPr lang="en-US"/>
        </a:p>
      </dgm:t>
    </dgm:pt>
    <dgm:pt modelId="{87C6F7C0-76C6-4922-9DB3-E6C9A5FFAE22}" type="sibTrans" cxnId="{52477F8B-A1AF-4574-8A09-A6A77DD2F446}">
      <dgm:prSet/>
      <dgm:spPr/>
      <dgm:t>
        <a:bodyPr/>
        <a:lstStyle/>
        <a:p>
          <a:endParaRPr lang="en-US"/>
        </a:p>
      </dgm:t>
    </dgm:pt>
    <dgm:pt modelId="{29681719-853F-4DE9-978D-C910BCC2145F}">
      <dgm:prSet custT="1"/>
      <dgm:spPr/>
      <dgm:t>
        <a:bodyPr/>
        <a:lstStyle/>
        <a:p>
          <a:pPr>
            <a:buFont typeface="Arial" panose="020B0604020202020204" pitchFamily="34" charset="0"/>
            <a:buChar char="•"/>
          </a:pPr>
          <a:r>
            <a:rPr lang="en-US" sz="1400" dirty="0"/>
            <a:t>Development of Goals, Objectives, and Objective Measures.</a:t>
          </a:r>
        </a:p>
      </dgm:t>
    </dgm:pt>
    <dgm:pt modelId="{E400E534-3A0A-4C35-9C13-31829544511F}" type="parTrans" cxnId="{02D50BA8-98FA-4890-9883-5E5ED28F66A3}">
      <dgm:prSet/>
      <dgm:spPr/>
      <dgm:t>
        <a:bodyPr/>
        <a:lstStyle/>
        <a:p>
          <a:endParaRPr lang="en-US"/>
        </a:p>
      </dgm:t>
    </dgm:pt>
    <dgm:pt modelId="{78A61AEF-F5DA-406A-97C2-2A34D1010C58}" type="sibTrans" cxnId="{02D50BA8-98FA-4890-9883-5E5ED28F66A3}">
      <dgm:prSet/>
      <dgm:spPr/>
      <dgm:t>
        <a:bodyPr/>
        <a:lstStyle/>
        <a:p>
          <a:endParaRPr lang="en-US"/>
        </a:p>
      </dgm:t>
    </dgm:pt>
    <dgm:pt modelId="{40D06902-E2E1-4977-9A16-2388B2B895E8}">
      <dgm:prSet custT="1"/>
      <dgm:spPr/>
      <dgm:t>
        <a:bodyPr/>
        <a:lstStyle/>
        <a:p>
          <a:pPr indent="0" algn="l">
            <a:buFont typeface="Arial" panose="020B0604020202020204" pitchFamily="34" charset="0"/>
            <a:buNone/>
          </a:pPr>
          <a:r>
            <a:rPr lang="en-US" sz="1400" dirty="0"/>
            <a:t>Through</a:t>
          </a:r>
          <a:r>
            <a:rPr lang="en-US" sz="1400" b="1" dirty="0"/>
            <a:t> </a:t>
          </a:r>
          <a:r>
            <a:rPr lang="en-US" sz="1400" dirty="0"/>
            <a:t>analysis of Assessment and Long-Term Plan Development in conjunction with Placemat information, key tactical strategies will be identified and built into an executable plan.</a:t>
          </a:r>
        </a:p>
      </dgm:t>
    </dgm:pt>
    <dgm:pt modelId="{ABC903D6-2F8A-41FB-94E6-48F4B3ECA335}" type="parTrans" cxnId="{63DE5261-ED9D-41C9-9D79-664741ED6D2E}">
      <dgm:prSet/>
      <dgm:spPr/>
      <dgm:t>
        <a:bodyPr/>
        <a:lstStyle/>
        <a:p>
          <a:endParaRPr lang="en-US"/>
        </a:p>
      </dgm:t>
    </dgm:pt>
    <dgm:pt modelId="{598F87F6-9BAB-40B2-AC63-AE44E68113CC}" type="sibTrans" cxnId="{63DE5261-ED9D-41C9-9D79-664741ED6D2E}">
      <dgm:prSet/>
      <dgm:spPr/>
      <dgm:t>
        <a:bodyPr/>
        <a:lstStyle/>
        <a:p>
          <a:endParaRPr lang="en-US"/>
        </a:p>
      </dgm:t>
    </dgm:pt>
    <dgm:pt modelId="{1D4AEF10-4BF4-4031-B9DF-D0F2D89A16F8}" type="pres">
      <dgm:prSet presAssocID="{D9B0A216-8986-4592-86CF-021BB86EC1B4}" presName="Name0" presStyleCnt="0">
        <dgm:presLayoutVars>
          <dgm:chMax val="11"/>
          <dgm:chPref val="11"/>
          <dgm:dir/>
          <dgm:resizeHandles/>
        </dgm:presLayoutVars>
      </dgm:prSet>
      <dgm:spPr/>
    </dgm:pt>
    <dgm:pt modelId="{EC0DAECF-054B-4936-A42D-87BB2C91865D}" type="pres">
      <dgm:prSet presAssocID="{6CF489CC-7BE1-4923-8D02-700B5752380B}" presName="Accent5" presStyleCnt="0"/>
      <dgm:spPr/>
    </dgm:pt>
    <dgm:pt modelId="{6E891DE2-B464-4B4F-831E-6581ABAE049F}" type="pres">
      <dgm:prSet presAssocID="{6CF489CC-7BE1-4923-8D02-700B5752380B}" presName="Accent" presStyleLbl="node1" presStyleIdx="0" presStyleCnt="5"/>
      <dgm:spPr/>
    </dgm:pt>
    <dgm:pt modelId="{01ED60F3-7996-4D6E-B7CF-97C4528E3FC3}" type="pres">
      <dgm:prSet presAssocID="{6CF489CC-7BE1-4923-8D02-700B5752380B}" presName="ParentBackground5" presStyleCnt="0"/>
      <dgm:spPr/>
    </dgm:pt>
    <dgm:pt modelId="{89E83F1A-E3D5-4FAE-B3B3-AB67F3596E88}" type="pres">
      <dgm:prSet presAssocID="{6CF489CC-7BE1-4923-8D02-700B5752380B}" presName="ParentBackground" presStyleLbl="fgAcc1" presStyleIdx="0" presStyleCnt="5"/>
      <dgm:spPr/>
    </dgm:pt>
    <dgm:pt modelId="{6DDE92F9-47FF-4434-B800-771E9C06C8F5}" type="pres">
      <dgm:prSet presAssocID="{6CF489CC-7BE1-4923-8D02-700B5752380B}" presName="Parent5" presStyleLbl="revTx" presStyleIdx="0" presStyleCnt="4">
        <dgm:presLayoutVars>
          <dgm:chMax val="1"/>
          <dgm:chPref val="1"/>
          <dgm:bulletEnabled val="1"/>
        </dgm:presLayoutVars>
      </dgm:prSet>
      <dgm:spPr/>
    </dgm:pt>
    <dgm:pt modelId="{D67AF0AD-25E0-4D69-A640-F90C3D9B6165}" type="pres">
      <dgm:prSet presAssocID="{A0FFEECE-D3BF-4CC3-85B2-F28515FBD87D}" presName="Accent4" presStyleCnt="0"/>
      <dgm:spPr/>
    </dgm:pt>
    <dgm:pt modelId="{A46D7481-AB92-408C-B287-36CEA430AF65}" type="pres">
      <dgm:prSet presAssocID="{A0FFEECE-D3BF-4CC3-85B2-F28515FBD87D}" presName="Accent" presStyleLbl="node1" presStyleIdx="1" presStyleCnt="5"/>
      <dgm:spPr/>
    </dgm:pt>
    <dgm:pt modelId="{751BB0E3-69FE-429A-BAB9-591412EB750F}" type="pres">
      <dgm:prSet presAssocID="{A0FFEECE-D3BF-4CC3-85B2-F28515FBD87D}" presName="ParentBackground4" presStyleCnt="0"/>
      <dgm:spPr/>
    </dgm:pt>
    <dgm:pt modelId="{FD09341F-F98B-4B8A-BB4A-EEB3087BD66A}" type="pres">
      <dgm:prSet presAssocID="{A0FFEECE-D3BF-4CC3-85B2-F28515FBD87D}" presName="ParentBackground" presStyleLbl="fgAcc1" presStyleIdx="1" presStyleCnt="5"/>
      <dgm:spPr/>
    </dgm:pt>
    <dgm:pt modelId="{1BD27D4C-16FC-4800-8685-3B1C655AF92A}" type="pres">
      <dgm:prSet presAssocID="{A0FFEECE-D3BF-4CC3-85B2-F28515FBD87D}" presName="Child4" presStyleLbl="revTx" presStyleIdx="0" presStyleCnt="4">
        <dgm:presLayoutVars>
          <dgm:chMax val="0"/>
          <dgm:chPref val="0"/>
          <dgm:bulletEnabled val="1"/>
        </dgm:presLayoutVars>
      </dgm:prSet>
      <dgm:spPr/>
    </dgm:pt>
    <dgm:pt modelId="{063CA7F5-4787-4298-8851-DFB00E4DD7A8}" type="pres">
      <dgm:prSet presAssocID="{A0FFEECE-D3BF-4CC3-85B2-F28515FBD87D}" presName="Parent4" presStyleLbl="revTx" presStyleIdx="0" presStyleCnt="4">
        <dgm:presLayoutVars>
          <dgm:chMax val="1"/>
          <dgm:chPref val="1"/>
          <dgm:bulletEnabled val="1"/>
        </dgm:presLayoutVars>
      </dgm:prSet>
      <dgm:spPr/>
    </dgm:pt>
    <dgm:pt modelId="{79157ECA-BCEB-494C-AE2B-D5D7D4EED707}" type="pres">
      <dgm:prSet presAssocID="{E6AEAF54-E9A2-4260-9A82-57B80FBFE9C1}" presName="Accent3" presStyleCnt="0"/>
      <dgm:spPr/>
    </dgm:pt>
    <dgm:pt modelId="{C9CB3B06-830A-432B-B5E0-92BC78E80856}" type="pres">
      <dgm:prSet presAssocID="{E6AEAF54-E9A2-4260-9A82-57B80FBFE9C1}" presName="Accent" presStyleLbl="node1" presStyleIdx="2" presStyleCnt="5"/>
      <dgm:spPr/>
    </dgm:pt>
    <dgm:pt modelId="{726FB15C-697C-4CD7-AFDA-F5A07D1CD5EB}" type="pres">
      <dgm:prSet presAssocID="{E6AEAF54-E9A2-4260-9A82-57B80FBFE9C1}" presName="ParentBackground3" presStyleCnt="0"/>
      <dgm:spPr/>
    </dgm:pt>
    <dgm:pt modelId="{8AA4F832-9A18-4401-80EB-537B14195E26}" type="pres">
      <dgm:prSet presAssocID="{E6AEAF54-E9A2-4260-9A82-57B80FBFE9C1}" presName="ParentBackground" presStyleLbl="fgAcc1" presStyleIdx="2" presStyleCnt="5"/>
      <dgm:spPr/>
    </dgm:pt>
    <dgm:pt modelId="{F53E9D0D-2125-4A88-8E43-4D3FE328EB36}" type="pres">
      <dgm:prSet presAssocID="{E6AEAF54-E9A2-4260-9A82-57B80FBFE9C1}" presName="Child3" presStyleLbl="revTx" presStyleIdx="1" presStyleCnt="4">
        <dgm:presLayoutVars>
          <dgm:chMax val="0"/>
          <dgm:chPref val="0"/>
          <dgm:bulletEnabled val="1"/>
        </dgm:presLayoutVars>
      </dgm:prSet>
      <dgm:spPr/>
    </dgm:pt>
    <dgm:pt modelId="{A5CB7527-C91A-4191-AEAC-95AD9798FE18}" type="pres">
      <dgm:prSet presAssocID="{E6AEAF54-E9A2-4260-9A82-57B80FBFE9C1}" presName="Parent3" presStyleLbl="revTx" presStyleIdx="1" presStyleCnt="4">
        <dgm:presLayoutVars>
          <dgm:chMax val="1"/>
          <dgm:chPref val="1"/>
          <dgm:bulletEnabled val="1"/>
        </dgm:presLayoutVars>
      </dgm:prSet>
      <dgm:spPr/>
    </dgm:pt>
    <dgm:pt modelId="{9030DF53-D89D-4638-B370-1D10FB2DB68B}" type="pres">
      <dgm:prSet presAssocID="{D4DE9E41-449D-4DEC-9C73-A4EF6029F565}" presName="Accent2" presStyleCnt="0"/>
      <dgm:spPr/>
    </dgm:pt>
    <dgm:pt modelId="{53FF70FC-9238-4C00-A526-017A83004D03}" type="pres">
      <dgm:prSet presAssocID="{D4DE9E41-449D-4DEC-9C73-A4EF6029F565}" presName="Accent" presStyleLbl="node1" presStyleIdx="3" presStyleCnt="5"/>
      <dgm:spPr/>
    </dgm:pt>
    <dgm:pt modelId="{81D6001E-7059-4EC5-A5E5-AC6C2864C13A}" type="pres">
      <dgm:prSet presAssocID="{D4DE9E41-449D-4DEC-9C73-A4EF6029F565}" presName="ParentBackground2" presStyleCnt="0"/>
      <dgm:spPr/>
    </dgm:pt>
    <dgm:pt modelId="{0A694201-D317-4784-9F8F-EBF7A198955A}" type="pres">
      <dgm:prSet presAssocID="{D4DE9E41-449D-4DEC-9C73-A4EF6029F565}" presName="ParentBackground" presStyleLbl="fgAcc1" presStyleIdx="3" presStyleCnt="5"/>
      <dgm:spPr/>
    </dgm:pt>
    <dgm:pt modelId="{9635396E-1081-4BEE-9207-5799B74C83C4}" type="pres">
      <dgm:prSet presAssocID="{D4DE9E41-449D-4DEC-9C73-A4EF6029F565}" presName="Child2" presStyleLbl="revTx" presStyleIdx="2" presStyleCnt="4">
        <dgm:presLayoutVars>
          <dgm:chMax val="0"/>
          <dgm:chPref val="0"/>
          <dgm:bulletEnabled val="1"/>
        </dgm:presLayoutVars>
      </dgm:prSet>
      <dgm:spPr/>
    </dgm:pt>
    <dgm:pt modelId="{D47F2477-94CC-47ED-B0FD-72AD587F7F64}" type="pres">
      <dgm:prSet presAssocID="{D4DE9E41-449D-4DEC-9C73-A4EF6029F565}" presName="Parent2" presStyleLbl="revTx" presStyleIdx="2" presStyleCnt="4">
        <dgm:presLayoutVars>
          <dgm:chMax val="1"/>
          <dgm:chPref val="1"/>
          <dgm:bulletEnabled val="1"/>
        </dgm:presLayoutVars>
      </dgm:prSet>
      <dgm:spPr/>
    </dgm:pt>
    <dgm:pt modelId="{EC795E23-0629-46C5-A942-07994F5DE6EA}" type="pres">
      <dgm:prSet presAssocID="{330654D4-4A60-47DE-9701-F2F2DFAFDF70}" presName="Accent1" presStyleCnt="0"/>
      <dgm:spPr/>
    </dgm:pt>
    <dgm:pt modelId="{97879FA3-9D02-4BA9-9117-A1CF538DA5F6}" type="pres">
      <dgm:prSet presAssocID="{330654D4-4A60-47DE-9701-F2F2DFAFDF70}" presName="Accent" presStyleLbl="node1" presStyleIdx="4" presStyleCnt="5"/>
      <dgm:spPr/>
    </dgm:pt>
    <dgm:pt modelId="{D5A7081A-7D68-4F06-A38E-CAC68922AFE8}" type="pres">
      <dgm:prSet presAssocID="{330654D4-4A60-47DE-9701-F2F2DFAFDF70}" presName="ParentBackground1" presStyleCnt="0"/>
      <dgm:spPr/>
    </dgm:pt>
    <dgm:pt modelId="{DBBE3B0C-C321-4904-9C86-96339D80D18B}" type="pres">
      <dgm:prSet presAssocID="{330654D4-4A60-47DE-9701-F2F2DFAFDF70}" presName="ParentBackground" presStyleLbl="fgAcc1" presStyleIdx="4" presStyleCnt="5"/>
      <dgm:spPr/>
    </dgm:pt>
    <dgm:pt modelId="{124A07B2-74E9-4BFC-B360-0F3050B253F8}" type="pres">
      <dgm:prSet presAssocID="{330654D4-4A60-47DE-9701-F2F2DFAFDF70}" presName="Child1" presStyleLbl="revTx" presStyleIdx="3" presStyleCnt="4">
        <dgm:presLayoutVars>
          <dgm:chMax val="0"/>
          <dgm:chPref val="0"/>
          <dgm:bulletEnabled val="1"/>
        </dgm:presLayoutVars>
      </dgm:prSet>
      <dgm:spPr/>
    </dgm:pt>
    <dgm:pt modelId="{0CC91220-7B09-4F6B-8347-E2447E66464B}" type="pres">
      <dgm:prSet presAssocID="{330654D4-4A60-47DE-9701-F2F2DFAFDF70}" presName="Parent1" presStyleLbl="revTx" presStyleIdx="3" presStyleCnt="4">
        <dgm:presLayoutVars>
          <dgm:chMax val="1"/>
          <dgm:chPref val="1"/>
          <dgm:bulletEnabled val="1"/>
        </dgm:presLayoutVars>
      </dgm:prSet>
      <dgm:spPr/>
    </dgm:pt>
  </dgm:ptLst>
  <dgm:cxnLst>
    <dgm:cxn modelId="{54135600-14CC-49DD-9CC3-8149ADC87381}" srcId="{330654D4-4A60-47DE-9701-F2F2DFAFDF70}" destId="{41F20FAB-1107-49CA-BA9E-15B86E831085}" srcOrd="2" destOrd="0" parTransId="{9EBE7760-AC6F-4C16-8CE9-AA5E7AFA6AA1}" sibTransId="{59FAE79A-A06F-4333-A36A-12ABB857D3D7}"/>
    <dgm:cxn modelId="{12BAAE00-ED1C-4B4A-B21D-EC9CE802373F}" type="presOf" srcId="{40D06902-E2E1-4977-9A16-2388B2B895E8}" destId="{1BD27D4C-16FC-4800-8685-3B1C655AF92A}" srcOrd="0" destOrd="0" presId="urn:microsoft.com/office/officeart/2011/layout/CircleProcess"/>
    <dgm:cxn modelId="{4D962511-2DD2-4E95-9677-2CE3745FC9C8}" type="presOf" srcId="{330654D4-4A60-47DE-9701-F2F2DFAFDF70}" destId="{DBBE3B0C-C321-4904-9C86-96339D80D18B}" srcOrd="0" destOrd="0" presId="urn:microsoft.com/office/officeart/2011/layout/CircleProcess"/>
    <dgm:cxn modelId="{8761352E-3140-4B7D-A567-A6C6CE8F39BF}" type="presOf" srcId="{330654D4-4A60-47DE-9701-F2F2DFAFDF70}" destId="{0CC91220-7B09-4F6B-8347-E2447E66464B}" srcOrd="1" destOrd="0" presId="urn:microsoft.com/office/officeart/2011/layout/CircleProcess"/>
    <dgm:cxn modelId="{B2450839-8956-40FA-B4D9-6FD95C35A7A2}" type="presOf" srcId="{29681719-853F-4DE9-978D-C910BCC2145F}" destId="{F53E9D0D-2125-4A88-8E43-4D3FE328EB36}" srcOrd="0" destOrd="2" presId="urn:microsoft.com/office/officeart/2011/layout/CircleProcess"/>
    <dgm:cxn modelId="{BE18DC5B-B775-4861-B14A-6A424D50177F}" type="presOf" srcId="{A0FFEECE-D3BF-4CC3-85B2-F28515FBD87D}" destId="{FD09341F-F98B-4B8A-BB4A-EEB3087BD66A}" srcOrd="0" destOrd="0" presId="urn:microsoft.com/office/officeart/2011/layout/CircleProcess"/>
    <dgm:cxn modelId="{30A8215D-B738-423E-9D6D-E5FBC8520BDA}" type="presOf" srcId="{E6AEAF54-E9A2-4260-9A82-57B80FBFE9C1}" destId="{8AA4F832-9A18-4401-80EB-537B14195E26}" srcOrd="0" destOrd="0" presId="urn:microsoft.com/office/officeart/2011/layout/CircleProcess"/>
    <dgm:cxn modelId="{94E3955E-99A2-40BB-8152-0A587F2EBEDF}" type="presOf" srcId="{D4DE9E41-449D-4DEC-9C73-A4EF6029F565}" destId="{D47F2477-94CC-47ED-B0FD-72AD587F7F64}" srcOrd="1" destOrd="0" presId="urn:microsoft.com/office/officeart/2011/layout/CircleProcess"/>
    <dgm:cxn modelId="{63DE5261-ED9D-41C9-9D79-664741ED6D2E}" srcId="{A0FFEECE-D3BF-4CC3-85B2-F28515FBD87D}" destId="{40D06902-E2E1-4977-9A16-2388B2B895E8}" srcOrd="0" destOrd="0" parTransId="{ABC903D6-2F8A-41FB-94E6-48F4B3ECA335}" sibTransId="{598F87F6-9BAB-40B2-AC63-AE44E68113CC}"/>
    <dgm:cxn modelId="{3DE8C549-C2F3-4FA6-AACB-0CFEF44E6EC7}" type="presOf" srcId="{D54B8B38-8F60-4A78-8DAC-34E11CA6BA9C}" destId="{9635396E-1081-4BEE-9207-5799B74C83C4}" srcOrd="0" destOrd="0" presId="urn:microsoft.com/office/officeart/2011/layout/CircleProcess"/>
    <dgm:cxn modelId="{1392C84C-0E1B-4EA4-BA6A-5EB1915DD788}" srcId="{D9B0A216-8986-4592-86CF-021BB86EC1B4}" destId="{D4DE9E41-449D-4DEC-9C73-A4EF6029F565}" srcOrd="1" destOrd="0" parTransId="{72AC360A-5FD1-4732-A034-EA40439ACECF}" sibTransId="{7D566E68-BB7D-473D-9EE4-1E9DB707E9F8}"/>
    <dgm:cxn modelId="{749D3B6F-1009-4660-A519-C31291C40470}" srcId="{D4DE9E41-449D-4DEC-9C73-A4EF6029F565}" destId="{197085B4-3948-49E8-A4A5-FF64131EB15E}" srcOrd="1" destOrd="0" parTransId="{4053347A-729F-4199-A1F8-DBF52360FBBA}" sibTransId="{005B4775-BE79-4538-8DEC-224182CE8EFC}"/>
    <dgm:cxn modelId="{2B677486-81A9-46C5-9275-395868C9957F}" type="presOf" srcId="{41F20FAB-1107-49CA-BA9E-15B86E831085}" destId="{124A07B2-74E9-4BFC-B360-0F3050B253F8}" srcOrd="0" destOrd="2" presId="urn:microsoft.com/office/officeart/2011/layout/CircleProcess"/>
    <dgm:cxn modelId="{57D4A988-A73F-40A9-85A1-618F08F71433}" srcId="{D9B0A216-8986-4592-86CF-021BB86EC1B4}" destId="{330654D4-4A60-47DE-9701-F2F2DFAFDF70}" srcOrd="0" destOrd="0" parTransId="{3567D781-1857-42F4-BDBF-742B1D9BE590}" sibTransId="{0643980C-C736-4326-AA13-71ED317BB273}"/>
    <dgm:cxn modelId="{52477F8B-A1AF-4574-8A09-A6A77DD2F446}" srcId="{E6AEAF54-E9A2-4260-9A82-57B80FBFE9C1}" destId="{139CDEB9-8787-434F-A858-B0ABCD766010}" srcOrd="1" destOrd="0" parTransId="{6F0D340D-2485-48A4-96E5-EB2466780BBC}" sibTransId="{87C6F7C0-76C6-4922-9DB3-E6C9A5FFAE22}"/>
    <dgm:cxn modelId="{1CDAB18C-6998-4DE2-86A8-41A680587EA6}" srcId="{D9B0A216-8986-4592-86CF-021BB86EC1B4}" destId="{6CF489CC-7BE1-4923-8D02-700B5752380B}" srcOrd="4" destOrd="0" parTransId="{DFF53F73-2DC2-4FAD-AD2A-58D779257390}" sibTransId="{A6A2C1F4-5D45-4436-9C65-C787D6CAE9CF}"/>
    <dgm:cxn modelId="{235FB993-B248-41FB-9BD2-AC00B51918E5}" type="presOf" srcId="{66F1A71E-F509-4EAB-ACF0-ECCE524808C2}" destId="{F53E9D0D-2125-4A88-8E43-4D3FE328EB36}" srcOrd="0" destOrd="0" presId="urn:microsoft.com/office/officeart/2011/layout/CircleProcess"/>
    <dgm:cxn modelId="{4027C89A-823C-432D-94BA-B52824F88A1E}" srcId="{D4DE9E41-449D-4DEC-9C73-A4EF6029F565}" destId="{D54B8B38-8F60-4A78-8DAC-34E11CA6BA9C}" srcOrd="0" destOrd="0" parTransId="{583996FC-E95B-4414-8BE4-74CB14882F92}" sibTransId="{0ADB0A38-B2B4-41FA-BBC3-4591920C74F9}"/>
    <dgm:cxn modelId="{4061CD9F-604D-4DC8-B3D7-5B7F5B40767E}" type="presOf" srcId="{6CF489CC-7BE1-4923-8D02-700B5752380B}" destId="{6DDE92F9-47FF-4434-B800-771E9C06C8F5}" srcOrd="1" destOrd="0" presId="urn:microsoft.com/office/officeart/2011/layout/CircleProcess"/>
    <dgm:cxn modelId="{CFAAD4A0-F71E-4D9D-BA96-8938B7BD40C2}" type="presOf" srcId="{139CDEB9-8787-434F-A858-B0ABCD766010}" destId="{F53E9D0D-2125-4A88-8E43-4D3FE328EB36}" srcOrd="0" destOrd="1" presId="urn:microsoft.com/office/officeart/2011/layout/CircleProcess"/>
    <dgm:cxn modelId="{536AFCA4-4DB5-4428-8EEC-18736B507EE3}" type="presOf" srcId="{6CF489CC-7BE1-4923-8D02-700B5752380B}" destId="{89E83F1A-E3D5-4FAE-B3B3-AB67F3596E88}" srcOrd="0" destOrd="0" presId="urn:microsoft.com/office/officeart/2011/layout/CircleProcess"/>
    <dgm:cxn modelId="{605801A6-82BF-40A9-8F86-2355E0F71085}" type="presOf" srcId="{A0FFEECE-D3BF-4CC3-85B2-F28515FBD87D}" destId="{063CA7F5-4787-4298-8851-DFB00E4DD7A8}" srcOrd="1" destOrd="0" presId="urn:microsoft.com/office/officeart/2011/layout/CircleProcess"/>
    <dgm:cxn modelId="{02D50BA8-98FA-4890-9883-5E5ED28F66A3}" srcId="{E6AEAF54-E9A2-4260-9A82-57B80FBFE9C1}" destId="{29681719-853F-4DE9-978D-C910BCC2145F}" srcOrd="2" destOrd="0" parTransId="{E400E534-3A0A-4C35-9C13-31829544511F}" sibTransId="{78A61AEF-F5DA-406A-97C2-2A34D1010C58}"/>
    <dgm:cxn modelId="{905C57B2-CD43-44A4-B2DC-A97085B423DE}" type="presOf" srcId="{E6AEAF54-E9A2-4260-9A82-57B80FBFE9C1}" destId="{A5CB7527-C91A-4191-AEAC-95AD9798FE18}" srcOrd="1" destOrd="0" presId="urn:microsoft.com/office/officeart/2011/layout/CircleProcess"/>
    <dgm:cxn modelId="{C5DFEEC4-96EB-47B7-961F-6DC81A8B3CB5}" type="presOf" srcId="{DD652F3D-F648-43DE-A64B-5389091AC4E9}" destId="{124A07B2-74E9-4BFC-B360-0F3050B253F8}" srcOrd="0" destOrd="0" presId="urn:microsoft.com/office/officeart/2011/layout/CircleProcess"/>
    <dgm:cxn modelId="{5E1D84C6-2DC8-45EF-AAC8-6D613986B055}" srcId="{D9B0A216-8986-4592-86CF-021BB86EC1B4}" destId="{A0FFEECE-D3BF-4CC3-85B2-F28515FBD87D}" srcOrd="3" destOrd="0" parTransId="{C87D0F46-A4C6-45BF-8AC5-F15A9ABA10BA}" sibTransId="{4C596B11-16F6-4463-B2D5-D454CC8559DC}"/>
    <dgm:cxn modelId="{3A9E02D2-F8A9-4B82-A31F-644E4D885DE2}" srcId="{330654D4-4A60-47DE-9701-F2F2DFAFDF70}" destId="{DD652F3D-F648-43DE-A64B-5389091AC4E9}" srcOrd="0" destOrd="0" parTransId="{A8ED0F0D-8DAA-4F10-A91B-A08970411C5F}" sibTransId="{D4B8FEAD-8530-443D-A3DC-31338F208261}"/>
    <dgm:cxn modelId="{DBB991D5-B27F-4186-9CAC-72C3B338A8EC}" type="presOf" srcId="{D4DE9E41-449D-4DEC-9C73-A4EF6029F565}" destId="{0A694201-D317-4784-9F8F-EBF7A198955A}" srcOrd="0" destOrd="0" presId="urn:microsoft.com/office/officeart/2011/layout/CircleProcess"/>
    <dgm:cxn modelId="{914106D6-8C80-44FF-81A9-A44960D3D689}" srcId="{E6AEAF54-E9A2-4260-9A82-57B80FBFE9C1}" destId="{66F1A71E-F509-4EAB-ACF0-ECCE524808C2}" srcOrd="0" destOrd="0" parTransId="{DCD48DF3-E85B-4F72-9924-8864E8F5B0A0}" sibTransId="{7D1F0AE5-350C-4DB7-B470-D424D7A50360}"/>
    <dgm:cxn modelId="{0DC7C1E7-EF83-455C-9E83-E3FA9C0E4662}" srcId="{D9B0A216-8986-4592-86CF-021BB86EC1B4}" destId="{E6AEAF54-E9A2-4260-9A82-57B80FBFE9C1}" srcOrd="2" destOrd="0" parTransId="{022A04C3-AFFB-44B7-8273-04AAC7A1CCBB}" sibTransId="{C3B90A76-03BA-475C-AC22-F29D300D1102}"/>
    <dgm:cxn modelId="{E15E24E9-A715-4E22-8DCA-5025E7185200}" type="presOf" srcId="{D9B0A216-8986-4592-86CF-021BB86EC1B4}" destId="{1D4AEF10-4BF4-4031-B9DF-D0F2D89A16F8}" srcOrd="0" destOrd="0" presId="urn:microsoft.com/office/officeart/2011/layout/CircleProcess"/>
    <dgm:cxn modelId="{E5F590EE-BC25-4FB9-84C9-A2F90EB7B166}" type="presOf" srcId="{197085B4-3948-49E8-A4A5-FF64131EB15E}" destId="{9635396E-1081-4BEE-9207-5799B74C83C4}" srcOrd="0" destOrd="1" presId="urn:microsoft.com/office/officeart/2011/layout/CircleProcess"/>
    <dgm:cxn modelId="{6616A3EE-A383-480A-BAD3-0783B7E2BA74}" type="presOf" srcId="{FB39ABB6-4686-406C-8D1A-55A7C041BDF6}" destId="{124A07B2-74E9-4BFC-B360-0F3050B253F8}" srcOrd="0" destOrd="1" presId="urn:microsoft.com/office/officeart/2011/layout/CircleProcess"/>
    <dgm:cxn modelId="{19401EF2-DCBE-4AF6-8D57-5285AE260288}" srcId="{330654D4-4A60-47DE-9701-F2F2DFAFDF70}" destId="{FB39ABB6-4686-406C-8D1A-55A7C041BDF6}" srcOrd="1" destOrd="0" parTransId="{D83178BB-3AC2-4E72-B73C-6CF00DBBE1BC}" sibTransId="{BC7B5379-7C2B-4617-9134-55851F84A0FC}"/>
    <dgm:cxn modelId="{32287872-FAED-484D-9DEA-2CF3F3C4CE4E}" type="presParOf" srcId="{1D4AEF10-4BF4-4031-B9DF-D0F2D89A16F8}" destId="{EC0DAECF-054B-4936-A42D-87BB2C91865D}" srcOrd="0" destOrd="0" presId="urn:microsoft.com/office/officeart/2011/layout/CircleProcess"/>
    <dgm:cxn modelId="{7F0D267F-436D-428C-AB04-4191BAAC5C75}" type="presParOf" srcId="{EC0DAECF-054B-4936-A42D-87BB2C91865D}" destId="{6E891DE2-B464-4B4F-831E-6581ABAE049F}" srcOrd="0" destOrd="0" presId="urn:microsoft.com/office/officeart/2011/layout/CircleProcess"/>
    <dgm:cxn modelId="{25E756EB-417A-49B5-ADBA-AC87C5736167}" type="presParOf" srcId="{1D4AEF10-4BF4-4031-B9DF-D0F2D89A16F8}" destId="{01ED60F3-7996-4D6E-B7CF-97C4528E3FC3}" srcOrd="1" destOrd="0" presId="urn:microsoft.com/office/officeart/2011/layout/CircleProcess"/>
    <dgm:cxn modelId="{96C9EC44-BE47-46E6-AF81-0A30865ACB79}" type="presParOf" srcId="{01ED60F3-7996-4D6E-B7CF-97C4528E3FC3}" destId="{89E83F1A-E3D5-4FAE-B3B3-AB67F3596E88}" srcOrd="0" destOrd="0" presId="urn:microsoft.com/office/officeart/2011/layout/CircleProcess"/>
    <dgm:cxn modelId="{CD4CDF9A-B060-4388-B005-F21A2A529527}" type="presParOf" srcId="{1D4AEF10-4BF4-4031-B9DF-D0F2D89A16F8}" destId="{6DDE92F9-47FF-4434-B800-771E9C06C8F5}" srcOrd="2" destOrd="0" presId="urn:microsoft.com/office/officeart/2011/layout/CircleProcess"/>
    <dgm:cxn modelId="{62BD7E1B-6BA6-482E-9083-27335415D853}" type="presParOf" srcId="{1D4AEF10-4BF4-4031-B9DF-D0F2D89A16F8}" destId="{D67AF0AD-25E0-4D69-A640-F90C3D9B6165}" srcOrd="3" destOrd="0" presId="urn:microsoft.com/office/officeart/2011/layout/CircleProcess"/>
    <dgm:cxn modelId="{B472433C-9617-4B58-81A2-BB70A39F2780}" type="presParOf" srcId="{D67AF0AD-25E0-4D69-A640-F90C3D9B6165}" destId="{A46D7481-AB92-408C-B287-36CEA430AF65}" srcOrd="0" destOrd="0" presId="urn:microsoft.com/office/officeart/2011/layout/CircleProcess"/>
    <dgm:cxn modelId="{297034BD-99BD-4645-ADE2-87BB6F6E1E09}" type="presParOf" srcId="{1D4AEF10-4BF4-4031-B9DF-D0F2D89A16F8}" destId="{751BB0E3-69FE-429A-BAB9-591412EB750F}" srcOrd="4" destOrd="0" presId="urn:microsoft.com/office/officeart/2011/layout/CircleProcess"/>
    <dgm:cxn modelId="{3E487F84-FE74-45C9-8E79-0CC6E9A2A2F7}" type="presParOf" srcId="{751BB0E3-69FE-429A-BAB9-591412EB750F}" destId="{FD09341F-F98B-4B8A-BB4A-EEB3087BD66A}" srcOrd="0" destOrd="0" presId="urn:microsoft.com/office/officeart/2011/layout/CircleProcess"/>
    <dgm:cxn modelId="{4C69750C-8D45-4D38-87AD-EADCCDB09501}" type="presParOf" srcId="{1D4AEF10-4BF4-4031-B9DF-D0F2D89A16F8}" destId="{1BD27D4C-16FC-4800-8685-3B1C655AF92A}" srcOrd="5" destOrd="0" presId="urn:microsoft.com/office/officeart/2011/layout/CircleProcess"/>
    <dgm:cxn modelId="{9DD6F376-3198-4178-9698-9C364418F78A}" type="presParOf" srcId="{1D4AEF10-4BF4-4031-B9DF-D0F2D89A16F8}" destId="{063CA7F5-4787-4298-8851-DFB00E4DD7A8}" srcOrd="6" destOrd="0" presId="urn:microsoft.com/office/officeart/2011/layout/CircleProcess"/>
    <dgm:cxn modelId="{3DD49C17-F882-4CFA-841A-77E418809D5B}" type="presParOf" srcId="{1D4AEF10-4BF4-4031-B9DF-D0F2D89A16F8}" destId="{79157ECA-BCEB-494C-AE2B-D5D7D4EED707}" srcOrd="7" destOrd="0" presId="urn:microsoft.com/office/officeart/2011/layout/CircleProcess"/>
    <dgm:cxn modelId="{C790EFFA-86BC-45F2-8998-45B884BA2A00}" type="presParOf" srcId="{79157ECA-BCEB-494C-AE2B-D5D7D4EED707}" destId="{C9CB3B06-830A-432B-B5E0-92BC78E80856}" srcOrd="0" destOrd="0" presId="urn:microsoft.com/office/officeart/2011/layout/CircleProcess"/>
    <dgm:cxn modelId="{AF6459AA-7E3F-4118-8514-BBA12B3B0940}" type="presParOf" srcId="{1D4AEF10-4BF4-4031-B9DF-D0F2D89A16F8}" destId="{726FB15C-697C-4CD7-AFDA-F5A07D1CD5EB}" srcOrd="8" destOrd="0" presId="urn:microsoft.com/office/officeart/2011/layout/CircleProcess"/>
    <dgm:cxn modelId="{92880602-E53A-4D61-989F-3CCDA38F09CB}" type="presParOf" srcId="{726FB15C-697C-4CD7-AFDA-F5A07D1CD5EB}" destId="{8AA4F832-9A18-4401-80EB-537B14195E26}" srcOrd="0" destOrd="0" presId="urn:microsoft.com/office/officeart/2011/layout/CircleProcess"/>
    <dgm:cxn modelId="{31CDE38F-558B-4519-8906-715FAD61A211}" type="presParOf" srcId="{1D4AEF10-4BF4-4031-B9DF-D0F2D89A16F8}" destId="{F53E9D0D-2125-4A88-8E43-4D3FE328EB36}" srcOrd="9" destOrd="0" presId="urn:microsoft.com/office/officeart/2011/layout/CircleProcess"/>
    <dgm:cxn modelId="{E57983C6-28F7-4792-9130-D43224B08DAB}" type="presParOf" srcId="{1D4AEF10-4BF4-4031-B9DF-D0F2D89A16F8}" destId="{A5CB7527-C91A-4191-AEAC-95AD9798FE18}" srcOrd="10" destOrd="0" presId="urn:microsoft.com/office/officeart/2011/layout/CircleProcess"/>
    <dgm:cxn modelId="{410ECEBB-7B74-405B-832F-15B4E70C929D}" type="presParOf" srcId="{1D4AEF10-4BF4-4031-B9DF-D0F2D89A16F8}" destId="{9030DF53-D89D-4638-B370-1D10FB2DB68B}" srcOrd="11" destOrd="0" presId="urn:microsoft.com/office/officeart/2011/layout/CircleProcess"/>
    <dgm:cxn modelId="{96A19BAE-F1C8-421E-BC71-2306A7028D65}" type="presParOf" srcId="{9030DF53-D89D-4638-B370-1D10FB2DB68B}" destId="{53FF70FC-9238-4C00-A526-017A83004D03}" srcOrd="0" destOrd="0" presId="urn:microsoft.com/office/officeart/2011/layout/CircleProcess"/>
    <dgm:cxn modelId="{23146A8F-369B-476B-8A09-C20708452D50}" type="presParOf" srcId="{1D4AEF10-4BF4-4031-B9DF-D0F2D89A16F8}" destId="{81D6001E-7059-4EC5-A5E5-AC6C2864C13A}" srcOrd="12" destOrd="0" presId="urn:microsoft.com/office/officeart/2011/layout/CircleProcess"/>
    <dgm:cxn modelId="{1BE8561B-060C-4D8F-A004-1A65944B1C19}" type="presParOf" srcId="{81D6001E-7059-4EC5-A5E5-AC6C2864C13A}" destId="{0A694201-D317-4784-9F8F-EBF7A198955A}" srcOrd="0" destOrd="0" presId="urn:microsoft.com/office/officeart/2011/layout/CircleProcess"/>
    <dgm:cxn modelId="{86D04B8B-9C66-4703-82E9-501D04F34B92}" type="presParOf" srcId="{1D4AEF10-4BF4-4031-B9DF-D0F2D89A16F8}" destId="{9635396E-1081-4BEE-9207-5799B74C83C4}" srcOrd="13" destOrd="0" presId="urn:microsoft.com/office/officeart/2011/layout/CircleProcess"/>
    <dgm:cxn modelId="{F605196B-8F24-4DF4-8F99-0C3ED02F3A4D}" type="presParOf" srcId="{1D4AEF10-4BF4-4031-B9DF-D0F2D89A16F8}" destId="{D47F2477-94CC-47ED-B0FD-72AD587F7F64}" srcOrd="14" destOrd="0" presId="urn:microsoft.com/office/officeart/2011/layout/CircleProcess"/>
    <dgm:cxn modelId="{78A29114-CA6A-4496-A73B-9D7D8D384582}" type="presParOf" srcId="{1D4AEF10-4BF4-4031-B9DF-D0F2D89A16F8}" destId="{EC795E23-0629-46C5-A942-07994F5DE6EA}" srcOrd="15" destOrd="0" presId="urn:microsoft.com/office/officeart/2011/layout/CircleProcess"/>
    <dgm:cxn modelId="{D6B0A43D-C1C2-4ED4-A0F3-1A97F891660D}" type="presParOf" srcId="{EC795E23-0629-46C5-A942-07994F5DE6EA}" destId="{97879FA3-9D02-4BA9-9117-A1CF538DA5F6}" srcOrd="0" destOrd="0" presId="urn:microsoft.com/office/officeart/2011/layout/CircleProcess"/>
    <dgm:cxn modelId="{C8030748-CEB3-4154-A419-BB07A97D017E}" type="presParOf" srcId="{1D4AEF10-4BF4-4031-B9DF-D0F2D89A16F8}" destId="{D5A7081A-7D68-4F06-A38E-CAC68922AFE8}" srcOrd="16" destOrd="0" presId="urn:microsoft.com/office/officeart/2011/layout/CircleProcess"/>
    <dgm:cxn modelId="{1BECAE96-707B-4814-ADD2-575CF7AD0AC1}" type="presParOf" srcId="{D5A7081A-7D68-4F06-A38E-CAC68922AFE8}" destId="{DBBE3B0C-C321-4904-9C86-96339D80D18B}" srcOrd="0" destOrd="0" presId="urn:microsoft.com/office/officeart/2011/layout/CircleProcess"/>
    <dgm:cxn modelId="{FD1A477E-0C3A-40E1-87AA-1CFC9F0F0118}" type="presParOf" srcId="{1D4AEF10-4BF4-4031-B9DF-D0F2D89A16F8}" destId="{124A07B2-74E9-4BFC-B360-0F3050B253F8}" srcOrd="17" destOrd="0" presId="urn:microsoft.com/office/officeart/2011/layout/CircleProcess"/>
    <dgm:cxn modelId="{7B49ABE4-8B58-40B8-A22D-D1476333A468}" type="presParOf" srcId="{1D4AEF10-4BF4-4031-B9DF-D0F2D89A16F8}" destId="{0CC91220-7B09-4F6B-8347-E2447E66464B}" srcOrd="18"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91DE2-B464-4B4F-831E-6581ABAE049F}">
      <dsp:nvSpPr>
        <dsp:cNvPr id="0" name=""/>
        <dsp:cNvSpPr/>
      </dsp:nvSpPr>
      <dsp:spPr>
        <a:xfrm>
          <a:off x="9132693" y="1180186"/>
          <a:ext cx="2076233" cy="207657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E83F1A-E3D5-4FAE-B3B3-AB67F3596E88}">
      <dsp:nvSpPr>
        <dsp:cNvPr id="0" name=""/>
        <dsp:cNvSpPr/>
      </dsp:nvSpPr>
      <dsp:spPr>
        <a:xfrm>
          <a:off x="9201201" y="1249417"/>
          <a:ext cx="1938113" cy="193811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Prepare for and Launch Plan</a:t>
          </a:r>
          <a:endParaRPr lang="en-US" sz="1600" kern="1200" dirty="0"/>
        </a:p>
      </dsp:txBody>
      <dsp:txXfrm>
        <a:off x="9478547" y="1526342"/>
        <a:ext cx="1384524" cy="1384261"/>
      </dsp:txXfrm>
    </dsp:sp>
    <dsp:sp modelId="{A46D7481-AB92-408C-B287-36CEA430AF65}">
      <dsp:nvSpPr>
        <dsp:cNvPr id="0" name=""/>
        <dsp:cNvSpPr/>
      </dsp:nvSpPr>
      <dsp:spPr>
        <a:xfrm rot="2700000">
          <a:off x="6985861" y="1180294"/>
          <a:ext cx="2075993" cy="2075993"/>
        </a:xfrm>
        <a:prstGeom prst="teardrop">
          <a:avLst>
            <a:gd name="adj" fmla="val 100000"/>
          </a:avLst>
        </a:prstGeom>
        <a:solidFill>
          <a:schemeClr val="accent2">
            <a:hueOff val="-3740719"/>
            <a:satOff val="-7325"/>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09341F-F98B-4B8A-BB4A-EEB3087BD66A}">
      <dsp:nvSpPr>
        <dsp:cNvPr id="0" name=""/>
        <dsp:cNvSpPr/>
      </dsp:nvSpPr>
      <dsp:spPr>
        <a:xfrm>
          <a:off x="7056459" y="1249417"/>
          <a:ext cx="1938113" cy="1938111"/>
        </a:xfrm>
        <a:prstGeom prst="ellipse">
          <a:avLst/>
        </a:prstGeom>
        <a:solidFill>
          <a:schemeClr val="lt1">
            <a:alpha val="90000"/>
            <a:hueOff val="0"/>
            <a:satOff val="0"/>
            <a:lumOff val="0"/>
            <a:alphaOff val="0"/>
          </a:schemeClr>
        </a:solidFill>
        <a:ln w="12700" cap="flat" cmpd="sng" algn="ctr">
          <a:solidFill>
            <a:schemeClr val="accent2">
              <a:hueOff val="-3740719"/>
              <a:satOff val="-7325"/>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Tactical Plan Development</a:t>
          </a:r>
          <a:endParaRPr lang="en-US" sz="1600" kern="1200" dirty="0"/>
        </a:p>
      </dsp:txBody>
      <dsp:txXfrm>
        <a:off x="7332700" y="1526342"/>
        <a:ext cx="1384524" cy="1384261"/>
      </dsp:txXfrm>
    </dsp:sp>
    <dsp:sp modelId="{1BD27D4C-16FC-4800-8685-3B1C655AF92A}">
      <dsp:nvSpPr>
        <dsp:cNvPr id="0" name=""/>
        <dsp:cNvSpPr/>
      </dsp:nvSpPr>
      <dsp:spPr>
        <a:xfrm>
          <a:off x="7056459" y="3295019"/>
          <a:ext cx="1938113" cy="113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0" algn="l" defTabSz="622300">
            <a:lnSpc>
              <a:spcPct val="90000"/>
            </a:lnSpc>
            <a:spcBef>
              <a:spcPct val="0"/>
            </a:spcBef>
            <a:spcAft>
              <a:spcPct val="15000"/>
            </a:spcAft>
            <a:buFont typeface="Arial" panose="020B0604020202020204" pitchFamily="34" charset="0"/>
            <a:buNone/>
          </a:pPr>
          <a:r>
            <a:rPr lang="en-US" sz="1400" kern="1200" dirty="0"/>
            <a:t>Through</a:t>
          </a:r>
          <a:r>
            <a:rPr lang="en-US" sz="1400" b="1" kern="1200" dirty="0"/>
            <a:t> </a:t>
          </a:r>
          <a:r>
            <a:rPr lang="en-US" sz="1400" kern="1200" dirty="0"/>
            <a:t>analysis of Assessment and Long-Term Plan Development in conjunction with Placemat information, key tactical strategies will be identified and built into an executable plan.</a:t>
          </a:r>
        </a:p>
      </dsp:txBody>
      <dsp:txXfrm>
        <a:off x="7056459" y="3295019"/>
        <a:ext cx="1938113" cy="1138307"/>
      </dsp:txXfrm>
    </dsp:sp>
    <dsp:sp modelId="{C9CB3B06-830A-432B-B5E0-92BC78E80856}">
      <dsp:nvSpPr>
        <dsp:cNvPr id="0" name=""/>
        <dsp:cNvSpPr/>
      </dsp:nvSpPr>
      <dsp:spPr>
        <a:xfrm rot="2700000">
          <a:off x="4841119" y="1180294"/>
          <a:ext cx="2075993" cy="2075993"/>
        </a:xfrm>
        <a:prstGeom prst="teardrop">
          <a:avLst>
            <a:gd name="adj" fmla="val 100000"/>
          </a:avLst>
        </a:prstGeom>
        <a:solidFill>
          <a:schemeClr val="accent2">
            <a:hueOff val="-7481439"/>
            <a:satOff val="-14650"/>
            <a:lumOff val="9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4F832-9A18-4401-80EB-537B14195E26}">
      <dsp:nvSpPr>
        <dsp:cNvPr id="0" name=""/>
        <dsp:cNvSpPr/>
      </dsp:nvSpPr>
      <dsp:spPr>
        <a:xfrm>
          <a:off x="4910612" y="1249417"/>
          <a:ext cx="1938113" cy="1938111"/>
        </a:xfrm>
        <a:prstGeom prst="ellipse">
          <a:avLst/>
        </a:prstGeom>
        <a:solidFill>
          <a:schemeClr val="lt1">
            <a:alpha val="90000"/>
            <a:hueOff val="0"/>
            <a:satOff val="0"/>
            <a:lumOff val="0"/>
            <a:alphaOff val="0"/>
          </a:schemeClr>
        </a:solidFill>
        <a:ln w="12700" cap="flat" cmpd="sng" algn="ctr">
          <a:solidFill>
            <a:schemeClr val="accent2">
              <a:hueOff val="-7481439"/>
              <a:satOff val="-14650"/>
              <a:lumOff val="98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Long-Term Plan Development</a:t>
          </a:r>
          <a:endParaRPr lang="en-US" sz="1600" kern="1200" dirty="0"/>
        </a:p>
      </dsp:txBody>
      <dsp:txXfrm>
        <a:off x="5186854" y="1526342"/>
        <a:ext cx="1384524" cy="1384261"/>
      </dsp:txXfrm>
    </dsp:sp>
    <dsp:sp modelId="{F53E9D0D-2125-4A88-8E43-4D3FE328EB36}">
      <dsp:nvSpPr>
        <dsp:cNvPr id="0" name=""/>
        <dsp:cNvSpPr/>
      </dsp:nvSpPr>
      <dsp:spPr>
        <a:xfrm>
          <a:off x="4910612" y="3295019"/>
          <a:ext cx="1938113" cy="113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Review of Mission and Vision.</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Identification</a:t>
          </a:r>
          <a:r>
            <a:rPr lang="en-US" sz="1400" b="1" kern="1200" dirty="0"/>
            <a:t> </a:t>
          </a:r>
          <a:r>
            <a:rPr lang="en-US" sz="1400" kern="1200" dirty="0"/>
            <a:t>of Strategic Advantages, Challenges, and Opportunities. </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Development of Goals, Objectives, and Objective Measures.</a:t>
          </a:r>
        </a:p>
      </dsp:txBody>
      <dsp:txXfrm>
        <a:off x="4910612" y="3295019"/>
        <a:ext cx="1938113" cy="1138307"/>
      </dsp:txXfrm>
    </dsp:sp>
    <dsp:sp modelId="{53FF70FC-9238-4C00-A526-017A83004D03}">
      <dsp:nvSpPr>
        <dsp:cNvPr id="0" name=""/>
        <dsp:cNvSpPr/>
      </dsp:nvSpPr>
      <dsp:spPr>
        <a:xfrm rot="2700000">
          <a:off x="2695272" y="1180294"/>
          <a:ext cx="2075993" cy="2075993"/>
        </a:xfrm>
        <a:prstGeom prst="teardrop">
          <a:avLst>
            <a:gd name="adj" fmla="val 100000"/>
          </a:avLst>
        </a:prstGeom>
        <a:solidFill>
          <a:schemeClr val="accent2">
            <a:hueOff val="-11222158"/>
            <a:satOff val="-21976"/>
            <a:lumOff val="1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694201-D317-4784-9F8F-EBF7A198955A}">
      <dsp:nvSpPr>
        <dsp:cNvPr id="0" name=""/>
        <dsp:cNvSpPr/>
      </dsp:nvSpPr>
      <dsp:spPr>
        <a:xfrm>
          <a:off x="2764765" y="1249417"/>
          <a:ext cx="1938113" cy="1938111"/>
        </a:xfrm>
        <a:prstGeom prst="ellipse">
          <a:avLst/>
        </a:prstGeom>
        <a:solidFill>
          <a:schemeClr val="lt1">
            <a:alpha val="90000"/>
            <a:hueOff val="0"/>
            <a:satOff val="0"/>
            <a:lumOff val="0"/>
            <a:alphaOff val="0"/>
          </a:schemeClr>
        </a:solidFill>
        <a:ln w="12700" cap="flat" cmpd="sng" algn="ctr">
          <a:solidFill>
            <a:schemeClr val="accent2">
              <a:hueOff val="-11222158"/>
              <a:satOff val="-21976"/>
              <a:lumOff val="147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Organizational Assessment</a:t>
          </a:r>
          <a:endParaRPr lang="en-US" sz="1600" kern="1200" dirty="0"/>
        </a:p>
      </dsp:txBody>
      <dsp:txXfrm>
        <a:off x="3042112" y="1526342"/>
        <a:ext cx="1384524" cy="1384261"/>
      </dsp:txXfrm>
    </dsp:sp>
    <dsp:sp modelId="{9635396E-1081-4BEE-9207-5799B74C83C4}">
      <dsp:nvSpPr>
        <dsp:cNvPr id="0" name=""/>
        <dsp:cNvSpPr/>
      </dsp:nvSpPr>
      <dsp:spPr>
        <a:xfrm>
          <a:off x="2764765" y="3295019"/>
          <a:ext cx="1938113" cy="113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SWOT</a:t>
          </a:r>
          <a:r>
            <a:rPr lang="en-US" sz="1400" b="1" kern="1200" dirty="0"/>
            <a:t> </a:t>
          </a:r>
          <a:r>
            <a:rPr lang="en-US" sz="1400" kern="1200" dirty="0"/>
            <a:t>and Placemat information entered into Ascend. </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t>Key themes reviewed and entered for Citizen Survey.</a:t>
          </a:r>
        </a:p>
      </dsp:txBody>
      <dsp:txXfrm>
        <a:off x="2764765" y="3295019"/>
        <a:ext cx="1938113" cy="1138307"/>
      </dsp:txXfrm>
    </dsp:sp>
    <dsp:sp modelId="{97879FA3-9D02-4BA9-9117-A1CF538DA5F6}">
      <dsp:nvSpPr>
        <dsp:cNvPr id="0" name=""/>
        <dsp:cNvSpPr/>
      </dsp:nvSpPr>
      <dsp:spPr>
        <a:xfrm rot="2700000">
          <a:off x="549425" y="1180294"/>
          <a:ext cx="2075993" cy="2075993"/>
        </a:xfrm>
        <a:prstGeom prst="teardrop">
          <a:avLst>
            <a:gd name="adj" fmla="val 100000"/>
          </a:avLst>
        </a:prstGeom>
        <a:solidFill>
          <a:schemeClr val="accent2">
            <a:hueOff val="-14962877"/>
            <a:satOff val="-29301"/>
            <a:lumOff val="19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E3B0C-C321-4904-9C86-96339D80D18B}">
      <dsp:nvSpPr>
        <dsp:cNvPr id="0" name=""/>
        <dsp:cNvSpPr/>
      </dsp:nvSpPr>
      <dsp:spPr>
        <a:xfrm>
          <a:off x="618918" y="1249417"/>
          <a:ext cx="1938113" cy="1938111"/>
        </a:xfrm>
        <a:prstGeom prst="ellipse">
          <a:avLst/>
        </a:prstGeom>
        <a:solidFill>
          <a:schemeClr val="lt1">
            <a:alpha val="90000"/>
            <a:hueOff val="0"/>
            <a:satOff val="0"/>
            <a:lumOff val="0"/>
            <a:alphaOff val="0"/>
          </a:schemeClr>
        </a:solidFill>
        <a:ln w="12700" cap="flat" cmpd="sng" algn="ctr">
          <a:solidFill>
            <a:schemeClr val="accent2">
              <a:hueOff val="-14962877"/>
              <a:satOff val="-29301"/>
              <a:lumOff val="196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Employee and Citizen Survey</a:t>
          </a:r>
          <a:endParaRPr lang="en-US" sz="1600" kern="1200" dirty="0"/>
        </a:p>
      </dsp:txBody>
      <dsp:txXfrm>
        <a:off x="896265" y="1526342"/>
        <a:ext cx="1384524" cy="1384261"/>
      </dsp:txXfrm>
    </dsp:sp>
    <dsp:sp modelId="{124A07B2-74E9-4BFC-B360-0F3050B253F8}">
      <dsp:nvSpPr>
        <dsp:cNvPr id="0" name=""/>
        <dsp:cNvSpPr/>
      </dsp:nvSpPr>
      <dsp:spPr>
        <a:xfrm>
          <a:off x="618918" y="3295019"/>
          <a:ext cx="1938113" cy="1138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t>Key inputs to strategic planning process. </a:t>
          </a: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t>Employee Report delivered and is being reviewed.</a:t>
          </a: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dirty="0"/>
            <a:t>Citizen survey reviewed for key inputs into the strategic planning process.</a:t>
          </a:r>
        </a:p>
      </dsp:txBody>
      <dsp:txXfrm>
        <a:off x="618918" y="3295019"/>
        <a:ext cx="1938113" cy="113830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Rectangle 1">
          <a:extLst xmlns:a="http://schemas.openxmlformats.org/drawingml/2006/main">
            <a:ext uri="{FF2B5EF4-FFF2-40B4-BE49-F238E27FC236}">
              <a16:creationId xmlns:a16="http://schemas.microsoft.com/office/drawing/2014/main" id="{924ED877-E016-4736-BA15-B7E08914B5B3}"/>
            </a:ext>
          </a:extLst>
        </cdr:cNvPr>
        <cdr:cNvSpPr/>
      </cdr:nvSpPr>
      <cdr:spPr>
        <a:xfrm xmlns:a="http://schemas.openxmlformats.org/drawingml/2006/main">
          <a:off x="0" y="0"/>
          <a:ext cx="3389313" cy="444419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0.01573</cdr:y>
    </cdr:from>
    <cdr:to>
      <cdr:x>1</cdr:x>
      <cdr:y>0.99541</cdr:y>
    </cdr:to>
    <cdr:sp macro="" textlink="">
      <cdr:nvSpPr>
        <cdr:cNvPr id="3" name="Rectangle 2">
          <a:extLst xmlns:a="http://schemas.openxmlformats.org/drawingml/2006/main">
            <a:ext uri="{FF2B5EF4-FFF2-40B4-BE49-F238E27FC236}">
              <a16:creationId xmlns:a16="http://schemas.microsoft.com/office/drawing/2014/main" id="{6A7CD3C2-FB35-40AE-A325-CA3A3223D0AF}"/>
            </a:ext>
          </a:extLst>
        </cdr:cNvPr>
        <cdr:cNvSpPr/>
      </cdr:nvSpPr>
      <cdr:spPr>
        <a:xfrm xmlns:a="http://schemas.openxmlformats.org/drawingml/2006/main">
          <a:off x="0" y="69912"/>
          <a:ext cx="3389313" cy="43539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4/9/2024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4/9/2024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dirty="0"/>
          </a:p>
        </p:txBody>
      </p:sp>
    </p:spTree>
    <p:extLst>
      <p:ext uri="{BB962C8B-B14F-4D97-AF65-F5344CB8AC3E}">
        <p14:creationId xmlns:p14="http://schemas.microsoft.com/office/powerpoint/2010/main" val="14702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dirty="0"/>
          </a:p>
        </p:txBody>
      </p:sp>
    </p:spTree>
    <p:extLst>
      <p:ext uri="{BB962C8B-B14F-4D97-AF65-F5344CB8AC3E}">
        <p14:creationId xmlns:p14="http://schemas.microsoft.com/office/powerpoint/2010/main" val="414225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dirty="0"/>
          </a:p>
        </p:txBody>
      </p:sp>
    </p:spTree>
    <p:extLst>
      <p:ext uri="{BB962C8B-B14F-4D97-AF65-F5344CB8AC3E}">
        <p14:creationId xmlns:p14="http://schemas.microsoft.com/office/powerpoint/2010/main" val="3734026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040633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graphicFrame>
        <p:nvGraphicFramePr>
          <p:cNvPr id="8" name="Chart 7" title="Gross Revenue Placeholder Chart">
            <a:extLst>
              <a:ext uri="{FF2B5EF4-FFF2-40B4-BE49-F238E27FC236}">
                <a16:creationId xmlns:a16="http://schemas.microsoft.com/office/drawing/2014/main" id="{0F60C5FF-F2F2-4EA7-ADED-E162A5B82B4C}"/>
              </a:ext>
            </a:extLst>
          </p:cNvPr>
          <p:cNvGraphicFramePr/>
          <p:nvPr userDrawn="1">
            <p:extLst>
              <p:ext uri="{D42A27DB-BD31-4B8C-83A1-F6EECF244321}">
                <p14:modId xmlns:p14="http://schemas.microsoft.com/office/powerpoint/2010/main" val="537021869"/>
              </p:ext>
            </p:extLst>
          </p:nvPr>
        </p:nvGraphicFramePr>
        <p:xfrm>
          <a:off x="431800" y="1512000"/>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title="Gross Revenue Placeholder Chart">
            <a:extLst>
              <a:ext uri="{FF2B5EF4-FFF2-40B4-BE49-F238E27FC236}">
                <a16:creationId xmlns:a16="http://schemas.microsoft.com/office/drawing/2014/main" id="{D5AA46A9-40E0-4FA5-BFED-6D14ED62EFFB}"/>
              </a:ext>
            </a:extLst>
          </p:cNvPr>
          <p:cNvGraphicFramePr/>
          <p:nvPr userDrawn="1">
            <p:extLst>
              <p:ext uri="{D42A27DB-BD31-4B8C-83A1-F6EECF244321}">
                <p14:modId xmlns:p14="http://schemas.microsoft.com/office/powerpoint/2010/main" val="2314973354"/>
              </p:ext>
            </p:extLst>
          </p:nvPr>
        </p:nvGraphicFramePr>
        <p:xfrm>
          <a:off x="4406900" y="1512000"/>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title="Gross Revenue Placeholder Chart">
            <a:extLst>
              <a:ext uri="{FF2B5EF4-FFF2-40B4-BE49-F238E27FC236}">
                <a16:creationId xmlns:a16="http://schemas.microsoft.com/office/drawing/2014/main" id="{F7175363-BD78-41A0-92CF-0F9E5A14568A}"/>
              </a:ext>
            </a:extLst>
          </p:cNvPr>
          <p:cNvGraphicFramePr/>
          <p:nvPr userDrawn="1">
            <p:extLst>
              <p:ext uri="{D42A27DB-BD31-4B8C-83A1-F6EECF244321}">
                <p14:modId xmlns:p14="http://schemas.microsoft.com/office/powerpoint/2010/main" val="351553000"/>
              </p:ext>
            </p:extLst>
          </p:nvPr>
        </p:nvGraphicFramePr>
        <p:xfrm>
          <a:off x="8382000" y="1512000"/>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8265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62553"/>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69901"/>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63078"/>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67078"/>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104052"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102595"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3 content">
    <p:spTree>
      <p:nvGrpSpPr>
        <p:cNvPr id="1" name=""/>
        <p:cNvGrpSpPr/>
        <p:nvPr/>
      </p:nvGrpSpPr>
      <p:grpSpPr>
        <a:xfrm>
          <a:off x="0" y="0"/>
          <a:ext cx="0" cy="0"/>
          <a:chOff x="0" y="0"/>
          <a:chExt cx="0" cy="0"/>
        </a:xfrm>
      </p:grpSpPr>
      <p:sp>
        <p:nvSpPr>
          <p:cNvPr id="13" name="Content Placeholder 10">
            <a:extLst>
              <a:ext uri="{FF2B5EF4-FFF2-40B4-BE49-F238E27FC236}">
                <a16:creationId xmlns:a16="http://schemas.microsoft.com/office/drawing/2014/main" id="{454B80C6-ACBE-4877-BC36-02B9C42A2DA0}"/>
              </a:ext>
            </a:extLst>
          </p:cNvPr>
          <p:cNvSpPr>
            <a:spLocks noGrp="1"/>
          </p:cNvSpPr>
          <p:nvPr>
            <p:ph sz="quarter" idx="36"/>
          </p:nvPr>
        </p:nvSpPr>
        <p:spPr>
          <a:xfrm>
            <a:off x="8485569"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2D5A5AA1-9589-4EC6-B469-1EE7724E7DD3}"/>
              </a:ext>
            </a:extLst>
          </p:cNvPr>
          <p:cNvSpPr>
            <a:spLocks noGrp="1"/>
          </p:cNvSpPr>
          <p:nvPr>
            <p:ph sz="quarter" idx="35"/>
          </p:nvPr>
        </p:nvSpPr>
        <p:spPr>
          <a:xfrm>
            <a:off x="4508564" y="1590675"/>
            <a:ext cx="3246121" cy="42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9557FF2-93A3-48A1-AB68-35D6813B3A91}"/>
              </a:ext>
            </a:extLst>
          </p:cNvPr>
          <p:cNvSpPr>
            <a:spLocks noGrp="1"/>
          </p:cNvSpPr>
          <p:nvPr>
            <p:ph sz="quarter" idx="34"/>
          </p:nvPr>
        </p:nvSpPr>
        <p:spPr>
          <a:xfrm>
            <a:off x="502920" y="1590675"/>
            <a:ext cx="3246121" cy="4365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184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6">
            <a:extLst>
              <a:ext uri="{FF2B5EF4-FFF2-40B4-BE49-F238E27FC236}">
                <a16:creationId xmlns:a16="http://schemas.microsoft.com/office/drawing/2014/main" id="{0D32884E-EBB5-47FA-9B0A-E32B264BC5A1}"/>
              </a:ext>
            </a:extLst>
          </p:cNvPr>
          <p:cNvSpPr>
            <a:spLocks noGrp="1"/>
          </p:cNvSpPr>
          <p:nvPr>
            <p:ph sz="quarter" idx="34"/>
          </p:nvPr>
        </p:nvSpPr>
        <p:spPr>
          <a:xfrm>
            <a:off x="512064" y="1655063"/>
            <a:ext cx="11248136" cy="4123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85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7552944" y="5359400"/>
            <a:ext cx="4207056"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6" r:id="rId3"/>
    <p:sldLayoutId id="2147483662" r:id="rId4"/>
    <p:sldLayoutId id="2147483659" r:id="rId5"/>
    <p:sldLayoutId id="2147483663" r:id="rId6"/>
    <p:sldLayoutId id="2147483677" r:id="rId7"/>
    <p:sldLayoutId id="2147483654" r:id="rId8"/>
    <p:sldLayoutId id="2147483660" r:id="rId9"/>
    <p:sldLayoutId id="2147483664" r:id="rId10"/>
    <p:sldLayoutId id="2147483650" r:id="rId11"/>
    <p:sldLayoutId id="2147483652" r:id="rId12"/>
    <p:sldLayoutId id="2147483656" r:id="rId13"/>
    <p:sldLayoutId id="2147483657" r:id="rId14"/>
    <p:sldLayoutId id="2147483667" r:id="rId15"/>
    <p:sldLayoutId id="2147483668" r:id="rId16"/>
    <p:sldLayoutId id="2147483669" r:id="rId17"/>
    <p:sldLayoutId id="2147483670" r:id="rId18"/>
    <p:sldLayoutId id="2147483671" r:id="rId19"/>
    <p:sldLayoutId id="2147483673" r:id="rId20"/>
    <p:sldLayoutId id="2147483674" r:id="rId21"/>
    <p:sldLayoutId id="2147483676" r:id="rId22"/>
    <p:sldLayoutId id="2147483655" r:id="rId23"/>
    <p:sldLayoutId id="2147483675" r:id="rId24"/>
    <p:sldLayoutId id="2147483672" r:id="rId25"/>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3.jpeg"/><Relationship Id="rId4" Type="http://schemas.openxmlformats.org/officeDocument/2006/relationships/hyperlink" Target="https://naturalpractitionermag.com/sleepless-nights-are-gaba-and-melatonin-worth-considering-for-improved-quality-of-slee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s://www.foundationalconcepts.com/" TargetMode="External"/><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each with buildings and a body of water&#10;&#10;Description automatically generated">
            <a:extLst>
              <a:ext uri="{FF2B5EF4-FFF2-40B4-BE49-F238E27FC236}">
                <a16:creationId xmlns:a16="http://schemas.microsoft.com/office/drawing/2014/main" id="{545D4C8D-117B-9B63-A2EE-605FB8BDE8C1}"/>
              </a:ext>
            </a:extLst>
          </p:cNvPr>
          <p:cNvPicPr>
            <a:picLocks noGrp="1" noChangeAspect="1"/>
          </p:cNvPicPr>
          <p:nvPr>
            <p:ph type="pic" sz="quarter" idx="10"/>
          </p:nvPr>
        </p:nvPicPr>
        <p:blipFill>
          <a:blip r:embed="rId2"/>
          <a:srcRect l="5705" r="5705"/>
          <a:stretch>
            <a:fillRect/>
          </a:stretch>
        </p:blipFill>
        <p:spPr>
          <a:xfrm>
            <a:off x="0" y="0"/>
            <a:ext cx="9780588" cy="6804025"/>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447338" y="3273936"/>
            <a:ext cx="5744662" cy="1911927"/>
          </a:xfrm>
        </p:spPr>
        <p:txBody>
          <a:bodyPr/>
          <a:lstStyle/>
          <a:p>
            <a:r>
              <a:rPr lang="en-US" sz="3600" dirty="0"/>
              <a:t>Strategic Planning:</a:t>
            </a:r>
            <a:br>
              <a:rPr lang="en-US" sz="3600" dirty="0"/>
            </a:br>
            <a:r>
              <a:rPr lang="en-US" sz="3600" dirty="0">
                <a:solidFill>
                  <a:schemeClr val="accent1">
                    <a:lumMod val="50000"/>
                  </a:schemeClr>
                </a:solidFill>
              </a:rPr>
              <a:t>Our Progress</a:t>
            </a:r>
            <a:endParaRPr lang="en-US" sz="4400" dirty="0">
              <a:solidFill>
                <a:schemeClr val="accent3">
                  <a:lumMod val="50000"/>
                </a:schemeClr>
              </a:solidFill>
            </a:endParaRPr>
          </a:p>
        </p:txBody>
      </p:sp>
      <p:sp>
        <p:nvSpPr>
          <p:cNvPr id="7" name="Subtitle 6">
            <a:extLst>
              <a:ext uri="{FF2B5EF4-FFF2-40B4-BE49-F238E27FC236}">
                <a16:creationId xmlns:a16="http://schemas.microsoft.com/office/drawing/2014/main" id="{BD4D88FD-6A86-7EEC-218D-DB6FAE1B9E79}"/>
              </a:ext>
            </a:extLst>
          </p:cNvPr>
          <p:cNvSpPr>
            <a:spLocks noGrp="1"/>
          </p:cNvSpPr>
          <p:nvPr>
            <p:ph type="subTitle" idx="1"/>
          </p:nvPr>
        </p:nvSpPr>
        <p:spPr>
          <a:xfrm>
            <a:off x="6447338" y="5185060"/>
            <a:ext cx="3333250" cy="580921"/>
          </a:xfrm>
        </p:spPr>
        <p:txBody>
          <a:bodyPr/>
          <a:lstStyle/>
          <a:p>
            <a:r>
              <a:rPr lang="en-US" dirty="0"/>
              <a:t>April 2024</a:t>
            </a:r>
          </a:p>
        </p:txBody>
      </p:sp>
      <p:pic>
        <p:nvPicPr>
          <p:cNvPr id="10" name="Picture 9">
            <a:extLst>
              <a:ext uri="{FF2B5EF4-FFF2-40B4-BE49-F238E27FC236}">
                <a16:creationId xmlns:a16="http://schemas.microsoft.com/office/drawing/2014/main" id="{B2BDF7D1-B34F-819A-1EDC-05ED7E35D233}"/>
              </a:ext>
            </a:extLst>
          </p:cNvPr>
          <p:cNvPicPr>
            <a:picLocks noChangeAspect="1"/>
          </p:cNvPicPr>
          <p:nvPr/>
        </p:nvPicPr>
        <p:blipFill>
          <a:blip r:embed="rId3"/>
          <a:stretch>
            <a:fillRect/>
          </a:stretch>
        </p:blipFill>
        <p:spPr>
          <a:xfrm>
            <a:off x="9780588" y="6526939"/>
            <a:ext cx="2244283" cy="331061"/>
          </a:xfrm>
          <a:prstGeom prst="rect">
            <a:avLst/>
          </a:prstGeom>
        </p:spPr>
      </p:pic>
      <p:pic>
        <p:nvPicPr>
          <p:cNvPr id="5" name="Picture 4" descr="A round blue and yellow logo with a map and a person in armor&#10;&#10;Description automatically generated">
            <a:extLst>
              <a:ext uri="{FF2B5EF4-FFF2-40B4-BE49-F238E27FC236}">
                <a16:creationId xmlns:a16="http://schemas.microsoft.com/office/drawing/2014/main" id="{17F8BDCB-A1BF-3FA5-C721-B9CDA6416E69}"/>
              </a:ext>
            </a:extLst>
          </p:cNvPr>
          <p:cNvPicPr>
            <a:picLocks noChangeAspect="1"/>
          </p:cNvPicPr>
          <p:nvPr/>
        </p:nvPicPr>
        <p:blipFill>
          <a:blip r:embed="rId4"/>
          <a:stretch>
            <a:fillRect/>
          </a:stretch>
        </p:blipFill>
        <p:spPr>
          <a:xfrm>
            <a:off x="6716897" y="3351648"/>
            <a:ext cx="1590735" cy="1590735"/>
          </a:xfrm>
          <a:prstGeom prst="rect">
            <a:avLst/>
          </a:prstGeom>
        </p:spPr>
      </p:pic>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5916" y="432000"/>
            <a:ext cx="11664084" cy="432000"/>
          </a:xfrm>
        </p:spPr>
        <p:txBody>
          <a:bodyPr/>
          <a:lstStyle/>
          <a:p>
            <a:pPr algn="ctr"/>
            <a:r>
              <a:rPr lang="en-US" dirty="0"/>
              <a:t>Strategic Plan Scope-Long-Term Plan Development</a:t>
            </a:r>
            <a:br>
              <a:rPr lang="en-US" dirty="0"/>
            </a:br>
            <a:r>
              <a:rPr lang="en-US" dirty="0"/>
              <a:t>Strategic Challenges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10</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round blue and yellow logo with a map and a person in armor&#10;&#10;Description automatically generated">
            <a:extLst>
              <a:ext uri="{FF2B5EF4-FFF2-40B4-BE49-F238E27FC236}">
                <a16:creationId xmlns:a16="http://schemas.microsoft.com/office/drawing/2014/main" id="{48A2D0A7-A92B-5BF6-DE5E-4C7034908746}"/>
              </a:ext>
            </a:extLst>
          </p:cNvPr>
          <p:cNvPicPr>
            <a:picLocks noChangeAspect="1"/>
          </p:cNvPicPr>
          <p:nvPr/>
        </p:nvPicPr>
        <p:blipFill>
          <a:blip r:embed="rId3"/>
          <a:stretch>
            <a:fillRect/>
          </a:stretch>
        </p:blipFill>
        <p:spPr>
          <a:xfrm>
            <a:off x="10457624" y="54649"/>
            <a:ext cx="1590735" cy="1590735"/>
          </a:xfrm>
          <a:prstGeom prst="rect">
            <a:avLst/>
          </a:prstGeom>
        </p:spPr>
      </p:pic>
      <p:graphicFrame>
        <p:nvGraphicFramePr>
          <p:cNvPr id="8" name="Table 7">
            <a:extLst>
              <a:ext uri="{FF2B5EF4-FFF2-40B4-BE49-F238E27FC236}">
                <a16:creationId xmlns:a16="http://schemas.microsoft.com/office/drawing/2014/main" id="{796EC8DB-18B2-7AEE-46FD-4535F68FED18}"/>
              </a:ext>
            </a:extLst>
          </p:cNvPr>
          <p:cNvGraphicFramePr>
            <a:graphicFrameLocks noGrp="1"/>
          </p:cNvGraphicFramePr>
          <p:nvPr>
            <p:extLst>
              <p:ext uri="{D42A27DB-BD31-4B8C-83A1-F6EECF244321}">
                <p14:modId xmlns:p14="http://schemas.microsoft.com/office/powerpoint/2010/main" val="1630958508"/>
              </p:ext>
            </p:extLst>
          </p:nvPr>
        </p:nvGraphicFramePr>
        <p:xfrm>
          <a:off x="1501711" y="1286575"/>
          <a:ext cx="8722944" cy="4724400"/>
        </p:xfrm>
        <a:graphic>
          <a:graphicData uri="http://schemas.openxmlformats.org/drawingml/2006/table">
            <a:tbl>
              <a:tblPr firstRow="1" bandRow="1">
                <a:tableStyleId>{073A0DAA-6AF3-43AB-8588-CEC1D06C72B9}</a:tableStyleId>
              </a:tblPr>
              <a:tblGrid>
                <a:gridCol w="2667154">
                  <a:extLst>
                    <a:ext uri="{9D8B030D-6E8A-4147-A177-3AD203B41FA5}">
                      <a16:colId xmlns:a16="http://schemas.microsoft.com/office/drawing/2014/main" val="3942592264"/>
                    </a:ext>
                  </a:extLst>
                </a:gridCol>
                <a:gridCol w="6055790">
                  <a:extLst>
                    <a:ext uri="{9D8B030D-6E8A-4147-A177-3AD203B41FA5}">
                      <a16:colId xmlns:a16="http://schemas.microsoft.com/office/drawing/2014/main" val="1234250851"/>
                    </a:ext>
                  </a:extLst>
                </a:gridCol>
              </a:tblGrid>
              <a:tr h="370840">
                <a:tc>
                  <a:txBody>
                    <a:bodyPr/>
                    <a:lstStyle/>
                    <a:p>
                      <a:r>
                        <a:rPr lang="en-US" sz="1800" b="1" spc="-30" baseline="0" dirty="0">
                          <a:solidFill>
                            <a:schemeClr val="tx1"/>
                          </a:solidFill>
                          <a:effectLst/>
                        </a:rPr>
                        <a:t>Strategic Challenges</a:t>
                      </a:r>
                      <a:endParaRPr lang="en-US" dirty="0">
                        <a:solidFill>
                          <a:schemeClr val="tx1"/>
                        </a:solidFill>
                      </a:endParaRPr>
                    </a:p>
                  </a:txBody>
                  <a:tcPr>
                    <a:solidFill>
                      <a:schemeClr val="accent4"/>
                    </a:solidFill>
                  </a:tcPr>
                </a:tc>
                <a:tc>
                  <a:txBody>
                    <a:bodyPr/>
                    <a:lstStyle/>
                    <a:p>
                      <a:pPr marL="342900" indent="-342899" algn="l">
                        <a:buFont typeface="Arial" panose="020B0604020202020204" pitchFamily="34" charset="0"/>
                        <a:buChar char="•"/>
                        <a:defRPr sz="1000">
                          <a:solidFill>
                            <a:prstClr val="dkRed"/>
                          </a:solidFill>
                        </a:defRPr>
                      </a:pPr>
                      <a:r>
                        <a:rPr lang="en-US" sz="1100" dirty="0">
                          <a:solidFill>
                            <a:schemeClr val="tx1"/>
                          </a:solidFill>
                        </a:rPr>
                        <a:t>Peak seasonal traffic congestion is a strategic challenge because it is inconvenient and can greatly hinder travel time for residents, visitors, workers and is mostly beyond the Town's control. The desired future state is less vehicular traffic. </a:t>
                      </a:r>
                    </a:p>
                    <a:p>
                      <a:pPr marL="342900" indent="-342899" algn="l">
                        <a:buFont typeface="Arial" panose="020B0604020202020204" pitchFamily="34" charset="0"/>
                        <a:buChar char="•"/>
                        <a:defRPr sz="1000">
                          <a:solidFill>
                            <a:prstClr val="dkRed"/>
                          </a:solidFill>
                        </a:defRPr>
                      </a:pPr>
                      <a:r>
                        <a:rPr lang="en-US" sz="1100" dirty="0">
                          <a:solidFill>
                            <a:schemeClr val="tx1"/>
                          </a:solidFill>
                        </a:rPr>
                        <a:t>Workforce recruiting is a strategic challenge because LBK is having difficulties filling vacant Town positions with qualified talent. The desired future state is that the workforce is continuously filled with qualified employees. </a:t>
                      </a:r>
                    </a:p>
                    <a:p>
                      <a:pPr marL="342900" indent="-342899" algn="l">
                        <a:buFont typeface="Arial" panose="020B0604020202020204" pitchFamily="34" charset="0"/>
                        <a:buChar char="•"/>
                        <a:defRPr sz="1000">
                          <a:solidFill>
                            <a:prstClr val="dkRed"/>
                          </a:solidFill>
                        </a:defRPr>
                      </a:pPr>
                      <a:r>
                        <a:rPr lang="en-US" sz="1100" dirty="0">
                          <a:solidFill>
                            <a:schemeClr val="tx1"/>
                          </a:solidFill>
                        </a:rPr>
                        <a:t>Workforce bench strength is a strategic challenge because key positions have single or limited staff. The desired future state is the ability to accomplish work regardless of employee vacations, illness or other absences.</a:t>
                      </a:r>
                    </a:p>
                    <a:p>
                      <a:pPr marL="342900" indent="-342899" algn="l">
                        <a:buFont typeface="Arial" panose="020B0604020202020204" pitchFamily="34" charset="0"/>
                        <a:buChar char="•"/>
                        <a:defRPr sz="1000">
                          <a:solidFill>
                            <a:prstClr val="dkRed"/>
                          </a:solidFill>
                        </a:defRPr>
                      </a:pPr>
                      <a:r>
                        <a:rPr lang="en-US" sz="1100" dirty="0">
                          <a:solidFill>
                            <a:schemeClr val="tx1"/>
                          </a:solidFill>
                        </a:rPr>
                        <a:t>The susceptibility of the Gulf of Mexico (Gulf Coast Region) to red tide is a strategic challenge because it affects quality of life, market values, and property sales. The desired future state is sustaining mitigation strategies to manage the effects of red tide. </a:t>
                      </a:r>
                    </a:p>
                    <a:p>
                      <a:pPr marL="342900" indent="-342899" algn="l">
                        <a:buFont typeface="Arial" panose="020B0604020202020204" pitchFamily="34" charset="0"/>
                        <a:buChar char="•"/>
                        <a:defRPr sz="1000">
                          <a:solidFill>
                            <a:prstClr val="dkRed"/>
                          </a:solidFill>
                        </a:defRPr>
                      </a:pPr>
                      <a:r>
                        <a:rPr lang="en-US" sz="1100" dirty="0">
                          <a:solidFill>
                            <a:schemeClr val="tx1"/>
                          </a:solidFill>
                        </a:rPr>
                        <a:t>Limited promotional and advancement employment opportunities for Town staff is a strategic challenge because of the size of our workforce and limited number of positions.  The desired future state is to provide advancement opportunities and competitive salaries. </a:t>
                      </a:r>
                    </a:p>
                    <a:p>
                      <a:pPr marL="342900" indent="-342899" algn="l">
                        <a:buFont typeface="Arial" panose="020B0604020202020204" pitchFamily="34" charset="0"/>
                        <a:buChar char="•"/>
                        <a:defRPr sz="1000">
                          <a:solidFill>
                            <a:prstClr val="dkRed"/>
                          </a:solidFill>
                        </a:defRPr>
                      </a:pPr>
                      <a:r>
                        <a:rPr lang="en-US" sz="1100" dirty="0">
                          <a:solidFill>
                            <a:schemeClr val="tx1"/>
                          </a:solidFill>
                        </a:rPr>
                        <a:t>Weather related phenomena and the resulting issues (Weather events, flooding, sea level rise, storm impacts and impacts to the local economy) is a strategic challenge because of damage and devastation to the natural and built environment.  The desired future state is sustaining mitigation strategies to manage the effects of weather incidents.</a:t>
                      </a:r>
                    </a:p>
                    <a:p>
                      <a:pPr marL="342900" indent="-342899" algn="l">
                        <a:buFont typeface="Arial" panose="020B0604020202020204" pitchFamily="34" charset="0"/>
                        <a:buChar char="•"/>
                        <a:defRPr sz="1000">
                          <a:solidFill>
                            <a:prstClr val="dkRed"/>
                          </a:solidFill>
                        </a:defRPr>
                      </a:pPr>
                      <a:r>
                        <a:rPr lang="en-US" sz="1100" dirty="0">
                          <a:solidFill>
                            <a:schemeClr val="tx1"/>
                          </a:solidFill>
                        </a:rPr>
                        <a:t>Beach erosion is an ongoing and managed strategic challenge because of wave energy, storm and weather impacts and sea level rise.  Successful mitigation of this challenge would result in the implementation of sand nourishment projects\ and infrastructure that slows the rate of erosion.</a:t>
                      </a:r>
                    </a:p>
                    <a:p>
                      <a:pPr marL="342900" indent="-342899" algn="l">
                        <a:buFont typeface="Arial" panose="020B0604020202020204" pitchFamily="34" charset="0"/>
                        <a:buChar char="•"/>
                        <a:defRPr sz="1000">
                          <a:solidFill>
                            <a:prstClr val="dkRed"/>
                          </a:solidFill>
                        </a:defRPr>
                      </a:pPr>
                      <a:r>
                        <a:rPr lang="en-US" sz="1100" dirty="0">
                          <a:solidFill>
                            <a:schemeClr val="tx1"/>
                          </a:solidFill>
                        </a:rPr>
                        <a:t>The high impact of regional development is a strategic challenge because it exacerbates traffic congestion and places stress on natural and community resources.  The desired future state is a regional perspective that focuses on smarter growth patterns.</a:t>
                      </a:r>
                    </a:p>
                    <a:p>
                      <a:endParaRPr lang="en-US" dirty="0"/>
                    </a:p>
                  </a:txBody>
                  <a:tcPr>
                    <a:solidFill>
                      <a:schemeClr val="bg1"/>
                    </a:solidFill>
                  </a:tcPr>
                </a:tc>
                <a:extLst>
                  <a:ext uri="{0D108BD9-81ED-4DB2-BD59-A6C34878D82A}">
                    <a16:rowId xmlns:a16="http://schemas.microsoft.com/office/drawing/2014/main" val="3498575597"/>
                  </a:ext>
                </a:extLst>
              </a:tr>
            </a:tbl>
          </a:graphicData>
        </a:graphic>
      </p:graphicFrame>
    </p:spTree>
    <p:extLst>
      <p:ext uri="{BB962C8B-B14F-4D97-AF65-F5344CB8AC3E}">
        <p14:creationId xmlns:p14="http://schemas.microsoft.com/office/powerpoint/2010/main" val="202983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E3493B-168E-4B5E-F74F-CC3551F2030F}"/>
              </a:ext>
            </a:extLst>
          </p:cNvPr>
          <p:cNvPicPr>
            <a:picLocks noChangeAspect="1"/>
          </p:cNvPicPr>
          <p:nvPr/>
        </p:nvPicPr>
        <p:blipFill>
          <a:blip r:embed="rId2"/>
          <a:stretch>
            <a:fillRect/>
          </a:stretch>
        </p:blipFill>
        <p:spPr>
          <a:xfrm>
            <a:off x="0" y="2627865"/>
            <a:ext cx="12192000" cy="3304775"/>
          </a:xfrm>
          <a:prstGeom prst="rect">
            <a:avLst/>
          </a:prstGeom>
        </p:spPr>
      </p:pic>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5916" y="432000"/>
            <a:ext cx="11664084" cy="432000"/>
          </a:xfrm>
        </p:spPr>
        <p:txBody>
          <a:bodyPr/>
          <a:lstStyle/>
          <a:p>
            <a:r>
              <a:rPr lang="en-US" dirty="0"/>
              <a:t>Measures-Public Dashboard</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11</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3"/>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213A4CD9-A2D9-9807-2D1F-1460536443C7}"/>
              </a:ext>
            </a:extLst>
          </p:cNvPr>
          <p:cNvSpPr txBox="1"/>
          <p:nvPr/>
        </p:nvSpPr>
        <p:spPr>
          <a:xfrm>
            <a:off x="1903639" y="1561070"/>
            <a:ext cx="8773740" cy="461665"/>
          </a:xfrm>
          <a:prstGeom prst="rect">
            <a:avLst/>
          </a:prstGeom>
          <a:noFill/>
        </p:spPr>
        <p:txBody>
          <a:bodyPr wrap="square" rtlCol="0">
            <a:spAutoFit/>
          </a:bodyPr>
          <a:lstStyle/>
          <a:p>
            <a:pPr algn="ctr"/>
            <a:r>
              <a:rPr lang="en-US" sz="2400" b="1" dirty="0"/>
              <a:t>Overall Reputation of the Community</a:t>
            </a:r>
          </a:p>
        </p:txBody>
      </p:sp>
      <p:pic>
        <p:nvPicPr>
          <p:cNvPr id="7" name="Picture 6" descr="A round blue and yellow logo with a map and a person in armor&#10;&#10;Description automatically generated">
            <a:extLst>
              <a:ext uri="{FF2B5EF4-FFF2-40B4-BE49-F238E27FC236}">
                <a16:creationId xmlns:a16="http://schemas.microsoft.com/office/drawing/2014/main" id="{5888F61D-091D-679A-1B3A-F728EAB37BFE}"/>
              </a:ext>
            </a:extLst>
          </p:cNvPr>
          <p:cNvPicPr>
            <a:picLocks noChangeAspect="1"/>
          </p:cNvPicPr>
          <p:nvPr/>
        </p:nvPicPr>
        <p:blipFill>
          <a:blip r:embed="rId4"/>
          <a:stretch>
            <a:fillRect/>
          </a:stretch>
        </p:blipFill>
        <p:spPr>
          <a:xfrm>
            <a:off x="10457624" y="54649"/>
            <a:ext cx="1590735" cy="1590735"/>
          </a:xfrm>
          <a:prstGeom prst="rect">
            <a:avLst/>
          </a:prstGeom>
        </p:spPr>
      </p:pic>
      <p:sp>
        <p:nvSpPr>
          <p:cNvPr id="14" name="TextBox 13">
            <a:extLst>
              <a:ext uri="{FF2B5EF4-FFF2-40B4-BE49-F238E27FC236}">
                <a16:creationId xmlns:a16="http://schemas.microsoft.com/office/drawing/2014/main" id="{967CCD41-782F-8205-E2C4-A282217EDB0C}"/>
              </a:ext>
            </a:extLst>
          </p:cNvPr>
          <p:cNvSpPr txBox="1"/>
          <p:nvPr/>
        </p:nvSpPr>
        <p:spPr>
          <a:xfrm>
            <a:off x="1083211" y="3005216"/>
            <a:ext cx="900332" cy="369332"/>
          </a:xfrm>
          <a:prstGeom prst="rect">
            <a:avLst/>
          </a:prstGeom>
          <a:solidFill>
            <a:schemeClr val="bg1">
              <a:lumMod val="85000"/>
            </a:schemeClr>
          </a:solidFill>
        </p:spPr>
        <p:txBody>
          <a:bodyPr wrap="square" rtlCol="0">
            <a:spAutoFit/>
          </a:bodyPr>
          <a:lstStyle/>
          <a:p>
            <a:pPr algn="ctr"/>
            <a:r>
              <a:rPr lang="en-US" dirty="0"/>
              <a:t>96</a:t>
            </a:r>
          </a:p>
        </p:txBody>
      </p:sp>
      <p:sp>
        <p:nvSpPr>
          <p:cNvPr id="15" name="TextBox 14">
            <a:extLst>
              <a:ext uri="{FF2B5EF4-FFF2-40B4-BE49-F238E27FC236}">
                <a16:creationId xmlns:a16="http://schemas.microsoft.com/office/drawing/2014/main" id="{84680595-F5D9-E292-7C0F-3F6F2F38D4CF}"/>
              </a:ext>
            </a:extLst>
          </p:cNvPr>
          <p:cNvSpPr txBox="1"/>
          <p:nvPr/>
        </p:nvSpPr>
        <p:spPr>
          <a:xfrm>
            <a:off x="4393808" y="2972950"/>
            <a:ext cx="900332" cy="369332"/>
          </a:xfrm>
          <a:prstGeom prst="rect">
            <a:avLst/>
          </a:prstGeom>
          <a:solidFill>
            <a:schemeClr val="bg1">
              <a:lumMod val="85000"/>
            </a:schemeClr>
          </a:solidFill>
        </p:spPr>
        <p:txBody>
          <a:bodyPr wrap="square" rtlCol="0">
            <a:spAutoFit/>
          </a:bodyPr>
          <a:lstStyle/>
          <a:p>
            <a:pPr algn="ctr"/>
            <a:r>
              <a:rPr lang="en-US" dirty="0"/>
              <a:t>98</a:t>
            </a:r>
          </a:p>
        </p:txBody>
      </p:sp>
      <p:sp>
        <p:nvSpPr>
          <p:cNvPr id="16" name="TextBox 15">
            <a:extLst>
              <a:ext uri="{FF2B5EF4-FFF2-40B4-BE49-F238E27FC236}">
                <a16:creationId xmlns:a16="http://schemas.microsoft.com/office/drawing/2014/main" id="{1DB83EED-22CC-10CB-0416-BD37F06CD579}"/>
              </a:ext>
            </a:extLst>
          </p:cNvPr>
          <p:cNvSpPr txBox="1"/>
          <p:nvPr/>
        </p:nvSpPr>
        <p:spPr>
          <a:xfrm>
            <a:off x="11075668" y="2972950"/>
            <a:ext cx="900332" cy="369332"/>
          </a:xfrm>
          <a:prstGeom prst="rect">
            <a:avLst/>
          </a:prstGeom>
          <a:solidFill>
            <a:schemeClr val="bg1">
              <a:lumMod val="85000"/>
            </a:schemeClr>
          </a:solidFill>
        </p:spPr>
        <p:txBody>
          <a:bodyPr wrap="square" rtlCol="0">
            <a:spAutoFit/>
          </a:bodyPr>
          <a:lstStyle/>
          <a:p>
            <a:pPr algn="ctr"/>
            <a:r>
              <a:rPr lang="en-US" dirty="0"/>
              <a:t>98</a:t>
            </a:r>
          </a:p>
        </p:txBody>
      </p:sp>
      <p:sp>
        <p:nvSpPr>
          <p:cNvPr id="17" name="TextBox 16">
            <a:extLst>
              <a:ext uri="{FF2B5EF4-FFF2-40B4-BE49-F238E27FC236}">
                <a16:creationId xmlns:a16="http://schemas.microsoft.com/office/drawing/2014/main" id="{839DFC2C-F389-EB7E-F706-04F219832085}"/>
              </a:ext>
            </a:extLst>
          </p:cNvPr>
          <p:cNvSpPr txBox="1"/>
          <p:nvPr/>
        </p:nvSpPr>
        <p:spPr>
          <a:xfrm>
            <a:off x="7725358" y="3005216"/>
            <a:ext cx="900332" cy="369332"/>
          </a:xfrm>
          <a:prstGeom prst="rect">
            <a:avLst/>
          </a:prstGeom>
          <a:solidFill>
            <a:schemeClr val="bg1">
              <a:lumMod val="85000"/>
            </a:schemeClr>
          </a:solidFill>
        </p:spPr>
        <p:txBody>
          <a:bodyPr wrap="square" rtlCol="0">
            <a:spAutoFit/>
          </a:bodyPr>
          <a:lstStyle/>
          <a:p>
            <a:pPr algn="ctr"/>
            <a:r>
              <a:rPr lang="en-US" dirty="0"/>
              <a:t>97</a:t>
            </a:r>
          </a:p>
        </p:txBody>
      </p:sp>
      <p:sp>
        <p:nvSpPr>
          <p:cNvPr id="8" name="TextBox 7">
            <a:extLst>
              <a:ext uri="{FF2B5EF4-FFF2-40B4-BE49-F238E27FC236}">
                <a16:creationId xmlns:a16="http://schemas.microsoft.com/office/drawing/2014/main" id="{3D2AE1FD-79F4-2A9A-C120-18A40A896A62}"/>
              </a:ext>
            </a:extLst>
          </p:cNvPr>
          <p:cNvSpPr txBox="1"/>
          <p:nvPr/>
        </p:nvSpPr>
        <p:spPr>
          <a:xfrm>
            <a:off x="1033972" y="5394960"/>
            <a:ext cx="1065630" cy="369332"/>
          </a:xfrm>
          <a:prstGeom prst="rect">
            <a:avLst/>
          </a:prstGeom>
          <a:solidFill>
            <a:schemeClr val="bg1">
              <a:lumMod val="85000"/>
            </a:schemeClr>
          </a:solidFill>
        </p:spPr>
        <p:txBody>
          <a:bodyPr wrap="square" rtlCol="0">
            <a:spAutoFit/>
          </a:bodyPr>
          <a:lstStyle/>
          <a:p>
            <a:pPr algn="ctr"/>
            <a:r>
              <a:rPr lang="en-US" dirty="0"/>
              <a:t>2021</a:t>
            </a:r>
          </a:p>
        </p:txBody>
      </p:sp>
      <p:sp>
        <p:nvSpPr>
          <p:cNvPr id="9" name="TextBox 8">
            <a:extLst>
              <a:ext uri="{FF2B5EF4-FFF2-40B4-BE49-F238E27FC236}">
                <a16:creationId xmlns:a16="http://schemas.microsoft.com/office/drawing/2014/main" id="{873A0638-AA83-A0A1-C4B1-9AA05793D728}"/>
              </a:ext>
            </a:extLst>
          </p:cNvPr>
          <p:cNvSpPr txBox="1"/>
          <p:nvPr/>
        </p:nvSpPr>
        <p:spPr>
          <a:xfrm>
            <a:off x="4353413" y="5394960"/>
            <a:ext cx="1038026" cy="369332"/>
          </a:xfrm>
          <a:prstGeom prst="rect">
            <a:avLst/>
          </a:prstGeom>
          <a:solidFill>
            <a:schemeClr val="bg1">
              <a:lumMod val="85000"/>
            </a:schemeClr>
          </a:solidFill>
        </p:spPr>
        <p:txBody>
          <a:bodyPr wrap="square" rtlCol="0">
            <a:spAutoFit/>
          </a:bodyPr>
          <a:lstStyle/>
          <a:p>
            <a:pPr algn="ctr"/>
            <a:r>
              <a:rPr lang="en-US" dirty="0"/>
              <a:t>2022</a:t>
            </a:r>
          </a:p>
        </p:txBody>
      </p:sp>
      <p:sp>
        <p:nvSpPr>
          <p:cNvPr id="10" name="TextBox 9">
            <a:extLst>
              <a:ext uri="{FF2B5EF4-FFF2-40B4-BE49-F238E27FC236}">
                <a16:creationId xmlns:a16="http://schemas.microsoft.com/office/drawing/2014/main" id="{E817493E-F41B-4099-5FA7-C823ADB6D3CB}"/>
              </a:ext>
            </a:extLst>
          </p:cNvPr>
          <p:cNvSpPr txBox="1"/>
          <p:nvPr/>
        </p:nvSpPr>
        <p:spPr>
          <a:xfrm>
            <a:off x="7609299" y="5394960"/>
            <a:ext cx="1132449" cy="369332"/>
          </a:xfrm>
          <a:prstGeom prst="rect">
            <a:avLst/>
          </a:prstGeom>
          <a:solidFill>
            <a:schemeClr val="bg1">
              <a:lumMod val="85000"/>
            </a:schemeClr>
          </a:solidFill>
        </p:spPr>
        <p:txBody>
          <a:bodyPr wrap="square" rtlCol="0">
            <a:spAutoFit/>
          </a:bodyPr>
          <a:lstStyle/>
          <a:p>
            <a:pPr algn="ctr"/>
            <a:r>
              <a:rPr lang="en-US" dirty="0"/>
              <a:t>2023</a:t>
            </a:r>
          </a:p>
        </p:txBody>
      </p:sp>
      <p:sp>
        <p:nvSpPr>
          <p:cNvPr id="12" name="TextBox 11">
            <a:extLst>
              <a:ext uri="{FF2B5EF4-FFF2-40B4-BE49-F238E27FC236}">
                <a16:creationId xmlns:a16="http://schemas.microsoft.com/office/drawing/2014/main" id="{874313B8-76F3-A46D-EE6F-4BB796408DD6}"/>
              </a:ext>
            </a:extLst>
          </p:cNvPr>
          <p:cNvSpPr txBox="1"/>
          <p:nvPr/>
        </p:nvSpPr>
        <p:spPr>
          <a:xfrm>
            <a:off x="10959609" y="5410814"/>
            <a:ext cx="1132449" cy="369332"/>
          </a:xfrm>
          <a:prstGeom prst="rect">
            <a:avLst/>
          </a:prstGeom>
          <a:solidFill>
            <a:schemeClr val="bg1">
              <a:lumMod val="85000"/>
            </a:schemeClr>
          </a:solidFill>
        </p:spPr>
        <p:txBody>
          <a:bodyPr wrap="square" rtlCol="0">
            <a:spAutoFit/>
          </a:bodyPr>
          <a:lstStyle/>
          <a:p>
            <a:pPr algn="ctr"/>
            <a:r>
              <a:rPr lang="en-US" dirty="0"/>
              <a:t>2024</a:t>
            </a:r>
          </a:p>
        </p:txBody>
      </p:sp>
      <p:sp>
        <p:nvSpPr>
          <p:cNvPr id="18" name="Rectangle 17">
            <a:extLst>
              <a:ext uri="{FF2B5EF4-FFF2-40B4-BE49-F238E27FC236}">
                <a16:creationId xmlns:a16="http://schemas.microsoft.com/office/drawing/2014/main" id="{BD3035D6-E2E6-BA7D-0BAB-9D939774F792}"/>
              </a:ext>
            </a:extLst>
          </p:cNvPr>
          <p:cNvSpPr/>
          <p:nvPr/>
        </p:nvSpPr>
        <p:spPr>
          <a:xfrm>
            <a:off x="95916" y="5697415"/>
            <a:ext cx="10532226" cy="51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5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5916" y="432000"/>
            <a:ext cx="11664084" cy="432000"/>
          </a:xfrm>
        </p:spPr>
        <p:txBody>
          <a:bodyPr/>
          <a:lstStyle/>
          <a:p>
            <a:r>
              <a:rPr lang="en-US" dirty="0"/>
              <a:t>Measures-Public Dashboard</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12</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213A4CD9-A2D9-9807-2D1F-1460536443C7}"/>
              </a:ext>
            </a:extLst>
          </p:cNvPr>
          <p:cNvSpPr txBox="1"/>
          <p:nvPr/>
        </p:nvSpPr>
        <p:spPr>
          <a:xfrm>
            <a:off x="1903639" y="1561070"/>
            <a:ext cx="8773740" cy="461665"/>
          </a:xfrm>
          <a:prstGeom prst="rect">
            <a:avLst/>
          </a:prstGeom>
          <a:noFill/>
        </p:spPr>
        <p:txBody>
          <a:bodyPr wrap="square" rtlCol="0">
            <a:spAutoFit/>
          </a:bodyPr>
          <a:lstStyle/>
          <a:p>
            <a:pPr algn="ctr"/>
            <a:r>
              <a:rPr lang="en-US" sz="2400" b="1" dirty="0"/>
              <a:t>Residents Satisfied with Overall Aesthetics of the Community</a:t>
            </a:r>
          </a:p>
        </p:txBody>
      </p:sp>
      <p:pic>
        <p:nvPicPr>
          <p:cNvPr id="7" name="Picture 6" descr="A round blue and yellow logo with a map and a person in armor&#10;&#10;Description automatically generated">
            <a:extLst>
              <a:ext uri="{FF2B5EF4-FFF2-40B4-BE49-F238E27FC236}">
                <a16:creationId xmlns:a16="http://schemas.microsoft.com/office/drawing/2014/main" id="{5888F61D-091D-679A-1B3A-F728EAB37BFE}"/>
              </a:ext>
            </a:extLst>
          </p:cNvPr>
          <p:cNvPicPr>
            <a:picLocks noChangeAspect="1"/>
          </p:cNvPicPr>
          <p:nvPr/>
        </p:nvPicPr>
        <p:blipFill>
          <a:blip r:embed="rId3"/>
          <a:stretch>
            <a:fillRect/>
          </a:stretch>
        </p:blipFill>
        <p:spPr>
          <a:xfrm>
            <a:off x="10457624" y="54649"/>
            <a:ext cx="1590735" cy="1590735"/>
          </a:xfrm>
          <a:prstGeom prst="rect">
            <a:avLst/>
          </a:prstGeom>
        </p:spPr>
      </p:pic>
      <p:pic>
        <p:nvPicPr>
          <p:cNvPr id="13" name="Picture 12">
            <a:extLst>
              <a:ext uri="{FF2B5EF4-FFF2-40B4-BE49-F238E27FC236}">
                <a16:creationId xmlns:a16="http://schemas.microsoft.com/office/drawing/2014/main" id="{B8E3493B-168E-4B5E-F74F-CC3551F2030F}"/>
              </a:ext>
            </a:extLst>
          </p:cNvPr>
          <p:cNvPicPr>
            <a:picLocks noChangeAspect="1"/>
          </p:cNvPicPr>
          <p:nvPr/>
        </p:nvPicPr>
        <p:blipFill>
          <a:blip r:embed="rId4"/>
          <a:stretch>
            <a:fillRect/>
          </a:stretch>
        </p:blipFill>
        <p:spPr>
          <a:xfrm>
            <a:off x="0" y="2627865"/>
            <a:ext cx="12192000" cy="3304775"/>
          </a:xfrm>
          <a:prstGeom prst="rect">
            <a:avLst/>
          </a:prstGeom>
        </p:spPr>
      </p:pic>
      <p:sp>
        <p:nvSpPr>
          <p:cNvPr id="14" name="TextBox 13">
            <a:extLst>
              <a:ext uri="{FF2B5EF4-FFF2-40B4-BE49-F238E27FC236}">
                <a16:creationId xmlns:a16="http://schemas.microsoft.com/office/drawing/2014/main" id="{967CCD41-782F-8205-E2C4-A282217EDB0C}"/>
              </a:ext>
            </a:extLst>
          </p:cNvPr>
          <p:cNvSpPr txBox="1"/>
          <p:nvPr/>
        </p:nvSpPr>
        <p:spPr>
          <a:xfrm>
            <a:off x="1083211" y="3005216"/>
            <a:ext cx="900332" cy="369332"/>
          </a:xfrm>
          <a:prstGeom prst="rect">
            <a:avLst/>
          </a:prstGeom>
          <a:solidFill>
            <a:schemeClr val="bg1">
              <a:lumMod val="85000"/>
            </a:schemeClr>
          </a:solidFill>
        </p:spPr>
        <p:txBody>
          <a:bodyPr wrap="square" rtlCol="0">
            <a:spAutoFit/>
          </a:bodyPr>
          <a:lstStyle/>
          <a:p>
            <a:pPr algn="ctr"/>
            <a:r>
              <a:rPr lang="en-US" dirty="0"/>
              <a:t>96</a:t>
            </a:r>
          </a:p>
        </p:txBody>
      </p:sp>
      <p:sp>
        <p:nvSpPr>
          <p:cNvPr id="15" name="TextBox 14">
            <a:extLst>
              <a:ext uri="{FF2B5EF4-FFF2-40B4-BE49-F238E27FC236}">
                <a16:creationId xmlns:a16="http://schemas.microsoft.com/office/drawing/2014/main" id="{84680595-F5D9-E292-7C0F-3F6F2F38D4CF}"/>
              </a:ext>
            </a:extLst>
          </p:cNvPr>
          <p:cNvSpPr txBox="1"/>
          <p:nvPr/>
        </p:nvSpPr>
        <p:spPr>
          <a:xfrm>
            <a:off x="4393808" y="2972950"/>
            <a:ext cx="900332" cy="369332"/>
          </a:xfrm>
          <a:prstGeom prst="rect">
            <a:avLst/>
          </a:prstGeom>
          <a:solidFill>
            <a:schemeClr val="bg1">
              <a:lumMod val="85000"/>
            </a:schemeClr>
          </a:solidFill>
        </p:spPr>
        <p:txBody>
          <a:bodyPr wrap="square" rtlCol="0">
            <a:spAutoFit/>
          </a:bodyPr>
          <a:lstStyle/>
          <a:p>
            <a:pPr algn="ctr"/>
            <a:r>
              <a:rPr lang="en-US" dirty="0"/>
              <a:t>97</a:t>
            </a:r>
          </a:p>
        </p:txBody>
      </p:sp>
      <p:sp>
        <p:nvSpPr>
          <p:cNvPr id="16" name="TextBox 15">
            <a:extLst>
              <a:ext uri="{FF2B5EF4-FFF2-40B4-BE49-F238E27FC236}">
                <a16:creationId xmlns:a16="http://schemas.microsoft.com/office/drawing/2014/main" id="{1DB83EED-22CC-10CB-0416-BD37F06CD579}"/>
              </a:ext>
            </a:extLst>
          </p:cNvPr>
          <p:cNvSpPr txBox="1"/>
          <p:nvPr/>
        </p:nvSpPr>
        <p:spPr>
          <a:xfrm>
            <a:off x="11075668" y="2972950"/>
            <a:ext cx="900332" cy="369332"/>
          </a:xfrm>
          <a:prstGeom prst="rect">
            <a:avLst/>
          </a:prstGeom>
          <a:solidFill>
            <a:schemeClr val="bg1">
              <a:lumMod val="85000"/>
            </a:schemeClr>
          </a:solidFill>
        </p:spPr>
        <p:txBody>
          <a:bodyPr wrap="square" rtlCol="0">
            <a:spAutoFit/>
          </a:bodyPr>
          <a:lstStyle/>
          <a:p>
            <a:pPr algn="ctr"/>
            <a:r>
              <a:rPr lang="en-US" dirty="0"/>
              <a:t>96</a:t>
            </a:r>
          </a:p>
        </p:txBody>
      </p:sp>
      <p:sp>
        <p:nvSpPr>
          <p:cNvPr id="17" name="TextBox 16">
            <a:extLst>
              <a:ext uri="{FF2B5EF4-FFF2-40B4-BE49-F238E27FC236}">
                <a16:creationId xmlns:a16="http://schemas.microsoft.com/office/drawing/2014/main" id="{839DFC2C-F389-EB7E-F706-04F219832085}"/>
              </a:ext>
            </a:extLst>
          </p:cNvPr>
          <p:cNvSpPr txBox="1"/>
          <p:nvPr/>
        </p:nvSpPr>
        <p:spPr>
          <a:xfrm>
            <a:off x="7725358" y="3005216"/>
            <a:ext cx="900332" cy="369332"/>
          </a:xfrm>
          <a:prstGeom prst="rect">
            <a:avLst/>
          </a:prstGeom>
          <a:solidFill>
            <a:schemeClr val="bg1">
              <a:lumMod val="85000"/>
            </a:schemeClr>
          </a:solidFill>
        </p:spPr>
        <p:txBody>
          <a:bodyPr wrap="square" rtlCol="0">
            <a:spAutoFit/>
          </a:bodyPr>
          <a:lstStyle/>
          <a:p>
            <a:pPr algn="ctr"/>
            <a:r>
              <a:rPr lang="en-US" dirty="0"/>
              <a:t>96</a:t>
            </a:r>
          </a:p>
        </p:txBody>
      </p:sp>
      <p:sp>
        <p:nvSpPr>
          <p:cNvPr id="8" name="TextBox 7">
            <a:extLst>
              <a:ext uri="{FF2B5EF4-FFF2-40B4-BE49-F238E27FC236}">
                <a16:creationId xmlns:a16="http://schemas.microsoft.com/office/drawing/2014/main" id="{DD81706D-6201-ECA2-BB75-DE4BA63BD098}"/>
              </a:ext>
            </a:extLst>
          </p:cNvPr>
          <p:cNvSpPr txBox="1"/>
          <p:nvPr/>
        </p:nvSpPr>
        <p:spPr>
          <a:xfrm>
            <a:off x="1033972" y="5394960"/>
            <a:ext cx="1065630" cy="369332"/>
          </a:xfrm>
          <a:prstGeom prst="rect">
            <a:avLst/>
          </a:prstGeom>
          <a:solidFill>
            <a:schemeClr val="bg1">
              <a:lumMod val="85000"/>
            </a:schemeClr>
          </a:solidFill>
        </p:spPr>
        <p:txBody>
          <a:bodyPr wrap="square" rtlCol="0">
            <a:spAutoFit/>
          </a:bodyPr>
          <a:lstStyle/>
          <a:p>
            <a:pPr algn="ctr"/>
            <a:r>
              <a:rPr lang="en-US" dirty="0"/>
              <a:t>2021</a:t>
            </a:r>
          </a:p>
        </p:txBody>
      </p:sp>
      <p:sp>
        <p:nvSpPr>
          <p:cNvPr id="9" name="TextBox 8">
            <a:extLst>
              <a:ext uri="{FF2B5EF4-FFF2-40B4-BE49-F238E27FC236}">
                <a16:creationId xmlns:a16="http://schemas.microsoft.com/office/drawing/2014/main" id="{B211DF9C-E1C6-33C6-4D28-07C99D9DF559}"/>
              </a:ext>
            </a:extLst>
          </p:cNvPr>
          <p:cNvSpPr txBox="1"/>
          <p:nvPr/>
        </p:nvSpPr>
        <p:spPr>
          <a:xfrm>
            <a:off x="4353413" y="5394960"/>
            <a:ext cx="1038026" cy="369332"/>
          </a:xfrm>
          <a:prstGeom prst="rect">
            <a:avLst/>
          </a:prstGeom>
          <a:solidFill>
            <a:schemeClr val="bg1">
              <a:lumMod val="85000"/>
            </a:schemeClr>
          </a:solidFill>
        </p:spPr>
        <p:txBody>
          <a:bodyPr wrap="square" rtlCol="0">
            <a:spAutoFit/>
          </a:bodyPr>
          <a:lstStyle/>
          <a:p>
            <a:pPr algn="ctr"/>
            <a:r>
              <a:rPr lang="en-US" dirty="0"/>
              <a:t>2022</a:t>
            </a:r>
          </a:p>
        </p:txBody>
      </p:sp>
      <p:sp>
        <p:nvSpPr>
          <p:cNvPr id="10" name="TextBox 9">
            <a:extLst>
              <a:ext uri="{FF2B5EF4-FFF2-40B4-BE49-F238E27FC236}">
                <a16:creationId xmlns:a16="http://schemas.microsoft.com/office/drawing/2014/main" id="{1894EC53-8378-8ADC-7B1F-79699850038E}"/>
              </a:ext>
            </a:extLst>
          </p:cNvPr>
          <p:cNvSpPr txBox="1"/>
          <p:nvPr/>
        </p:nvSpPr>
        <p:spPr>
          <a:xfrm>
            <a:off x="7609299" y="5394960"/>
            <a:ext cx="1132449" cy="369332"/>
          </a:xfrm>
          <a:prstGeom prst="rect">
            <a:avLst/>
          </a:prstGeom>
          <a:solidFill>
            <a:schemeClr val="bg1">
              <a:lumMod val="85000"/>
            </a:schemeClr>
          </a:solidFill>
        </p:spPr>
        <p:txBody>
          <a:bodyPr wrap="square" rtlCol="0">
            <a:spAutoFit/>
          </a:bodyPr>
          <a:lstStyle/>
          <a:p>
            <a:pPr algn="ctr"/>
            <a:r>
              <a:rPr lang="en-US" dirty="0"/>
              <a:t>2023</a:t>
            </a:r>
          </a:p>
        </p:txBody>
      </p:sp>
      <p:sp>
        <p:nvSpPr>
          <p:cNvPr id="12" name="TextBox 11">
            <a:extLst>
              <a:ext uri="{FF2B5EF4-FFF2-40B4-BE49-F238E27FC236}">
                <a16:creationId xmlns:a16="http://schemas.microsoft.com/office/drawing/2014/main" id="{CD641A4E-80C1-9F54-AFC2-8AD90F644BED}"/>
              </a:ext>
            </a:extLst>
          </p:cNvPr>
          <p:cNvSpPr txBox="1"/>
          <p:nvPr/>
        </p:nvSpPr>
        <p:spPr>
          <a:xfrm>
            <a:off x="10959609" y="5410814"/>
            <a:ext cx="1132449" cy="369332"/>
          </a:xfrm>
          <a:prstGeom prst="rect">
            <a:avLst/>
          </a:prstGeom>
          <a:solidFill>
            <a:schemeClr val="bg1">
              <a:lumMod val="85000"/>
            </a:schemeClr>
          </a:solidFill>
        </p:spPr>
        <p:txBody>
          <a:bodyPr wrap="square" rtlCol="0">
            <a:spAutoFit/>
          </a:bodyPr>
          <a:lstStyle/>
          <a:p>
            <a:pPr algn="ctr"/>
            <a:r>
              <a:rPr lang="en-US" dirty="0"/>
              <a:t>2024</a:t>
            </a:r>
          </a:p>
        </p:txBody>
      </p:sp>
      <p:sp>
        <p:nvSpPr>
          <p:cNvPr id="18" name="Rectangle 17">
            <a:extLst>
              <a:ext uri="{FF2B5EF4-FFF2-40B4-BE49-F238E27FC236}">
                <a16:creationId xmlns:a16="http://schemas.microsoft.com/office/drawing/2014/main" id="{C4F2D59C-0E77-6CAA-4C3C-7423C9A85601}"/>
              </a:ext>
            </a:extLst>
          </p:cNvPr>
          <p:cNvSpPr/>
          <p:nvPr/>
        </p:nvSpPr>
        <p:spPr>
          <a:xfrm>
            <a:off x="95916" y="5697415"/>
            <a:ext cx="10532226" cy="51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66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5916" y="922807"/>
            <a:ext cx="11664084" cy="432000"/>
          </a:xfrm>
        </p:spPr>
        <p:txBody>
          <a:bodyPr/>
          <a:lstStyle/>
          <a:p>
            <a:r>
              <a:rPr lang="en-US" dirty="0"/>
              <a:t>Sleepless Nights Analysis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13</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213A4CD9-A2D9-9807-2D1F-1460536443C7}"/>
              </a:ext>
            </a:extLst>
          </p:cNvPr>
          <p:cNvSpPr txBox="1"/>
          <p:nvPr/>
        </p:nvSpPr>
        <p:spPr>
          <a:xfrm>
            <a:off x="211015" y="2477202"/>
            <a:ext cx="4693494" cy="2339102"/>
          </a:xfrm>
          <a:prstGeom prst="rect">
            <a:avLst/>
          </a:prstGeom>
          <a:noFill/>
        </p:spPr>
        <p:txBody>
          <a:bodyPr wrap="square" rtlCol="0">
            <a:spAutoFit/>
          </a:bodyPr>
          <a:lstStyle/>
          <a:p>
            <a:r>
              <a:rPr lang="en-US" sz="2000" b="1" dirty="0"/>
              <a:t>Instructions:</a:t>
            </a:r>
          </a:p>
          <a:p>
            <a:pPr marL="285750" indent="-285750">
              <a:buFont typeface="Arial" panose="020B0604020202020204" pitchFamily="34" charset="0"/>
              <a:buChar char="•"/>
            </a:pPr>
            <a:r>
              <a:rPr lang="en-US" dirty="0"/>
              <a:t>Using the information used as prework as a foundation-identify the things that “keep you up at night” when considering the present and the future for the Town of Longboat Key</a:t>
            </a:r>
          </a:p>
          <a:p>
            <a:pPr marL="285750" indent="-285750">
              <a:buFont typeface="Arial" panose="020B0604020202020204" pitchFamily="34" charset="0"/>
              <a:buChar char="•"/>
            </a:pPr>
            <a:r>
              <a:rPr lang="en-US" dirty="0"/>
              <a:t>We will do this popcorn style-you identify the items and we will capture as you work. </a:t>
            </a:r>
          </a:p>
        </p:txBody>
      </p:sp>
      <p:pic>
        <p:nvPicPr>
          <p:cNvPr id="9" name="Picture 8" descr="A person sitting in bed with his hand on his head">
            <a:extLst>
              <a:ext uri="{FF2B5EF4-FFF2-40B4-BE49-F238E27FC236}">
                <a16:creationId xmlns:a16="http://schemas.microsoft.com/office/drawing/2014/main" id="{991A4720-1B3B-65CE-6C26-FF135D2AA6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048042" y="1738485"/>
            <a:ext cx="6711958" cy="4617827"/>
          </a:xfrm>
          <a:prstGeom prst="rect">
            <a:avLst/>
          </a:prstGeom>
        </p:spPr>
      </p:pic>
      <p:pic>
        <p:nvPicPr>
          <p:cNvPr id="10" name="Picture 9" descr="A round blue and yellow logo with a map and a person in armor&#10;&#10;Description automatically generated">
            <a:extLst>
              <a:ext uri="{FF2B5EF4-FFF2-40B4-BE49-F238E27FC236}">
                <a16:creationId xmlns:a16="http://schemas.microsoft.com/office/drawing/2014/main" id="{26A5448E-2365-CCF1-8733-34D652D25CDA}"/>
              </a:ext>
            </a:extLst>
          </p:cNvPr>
          <p:cNvPicPr>
            <a:picLocks noChangeAspect="1"/>
          </p:cNvPicPr>
          <p:nvPr/>
        </p:nvPicPr>
        <p:blipFill>
          <a:blip r:embed="rId5"/>
          <a:stretch>
            <a:fillRect/>
          </a:stretch>
        </p:blipFill>
        <p:spPr>
          <a:xfrm>
            <a:off x="10457624" y="54649"/>
            <a:ext cx="1590735" cy="1590735"/>
          </a:xfrm>
          <a:prstGeom prst="rect">
            <a:avLst/>
          </a:prstGeom>
        </p:spPr>
      </p:pic>
    </p:spTree>
    <p:extLst>
      <p:ext uri="{BB962C8B-B14F-4D97-AF65-F5344CB8AC3E}">
        <p14:creationId xmlns:p14="http://schemas.microsoft.com/office/powerpoint/2010/main" val="1151182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5DB7CED-2891-1655-E106-0E544CC630B3}"/>
              </a:ext>
            </a:extLst>
          </p:cNvPr>
          <p:cNvPicPr>
            <a:picLocks noGrp="1" noChangeAspect="1"/>
          </p:cNvPicPr>
          <p:nvPr>
            <p:ph type="pic" sz="quarter" idx="14"/>
          </p:nvPr>
        </p:nvPicPr>
        <p:blipFill>
          <a:blip r:embed="rId2"/>
          <a:srcRect l="2072" r="2072"/>
          <a:stretch/>
        </p:blipFill>
        <p:spPr/>
      </p:pic>
      <p:sp>
        <p:nvSpPr>
          <p:cNvPr id="3" name="Title 2">
            <a:extLst>
              <a:ext uri="{FF2B5EF4-FFF2-40B4-BE49-F238E27FC236}">
                <a16:creationId xmlns:a16="http://schemas.microsoft.com/office/drawing/2014/main" id="{B2BD51BE-B9B0-E66C-DAC6-A02FEAAA69A7}"/>
              </a:ext>
            </a:extLst>
          </p:cNvPr>
          <p:cNvSpPr>
            <a:spLocks noGrp="1"/>
          </p:cNvSpPr>
          <p:nvPr>
            <p:ph type="title"/>
          </p:nvPr>
        </p:nvSpPr>
        <p:spPr/>
        <p:txBody>
          <a:bodyPr/>
          <a:lstStyle/>
          <a:p>
            <a:r>
              <a:rPr lang="en-US" dirty="0"/>
              <a:t>Next Steps</a:t>
            </a:r>
          </a:p>
        </p:txBody>
      </p:sp>
      <p:sp>
        <p:nvSpPr>
          <p:cNvPr id="7" name="Slide Number Placeholder 6">
            <a:extLst>
              <a:ext uri="{FF2B5EF4-FFF2-40B4-BE49-F238E27FC236}">
                <a16:creationId xmlns:a16="http://schemas.microsoft.com/office/drawing/2014/main" id="{AFCC0EF8-9596-ED4F-3F30-45E35993732E}"/>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pic>
        <p:nvPicPr>
          <p:cNvPr id="2" name="Picture 1">
            <a:extLst>
              <a:ext uri="{FF2B5EF4-FFF2-40B4-BE49-F238E27FC236}">
                <a16:creationId xmlns:a16="http://schemas.microsoft.com/office/drawing/2014/main" id="{98426076-1409-72C8-23F4-CC6A91FD892C}"/>
              </a:ext>
            </a:extLst>
          </p:cNvPr>
          <p:cNvPicPr>
            <a:picLocks noChangeAspect="1"/>
          </p:cNvPicPr>
          <p:nvPr/>
        </p:nvPicPr>
        <p:blipFill>
          <a:blip r:embed="rId3"/>
          <a:stretch>
            <a:fillRect/>
          </a:stretch>
        </p:blipFill>
        <p:spPr>
          <a:xfrm>
            <a:off x="9759576" y="6471705"/>
            <a:ext cx="1925943" cy="281846"/>
          </a:xfrm>
          <a:prstGeom prst="rect">
            <a:avLst/>
          </a:prstGeom>
        </p:spPr>
      </p:pic>
      <p:pic>
        <p:nvPicPr>
          <p:cNvPr id="4" name="Picture 3" descr="A round blue and yellow logo with a map and a person in armor&#10;&#10;Description automatically generated">
            <a:extLst>
              <a:ext uri="{FF2B5EF4-FFF2-40B4-BE49-F238E27FC236}">
                <a16:creationId xmlns:a16="http://schemas.microsoft.com/office/drawing/2014/main" id="{50811BC7-6CF5-BCA9-AF4E-9F84C4EC8EE7}"/>
              </a:ext>
            </a:extLst>
          </p:cNvPr>
          <p:cNvPicPr>
            <a:picLocks noChangeAspect="1"/>
          </p:cNvPicPr>
          <p:nvPr/>
        </p:nvPicPr>
        <p:blipFill>
          <a:blip r:embed="rId4"/>
          <a:stretch>
            <a:fillRect/>
          </a:stretch>
        </p:blipFill>
        <p:spPr>
          <a:xfrm>
            <a:off x="10457624" y="139530"/>
            <a:ext cx="1590735" cy="1590735"/>
          </a:xfrm>
          <a:prstGeom prst="rect">
            <a:avLst/>
          </a:prstGeom>
        </p:spPr>
      </p:pic>
      <p:sp>
        <p:nvSpPr>
          <p:cNvPr id="8" name="TextBox 7">
            <a:extLst>
              <a:ext uri="{FF2B5EF4-FFF2-40B4-BE49-F238E27FC236}">
                <a16:creationId xmlns:a16="http://schemas.microsoft.com/office/drawing/2014/main" id="{21B70642-BB77-8E28-B85E-4797B8E56221}"/>
              </a:ext>
            </a:extLst>
          </p:cNvPr>
          <p:cNvSpPr txBox="1"/>
          <p:nvPr/>
        </p:nvSpPr>
        <p:spPr>
          <a:xfrm>
            <a:off x="219173" y="6436869"/>
            <a:ext cx="61132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Town of Longboat Key: Commissioner Retreat </a:t>
            </a:r>
            <a:r>
              <a:rPr lang="en-US" dirty="0">
                <a:solidFill>
                  <a:prstClr val="black"/>
                </a:solidFill>
                <a:latin typeface="Candara"/>
              </a:rPr>
              <a:t>April 2024</a:t>
            </a:r>
            <a:endParaRPr kumimoji="0" lang="en-US" sz="18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14376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431800" y="2486898"/>
            <a:ext cx="5472000" cy="2999426"/>
          </a:xfrm>
        </p:spPr>
        <p:txBody>
          <a:bodyPr/>
          <a:lstStyle/>
          <a:p>
            <a:r>
              <a:rPr lang="en-US" sz="2400" dirty="0"/>
              <a:t>Strategic Plan Scope</a:t>
            </a:r>
          </a:p>
          <a:p>
            <a:r>
              <a:rPr lang="en-US" sz="2400" dirty="0"/>
              <a:t>LBK-Strategic Planning Framework</a:t>
            </a:r>
          </a:p>
          <a:p>
            <a:r>
              <a:rPr lang="en-US" sz="2400" dirty="0"/>
              <a:t>LBK-Plan on a Page</a:t>
            </a:r>
          </a:p>
          <a:p>
            <a:r>
              <a:rPr lang="en-US" sz="2400" dirty="0"/>
              <a:t>Strategic Advantages, Challenges, and Opportunities</a:t>
            </a:r>
          </a:p>
          <a:p>
            <a:r>
              <a:rPr lang="en-US" sz="2400" dirty="0"/>
              <a:t>Public Dashboard Measures</a:t>
            </a:r>
          </a:p>
          <a:p>
            <a:r>
              <a:rPr lang="en-US" sz="2400" dirty="0"/>
              <a:t>Sleepless Nights Exercise</a:t>
            </a:r>
          </a:p>
          <a:p>
            <a:r>
              <a:rPr lang="en-US" sz="2400" dirty="0"/>
              <a:t>Next Steps</a:t>
            </a:r>
          </a:p>
        </p:txBody>
      </p:sp>
      <p:pic>
        <p:nvPicPr>
          <p:cNvPr id="9" name="Picture Placeholder 8" descr="Handing touching mobile phon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348588" y="368807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7111800" y="3794647"/>
            <a:ext cx="4648200" cy="985000"/>
          </a:xfrm>
        </p:spPr>
        <p:txBody>
          <a:bodyPr/>
          <a:lstStyle/>
          <a:p>
            <a:r>
              <a:rPr lang="en-US" dirty="0"/>
              <a:t>Agenda</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p:txBody>
          <a:bodyPr/>
          <a:lstStyle/>
          <a:p>
            <a:r>
              <a:rPr lang="en-US" dirty="0"/>
              <a:t>April 15 2024</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solidFill>
            <a:schemeClr val="tx1">
              <a:lumMod val="95000"/>
              <a:lumOff val="5000"/>
            </a:schemeClr>
          </a:solidFill>
        </p:spPr>
        <p:txBody>
          <a:bodyPr/>
          <a:lstStyle/>
          <a:p>
            <a:fld id="{19B51A1E-902D-48AF-9020-955120F399B6}" type="slidenum">
              <a:rPr lang="en-US" smtClean="0"/>
              <a:pPr/>
              <a:t>2</a:t>
            </a:fld>
            <a:endParaRPr lang="en-US" dirty="0"/>
          </a:p>
        </p:txBody>
      </p:sp>
      <p:sp>
        <p:nvSpPr>
          <p:cNvPr id="8" name="TextBox 7">
            <a:extLst>
              <a:ext uri="{FF2B5EF4-FFF2-40B4-BE49-F238E27FC236}">
                <a16:creationId xmlns:a16="http://schemas.microsoft.com/office/drawing/2014/main" id="{B18572AD-668E-4659-9FF0-2AF93103341D}"/>
              </a:ext>
            </a:extLst>
          </p:cNvPr>
          <p:cNvSpPr txBox="1"/>
          <p:nvPr/>
        </p:nvSpPr>
        <p:spPr>
          <a:xfrm>
            <a:off x="10243100" y="6489977"/>
            <a:ext cx="1053900" cy="245887"/>
          </a:xfrm>
          <a:prstGeom prst="rect">
            <a:avLst/>
          </a:prstGeom>
          <a:noFill/>
        </p:spPr>
        <p:txBody>
          <a:bodyPr wrap="square" lIns="91440" tIns="108000" rIns="91440" bIns="0" rtlCol="0" anchor="ctr">
            <a:spAutoFit/>
          </a:bodyPr>
          <a:lstStyle/>
          <a:p>
            <a:pPr algn="r">
              <a:lnSpc>
                <a:spcPts val="1000"/>
              </a:lnSpc>
            </a:pPr>
            <a:endParaRPr lang="en-US" sz="1200" b="0" i="0" spc="140" baseline="0" noProof="0" dirty="0">
              <a:solidFill>
                <a:schemeClr val="tx1">
                  <a:lumMod val="75000"/>
                  <a:lumOff val="25000"/>
                </a:schemeClr>
              </a:solidFill>
              <a:latin typeface="+mj-lt"/>
            </a:endParaRPr>
          </a:p>
        </p:txBody>
      </p:sp>
      <p:pic>
        <p:nvPicPr>
          <p:cNvPr id="5" name="Picture 4">
            <a:extLst>
              <a:ext uri="{FF2B5EF4-FFF2-40B4-BE49-F238E27FC236}">
                <a16:creationId xmlns:a16="http://schemas.microsoft.com/office/drawing/2014/main" id="{098307D5-87F6-8778-9C25-B458BC6ABBE2}"/>
              </a:ext>
            </a:extLst>
          </p:cNvPr>
          <p:cNvPicPr>
            <a:picLocks noChangeAspect="1"/>
          </p:cNvPicPr>
          <p:nvPr/>
        </p:nvPicPr>
        <p:blipFill>
          <a:blip r:embed="rId3"/>
          <a:stretch>
            <a:fillRect/>
          </a:stretch>
        </p:blipFill>
        <p:spPr>
          <a:xfrm>
            <a:off x="9759576" y="6471705"/>
            <a:ext cx="1925943" cy="281846"/>
          </a:xfrm>
          <a:prstGeom prst="rect">
            <a:avLst/>
          </a:prstGeom>
        </p:spPr>
      </p:pic>
      <p:sp>
        <p:nvSpPr>
          <p:cNvPr id="7" name="Footer Placeholder 4">
            <a:extLst>
              <a:ext uri="{FF2B5EF4-FFF2-40B4-BE49-F238E27FC236}">
                <a16:creationId xmlns:a16="http://schemas.microsoft.com/office/drawing/2014/main" id="{D2ABAF6B-7586-8534-66A3-DBE47039A6E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pic>
        <p:nvPicPr>
          <p:cNvPr id="10" name="Picture 9" descr="A round blue and yellow logo with a map and a person in armor&#10;&#10;Description automatically generated">
            <a:extLst>
              <a:ext uri="{FF2B5EF4-FFF2-40B4-BE49-F238E27FC236}">
                <a16:creationId xmlns:a16="http://schemas.microsoft.com/office/drawing/2014/main" id="{BE4D4712-92DF-5056-B27C-941B74955759}"/>
              </a:ext>
            </a:extLst>
          </p:cNvPr>
          <p:cNvPicPr>
            <a:picLocks noChangeAspect="1"/>
          </p:cNvPicPr>
          <p:nvPr/>
        </p:nvPicPr>
        <p:blipFill>
          <a:blip r:embed="rId4"/>
          <a:stretch>
            <a:fillRect/>
          </a:stretch>
        </p:blipFill>
        <p:spPr>
          <a:xfrm>
            <a:off x="143448" y="80009"/>
            <a:ext cx="1590735" cy="1590735"/>
          </a:xfrm>
          <a:prstGeom prst="rect">
            <a:avLst/>
          </a:prstGeom>
        </p:spPr>
      </p:pic>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ad with trees and grass&#10;&#10;Description automatically generated">
            <a:extLst>
              <a:ext uri="{FF2B5EF4-FFF2-40B4-BE49-F238E27FC236}">
                <a16:creationId xmlns:a16="http://schemas.microsoft.com/office/drawing/2014/main" id="{0AE4CBC8-EE94-AD3E-B463-AED057888DB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415" r="28766"/>
          <a:stretch/>
        </p:blipFill>
        <p:spPr>
          <a:xfrm>
            <a:off x="20" y="-1"/>
            <a:ext cx="6095980" cy="6371351"/>
          </a:xfrm>
          <a:prstGeom prst="rect">
            <a:avLst/>
          </a:prstGeom>
          <a:noFill/>
        </p:spPr>
      </p:pic>
      <p:sp>
        <p:nvSpPr>
          <p:cNvPr id="2" name="Title 1">
            <a:extLst>
              <a:ext uri="{FF2B5EF4-FFF2-40B4-BE49-F238E27FC236}">
                <a16:creationId xmlns:a16="http://schemas.microsoft.com/office/drawing/2014/main" id="{4AA2C546-1C7C-FF78-CB6D-FB0B6FDC30D2}"/>
              </a:ext>
            </a:extLst>
          </p:cNvPr>
          <p:cNvSpPr>
            <a:spLocks noGrp="1"/>
          </p:cNvSpPr>
          <p:nvPr>
            <p:ph type="title"/>
          </p:nvPr>
        </p:nvSpPr>
        <p:spPr>
          <a:xfrm>
            <a:off x="5118100" y="1869795"/>
            <a:ext cx="6641900" cy="1124345"/>
          </a:xfrm>
        </p:spPr>
        <p:txBody>
          <a:bodyPr anchor="ctr">
            <a:normAutofit/>
          </a:bodyPr>
          <a:lstStyle/>
          <a:p>
            <a:r>
              <a:rPr lang="en-US" sz="5100" spc="-150" dirty="0"/>
              <a:t>Strategic Plan Scope</a:t>
            </a:r>
          </a:p>
        </p:txBody>
      </p:sp>
      <p:sp>
        <p:nvSpPr>
          <p:cNvPr id="14" name="Text Placeholder 3">
            <a:extLst>
              <a:ext uri="{FF2B5EF4-FFF2-40B4-BE49-F238E27FC236}">
                <a16:creationId xmlns:a16="http://schemas.microsoft.com/office/drawing/2014/main" id="{37F7482D-B782-8FC6-EC15-5CBF34D25D52}"/>
              </a:ext>
            </a:extLst>
          </p:cNvPr>
          <p:cNvSpPr>
            <a:spLocks noGrp="1"/>
          </p:cNvSpPr>
          <p:nvPr>
            <p:ph type="body" sz="quarter" idx="32"/>
          </p:nvPr>
        </p:nvSpPr>
        <p:spPr>
          <a:xfrm>
            <a:off x="5118334" y="2994141"/>
            <a:ext cx="6641626" cy="590155"/>
          </a:xfrm>
        </p:spPr>
        <p:txBody>
          <a:bodyPr/>
          <a:lstStyle/>
          <a:p>
            <a:r>
              <a:rPr lang="en-US" dirty="0"/>
              <a:t>In November We Discussed: </a:t>
            </a:r>
          </a:p>
        </p:txBody>
      </p:sp>
      <p:sp>
        <p:nvSpPr>
          <p:cNvPr id="6" name="Content Placeholder 5">
            <a:extLst>
              <a:ext uri="{FF2B5EF4-FFF2-40B4-BE49-F238E27FC236}">
                <a16:creationId xmlns:a16="http://schemas.microsoft.com/office/drawing/2014/main" id="{738C10B5-4A39-7AE4-6657-657AA346C404}"/>
              </a:ext>
            </a:extLst>
          </p:cNvPr>
          <p:cNvSpPr>
            <a:spLocks noGrp="1"/>
          </p:cNvSpPr>
          <p:nvPr>
            <p:ph sz="half" idx="1"/>
          </p:nvPr>
        </p:nvSpPr>
        <p:spPr>
          <a:xfrm>
            <a:off x="6288000" y="3763648"/>
            <a:ext cx="5472000" cy="2428351"/>
          </a:xfrm>
        </p:spPr>
        <p:txBody>
          <a:bodyPr vert="horz" lIns="0" tIns="0" rIns="0" bIns="0" rtlCol="0" anchor="t">
            <a:normAutofit/>
          </a:bodyPr>
          <a:lstStyle/>
          <a:p>
            <a:r>
              <a:rPr lang="en-US" dirty="0"/>
              <a:t>The Sterling Council/Baldrige Framework</a:t>
            </a:r>
          </a:p>
          <a:p>
            <a:r>
              <a:rPr lang="en-US" dirty="0"/>
              <a:t>The Stratex Strategic Planning Framework</a:t>
            </a:r>
          </a:p>
          <a:p>
            <a:r>
              <a:rPr lang="en-US" dirty="0"/>
              <a:t>Intersection of the Framework with Longboat Key’s current framework</a:t>
            </a:r>
          </a:p>
          <a:p>
            <a:r>
              <a:rPr lang="en-US" dirty="0"/>
              <a:t>Setting a Foundation-The roles of problem analysis and solution development in strategic planning</a:t>
            </a:r>
          </a:p>
          <a:p>
            <a:r>
              <a:rPr lang="en-US" dirty="0"/>
              <a:t>Plan Development and Execution</a:t>
            </a:r>
          </a:p>
        </p:txBody>
      </p:sp>
      <p:sp>
        <p:nvSpPr>
          <p:cNvPr id="5" name="Slide Number Placeholder 4">
            <a:extLst>
              <a:ext uri="{FF2B5EF4-FFF2-40B4-BE49-F238E27FC236}">
                <a16:creationId xmlns:a16="http://schemas.microsoft.com/office/drawing/2014/main" id="{D52379AE-E9F0-36D7-2CE7-1E03DFB690E6}"/>
              </a:ext>
            </a:extLst>
          </p:cNvPr>
          <p:cNvSpPr>
            <a:spLocks noGrp="1"/>
          </p:cNvSpPr>
          <p:nvPr>
            <p:ph type="sldNum" sz="quarter" idx="33"/>
          </p:nvPr>
        </p:nvSpPr>
        <p:spPr>
          <a:xfrm>
            <a:off x="11760000" y="6371351"/>
            <a:ext cx="432000" cy="432000"/>
          </a:xfrm>
        </p:spPr>
        <p:txBody>
          <a:bodyPr anchor="ctr">
            <a:normAutofit/>
          </a:bodyPr>
          <a:lstStyle/>
          <a:p>
            <a:pPr>
              <a:spcAft>
                <a:spcPts val="600"/>
              </a:spcAft>
            </a:pPr>
            <a:fld id="{19B51A1E-902D-48AF-9020-955120F399B6}" type="slidenum">
              <a:rPr lang="en-US" noProof="0" smtClean="0"/>
              <a:pPr>
                <a:spcAft>
                  <a:spcPts val="600"/>
                </a:spcAft>
              </a:pPr>
              <a:t>3</a:t>
            </a:fld>
            <a:endParaRPr lang="en-US" noProof="0" dirty="0"/>
          </a:p>
        </p:txBody>
      </p:sp>
      <p:sp>
        <p:nvSpPr>
          <p:cNvPr id="3" name="Footer Placeholder 4">
            <a:extLst>
              <a:ext uri="{FF2B5EF4-FFF2-40B4-BE49-F238E27FC236}">
                <a16:creationId xmlns:a16="http://schemas.microsoft.com/office/drawing/2014/main" id="{806EF7A7-E1EE-5913-6D55-585D0844FF66}"/>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pic>
        <p:nvPicPr>
          <p:cNvPr id="4" name="Picture 3" descr="A round blue and yellow logo with a map and a person in armor&#10;&#10;Description automatically generated">
            <a:extLst>
              <a:ext uri="{FF2B5EF4-FFF2-40B4-BE49-F238E27FC236}">
                <a16:creationId xmlns:a16="http://schemas.microsoft.com/office/drawing/2014/main" id="{99F45202-04C6-2C93-99AF-845C41319091}"/>
              </a:ext>
            </a:extLst>
          </p:cNvPr>
          <p:cNvPicPr>
            <a:picLocks noChangeAspect="1"/>
          </p:cNvPicPr>
          <p:nvPr/>
        </p:nvPicPr>
        <p:blipFill>
          <a:blip r:embed="rId4"/>
          <a:stretch>
            <a:fillRect/>
          </a:stretch>
        </p:blipFill>
        <p:spPr>
          <a:xfrm>
            <a:off x="10385265" y="99708"/>
            <a:ext cx="1590735" cy="1590735"/>
          </a:xfrm>
          <a:prstGeom prst="rect">
            <a:avLst/>
          </a:prstGeom>
        </p:spPr>
      </p:pic>
      <p:pic>
        <p:nvPicPr>
          <p:cNvPr id="7" name="Picture 6">
            <a:extLst>
              <a:ext uri="{FF2B5EF4-FFF2-40B4-BE49-F238E27FC236}">
                <a16:creationId xmlns:a16="http://schemas.microsoft.com/office/drawing/2014/main" id="{AE8AAE45-A3F1-3FCF-0BBF-E662B6CCBA8B}"/>
              </a:ext>
            </a:extLst>
          </p:cNvPr>
          <p:cNvPicPr>
            <a:picLocks noChangeAspect="1"/>
          </p:cNvPicPr>
          <p:nvPr/>
        </p:nvPicPr>
        <p:blipFill>
          <a:blip r:embed="rId5"/>
          <a:stretch>
            <a:fillRect/>
          </a:stretch>
        </p:blipFill>
        <p:spPr>
          <a:xfrm>
            <a:off x="9759576" y="6471705"/>
            <a:ext cx="1925943" cy="281846"/>
          </a:xfrm>
          <a:prstGeom prst="rect">
            <a:avLst/>
          </a:prstGeom>
        </p:spPr>
      </p:pic>
    </p:spTree>
    <p:extLst>
      <p:ext uri="{BB962C8B-B14F-4D97-AF65-F5344CB8AC3E}">
        <p14:creationId xmlns:p14="http://schemas.microsoft.com/office/powerpoint/2010/main" val="395606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F73D-1E10-D544-C60F-10624B06D14C}"/>
              </a:ext>
            </a:extLst>
          </p:cNvPr>
          <p:cNvSpPr>
            <a:spLocks noGrp="1"/>
          </p:cNvSpPr>
          <p:nvPr>
            <p:ph type="title"/>
          </p:nvPr>
        </p:nvSpPr>
        <p:spPr>
          <a:xfrm>
            <a:off x="432000" y="582832"/>
            <a:ext cx="11328000" cy="432000"/>
          </a:xfrm>
        </p:spPr>
        <p:txBody>
          <a:bodyPr/>
          <a:lstStyle/>
          <a:p>
            <a:r>
              <a:rPr lang="en-US" dirty="0"/>
              <a:t>Strategic Plan Scope</a:t>
            </a:r>
          </a:p>
        </p:txBody>
      </p:sp>
      <p:graphicFrame>
        <p:nvGraphicFramePr>
          <p:cNvPr id="6" name="Content Placeholder 5">
            <a:extLst>
              <a:ext uri="{FF2B5EF4-FFF2-40B4-BE49-F238E27FC236}">
                <a16:creationId xmlns:a16="http://schemas.microsoft.com/office/drawing/2014/main" id="{BC6B34E7-204A-FD29-D72C-AEE08802200C}"/>
              </a:ext>
            </a:extLst>
          </p:cNvPr>
          <p:cNvGraphicFramePr>
            <a:graphicFrameLocks noGrp="1"/>
          </p:cNvGraphicFramePr>
          <p:nvPr>
            <p:ph idx="1"/>
            <p:extLst>
              <p:ext uri="{D42A27DB-BD31-4B8C-83A1-F6EECF244321}">
                <p14:modId xmlns:p14="http://schemas.microsoft.com/office/powerpoint/2010/main" val="1740428516"/>
              </p:ext>
            </p:extLst>
          </p:nvPr>
        </p:nvGraphicFramePr>
        <p:xfrm>
          <a:off x="431800" y="781818"/>
          <a:ext cx="11328400" cy="5183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AB5479E-B2D0-28CF-A8D8-BC5A6D2AFFF7}"/>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sp>
        <p:nvSpPr>
          <p:cNvPr id="7" name="Footer Placeholder 4">
            <a:extLst>
              <a:ext uri="{FF2B5EF4-FFF2-40B4-BE49-F238E27FC236}">
                <a16:creationId xmlns:a16="http://schemas.microsoft.com/office/drawing/2014/main" id="{DD03D468-1533-1445-FC68-1DA0D80341FB}"/>
              </a:ext>
            </a:extLst>
          </p:cNvPr>
          <p:cNvSpPr txBox="1">
            <a:spLocks/>
          </p:cNvSpPr>
          <p:nvPr/>
        </p:nvSpPr>
        <p:spPr>
          <a:xfrm>
            <a:off x="431800" y="6394638"/>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pic>
        <p:nvPicPr>
          <p:cNvPr id="3" name="Picture 2" descr="A round blue and yellow logo with a map and a person in armor&#10;&#10;Description automatically generated">
            <a:extLst>
              <a:ext uri="{FF2B5EF4-FFF2-40B4-BE49-F238E27FC236}">
                <a16:creationId xmlns:a16="http://schemas.microsoft.com/office/drawing/2014/main" id="{CAC98C9E-CEA5-912D-4FC5-15C69B12A76A}"/>
              </a:ext>
            </a:extLst>
          </p:cNvPr>
          <p:cNvPicPr>
            <a:picLocks noChangeAspect="1"/>
          </p:cNvPicPr>
          <p:nvPr/>
        </p:nvPicPr>
        <p:blipFill>
          <a:blip r:embed="rId8"/>
          <a:stretch>
            <a:fillRect/>
          </a:stretch>
        </p:blipFill>
        <p:spPr>
          <a:xfrm>
            <a:off x="10284975" y="219464"/>
            <a:ext cx="1590735" cy="1590735"/>
          </a:xfrm>
          <a:prstGeom prst="rect">
            <a:avLst/>
          </a:prstGeom>
        </p:spPr>
      </p:pic>
      <p:pic>
        <p:nvPicPr>
          <p:cNvPr id="4" name="Picture 3">
            <a:extLst>
              <a:ext uri="{FF2B5EF4-FFF2-40B4-BE49-F238E27FC236}">
                <a16:creationId xmlns:a16="http://schemas.microsoft.com/office/drawing/2014/main" id="{9ED70791-98A3-30AD-6E9B-CC106F5BFD53}"/>
              </a:ext>
            </a:extLst>
          </p:cNvPr>
          <p:cNvPicPr>
            <a:picLocks noChangeAspect="1"/>
          </p:cNvPicPr>
          <p:nvPr/>
        </p:nvPicPr>
        <p:blipFill>
          <a:blip r:embed="rId9"/>
          <a:stretch>
            <a:fillRect/>
          </a:stretch>
        </p:blipFill>
        <p:spPr>
          <a:xfrm>
            <a:off x="9759576" y="6471705"/>
            <a:ext cx="1925943" cy="281846"/>
          </a:xfrm>
          <a:prstGeom prst="rect">
            <a:avLst/>
          </a:prstGeom>
        </p:spPr>
      </p:pic>
    </p:spTree>
    <p:extLst>
      <p:ext uri="{BB962C8B-B14F-4D97-AF65-F5344CB8AC3E}">
        <p14:creationId xmlns:p14="http://schemas.microsoft.com/office/powerpoint/2010/main" val="55650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BA55C1-3C1D-886B-6371-057D680C6582}"/>
              </a:ext>
            </a:extLst>
          </p:cNvPr>
          <p:cNvSpPr>
            <a:spLocks noGrp="1"/>
          </p:cNvSpPr>
          <p:nvPr>
            <p:ph type="title"/>
          </p:nvPr>
        </p:nvSpPr>
        <p:spPr>
          <a:xfrm>
            <a:off x="1776629" y="124443"/>
            <a:ext cx="7249485" cy="1075885"/>
          </a:xfrm>
          <a:solidFill>
            <a:schemeClr val="bg1"/>
          </a:solidFill>
        </p:spPr>
        <p:txBody>
          <a:bodyPr/>
          <a:lstStyle/>
          <a:p>
            <a:r>
              <a:rPr lang="en-US" sz="3600" dirty="0">
                <a:solidFill>
                  <a:srgbClr val="000000"/>
                </a:solidFill>
              </a:rPr>
              <a:t>Town of Longboat Key</a:t>
            </a:r>
            <a:br>
              <a:rPr lang="en-US" sz="3600" dirty="0">
                <a:solidFill>
                  <a:srgbClr val="000000"/>
                </a:solidFill>
              </a:rPr>
            </a:br>
            <a:r>
              <a:rPr lang="en-US" sz="3600" dirty="0">
                <a:solidFill>
                  <a:srgbClr val="000000"/>
                </a:solidFill>
              </a:rPr>
              <a:t>Strategic Planning Framework </a:t>
            </a:r>
          </a:p>
        </p:txBody>
      </p:sp>
      <p:grpSp>
        <p:nvGrpSpPr>
          <p:cNvPr id="27" name="Group 26">
            <a:extLst>
              <a:ext uri="{FF2B5EF4-FFF2-40B4-BE49-F238E27FC236}">
                <a16:creationId xmlns:a16="http://schemas.microsoft.com/office/drawing/2014/main" id="{2D8035B8-3EEA-7F2E-6C83-2DBD5E7A144E}"/>
              </a:ext>
            </a:extLst>
          </p:cNvPr>
          <p:cNvGrpSpPr/>
          <p:nvPr/>
        </p:nvGrpSpPr>
        <p:grpSpPr>
          <a:xfrm>
            <a:off x="1831016" y="1294482"/>
            <a:ext cx="8529969" cy="4591827"/>
            <a:chOff x="4672994" y="1199508"/>
            <a:chExt cx="7083076" cy="3921792"/>
          </a:xfrm>
        </p:grpSpPr>
        <p:sp>
          <p:nvSpPr>
            <p:cNvPr id="28" name="Rectangle: Rounded Corners 27">
              <a:extLst>
                <a:ext uri="{FF2B5EF4-FFF2-40B4-BE49-F238E27FC236}">
                  <a16:creationId xmlns:a16="http://schemas.microsoft.com/office/drawing/2014/main" id="{2BFA1210-5DF5-134A-9014-867D20294F54}"/>
                </a:ext>
              </a:extLst>
            </p:cNvPr>
            <p:cNvSpPr/>
            <p:nvPr/>
          </p:nvSpPr>
          <p:spPr>
            <a:xfrm>
              <a:off x="5069956" y="1199511"/>
              <a:ext cx="3802911" cy="707281"/>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Goals</a:t>
              </a:r>
              <a:br>
                <a:rPr lang="en-US" kern="0" dirty="0">
                  <a:solidFill>
                    <a:prstClr val="white"/>
                  </a:solidFill>
                  <a:latin typeface="Montserrat"/>
                </a:rPr>
              </a:br>
              <a:r>
                <a:rPr lang="en-US" sz="900" kern="0" dirty="0">
                  <a:solidFill>
                    <a:prstClr val="white"/>
                  </a:solidFill>
                  <a:latin typeface="Montserrat"/>
                </a:rPr>
                <a:t>Areas of strategic focus with 2-3 objectives, typically constant across the strategic planning period.</a:t>
              </a:r>
            </a:p>
          </p:txBody>
        </p:sp>
        <p:sp>
          <p:nvSpPr>
            <p:cNvPr id="29" name="Rectangle: Rounded Corners 28">
              <a:extLst>
                <a:ext uri="{FF2B5EF4-FFF2-40B4-BE49-F238E27FC236}">
                  <a16:creationId xmlns:a16="http://schemas.microsoft.com/office/drawing/2014/main" id="{BAB9D6D7-D1C9-B58D-B7D3-C46AC9EE47AB}"/>
                </a:ext>
              </a:extLst>
            </p:cNvPr>
            <p:cNvSpPr/>
            <p:nvPr/>
          </p:nvSpPr>
          <p:spPr>
            <a:xfrm>
              <a:off x="5069958" y="1968575"/>
              <a:ext cx="3802911" cy="707281"/>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Objectives</a:t>
              </a:r>
              <a:br>
                <a:rPr lang="en-US" kern="0" dirty="0">
                  <a:solidFill>
                    <a:prstClr val="white"/>
                  </a:solidFill>
                  <a:latin typeface="Montserrat"/>
                </a:rPr>
              </a:br>
              <a:r>
                <a:rPr lang="en-US" sz="900" kern="0" dirty="0">
                  <a:solidFill>
                    <a:prstClr val="white"/>
                  </a:solidFill>
                  <a:latin typeface="Montserrat"/>
                </a:rPr>
                <a:t>Strategic Measures (3-5 years) high-level statements of what is to be achieved, typically constant across the planning period.</a:t>
              </a:r>
            </a:p>
          </p:txBody>
        </p:sp>
        <p:sp>
          <p:nvSpPr>
            <p:cNvPr id="30" name="Rectangle: Rounded Corners 29">
              <a:extLst>
                <a:ext uri="{FF2B5EF4-FFF2-40B4-BE49-F238E27FC236}">
                  <a16:creationId xmlns:a16="http://schemas.microsoft.com/office/drawing/2014/main" id="{3BF56F65-4D82-6F54-817A-59ACC07032A3}"/>
                </a:ext>
              </a:extLst>
            </p:cNvPr>
            <p:cNvSpPr/>
            <p:nvPr/>
          </p:nvSpPr>
          <p:spPr>
            <a:xfrm>
              <a:off x="5069957" y="2875891"/>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Strategies</a:t>
              </a:r>
              <a:br>
                <a:rPr lang="en-US" kern="0" dirty="0">
                  <a:solidFill>
                    <a:prstClr val="white"/>
                  </a:solidFill>
                  <a:latin typeface="Montserrat"/>
                </a:rPr>
              </a:br>
              <a:r>
                <a:rPr lang="en-US" sz="900" kern="0" dirty="0">
                  <a:solidFill>
                    <a:prstClr val="white"/>
                  </a:solidFill>
                  <a:latin typeface="Montserrat"/>
                </a:rPr>
                <a:t>A tactical method, chosen to bring about a desired future condition, reach a specific target or move organizational performance against specific objectives.  Typically, 1 year in duration.</a:t>
              </a:r>
            </a:p>
          </p:txBody>
        </p:sp>
        <p:sp>
          <p:nvSpPr>
            <p:cNvPr id="31" name="Rectangle: Rounded Corners 30">
              <a:extLst>
                <a:ext uri="{FF2B5EF4-FFF2-40B4-BE49-F238E27FC236}">
                  <a16:creationId xmlns:a16="http://schemas.microsoft.com/office/drawing/2014/main" id="{85B9F179-EBDB-540F-D5A7-25D21C159C91}"/>
                </a:ext>
              </a:extLst>
            </p:cNvPr>
            <p:cNvSpPr/>
            <p:nvPr/>
          </p:nvSpPr>
          <p:spPr>
            <a:xfrm>
              <a:off x="5069955" y="3644955"/>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Milestones</a:t>
              </a:r>
              <a:br>
                <a:rPr lang="en-US" kern="0" dirty="0">
                  <a:solidFill>
                    <a:prstClr val="white"/>
                  </a:solidFill>
                  <a:latin typeface="Montserrat"/>
                </a:rPr>
              </a:br>
              <a:r>
                <a:rPr lang="en-US" sz="900" kern="0" dirty="0">
                  <a:solidFill>
                    <a:prstClr val="white"/>
                  </a:solidFill>
                  <a:latin typeface="Montserrat"/>
                </a:rPr>
                <a:t>A collection of high-level actions within a strategy marking completion of a stage within a strategy.</a:t>
              </a:r>
            </a:p>
          </p:txBody>
        </p:sp>
        <p:sp>
          <p:nvSpPr>
            <p:cNvPr id="32" name="Rectangle: Rounded Corners 31">
              <a:extLst>
                <a:ext uri="{FF2B5EF4-FFF2-40B4-BE49-F238E27FC236}">
                  <a16:creationId xmlns:a16="http://schemas.microsoft.com/office/drawing/2014/main" id="{330FD7C4-92B0-0C89-A372-092C8358A0B3}"/>
                </a:ext>
              </a:extLst>
            </p:cNvPr>
            <p:cNvSpPr/>
            <p:nvPr/>
          </p:nvSpPr>
          <p:spPr>
            <a:xfrm>
              <a:off x="5069953" y="4414019"/>
              <a:ext cx="3802911" cy="707281"/>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Actions</a:t>
              </a:r>
              <a:br>
                <a:rPr lang="en-US" kern="0" dirty="0">
                  <a:solidFill>
                    <a:prstClr val="white"/>
                  </a:solidFill>
                  <a:latin typeface="Montserrat"/>
                </a:rPr>
              </a:br>
              <a:r>
                <a:rPr lang="en-US" sz="900" kern="0" dirty="0">
                  <a:solidFill>
                    <a:prstClr val="white"/>
                  </a:solidFill>
                  <a:latin typeface="Montserrat"/>
                </a:rPr>
                <a:t>The specific sequence of steps which must be taken to complete a milestone.</a:t>
              </a:r>
            </a:p>
          </p:txBody>
        </p:sp>
        <p:cxnSp>
          <p:nvCxnSpPr>
            <p:cNvPr id="33" name="Straight Connector 32">
              <a:extLst>
                <a:ext uri="{FF2B5EF4-FFF2-40B4-BE49-F238E27FC236}">
                  <a16:creationId xmlns:a16="http://schemas.microsoft.com/office/drawing/2014/main" id="{8EB8EB3E-854E-2EC6-C029-3D89176FDC54}"/>
                </a:ext>
              </a:extLst>
            </p:cNvPr>
            <p:cNvCxnSpPr>
              <a:cxnSpLocks/>
            </p:cNvCxnSpPr>
            <p:nvPr/>
          </p:nvCxnSpPr>
          <p:spPr>
            <a:xfrm>
              <a:off x="4672994" y="2769779"/>
              <a:ext cx="7044085" cy="0"/>
            </a:xfrm>
            <a:prstGeom prst="line">
              <a:avLst/>
            </a:prstGeom>
            <a:noFill/>
            <a:ln w="28575" cap="flat" cmpd="sng" algn="ctr">
              <a:solidFill>
                <a:srgbClr val="000000"/>
              </a:solidFill>
              <a:prstDash val="dashDot"/>
            </a:ln>
            <a:effectLst/>
          </p:spPr>
        </p:cxnSp>
        <p:sp>
          <p:nvSpPr>
            <p:cNvPr id="34" name="Rectangle: Rounded Corners 33">
              <a:extLst>
                <a:ext uri="{FF2B5EF4-FFF2-40B4-BE49-F238E27FC236}">
                  <a16:creationId xmlns:a16="http://schemas.microsoft.com/office/drawing/2014/main" id="{60AB962B-6473-BB8F-9132-E172C9CF52E9}"/>
                </a:ext>
              </a:extLst>
            </p:cNvPr>
            <p:cNvSpPr/>
            <p:nvPr/>
          </p:nvSpPr>
          <p:spPr>
            <a:xfrm>
              <a:off x="9539182" y="2070482"/>
              <a:ext cx="2216888" cy="503466"/>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Strategic Measures</a:t>
              </a:r>
              <a:br>
                <a:rPr lang="en-US" kern="0" dirty="0">
                  <a:solidFill>
                    <a:prstClr val="white"/>
                  </a:solidFill>
                  <a:latin typeface="Montserrat"/>
                </a:rPr>
              </a:br>
              <a:r>
                <a:rPr lang="en-US" sz="900" kern="0" dirty="0">
                  <a:solidFill>
                    <a:prstClr val="white"/>
                  </a:solidFill>
                  <a:latin typeface="Montserrat"/>
                </a:rPr>
                <a:t>3-5 Years</a:t>
              </a:r>
            </a:p>
          </p:txBody>
        </p:sp>
        <p:sp>
          <p:nvSpPr>
            <p:cNvPr id="35" name="Rectangle: Rounded Corners 34">
              <a:extLst>
                <a:ext uri="{FF2B5EF4-FFF2-40B4-BE49-F238E27FC236}">
                  <a16:creationId xmlns:a16="http://schemas.microsoft.com/office/drawing/2014/main" id="{9CB243FD-16C8-D9C4-9BCA-65E77687F131}"/>
                </a:ext>
              </a:extLst>
            </p:cNvPr>
            <p:cNvSpPr/>
            <p:nvPr/>
          </p:nvSpPr>
          <p:spPr>
            <a:xfrm>
              <a:off x="9539182" y="2977798"/>
              <a:ext cx="2216888" cy="503466"/>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Tactical Measures</a:t>
              </a:r>
              <a:br>
                <a:rPr lang="en-US" kern="0" dirty="0">
                  <a:solidFill>
                    <a:prstClr val="white"/>
                  </a:solidFill>
                  <a:latin typeface="Montserrat"/>
                </a:rPr>
              </a:br>
              <a:r>
                <a:rPr lang="en-US" sz="900" kern="0" dirty="0">
                  <a:solidFill>
                    <a:prstClr val="white"/>
                  </a:solidFill>
                  <a:latin typeface="Montserrat"/>
                </a:rPr>
                <a:t>Annual</a:t>
              </a:r>
            </a:p>
          </p:txBody>
        </p:sp>
        <p:sp>
          <p:nvSpPr>
            <p:cNvPr id="36" name="Rectangle: Rounded Corners 35">
              <a:extLst>
                <a:ext uri="{FF2B5EF4-FFF2-40B4-BE49-F238E27FC236}">
                  <a16:creationId xmlns:a16="http://schemas.microsoft.com/office/drawing/2014/main" id="{5553FBD2-9239-E374-A1BD-7878F6A87464}"/>
                </a:ext>
              </a:extLst>
            </p:cNvPr>
            <p:cNvSpPr/>
            <p:nvPr/>
          </p:nvSpPr>
          <p:spPr>
            <a:xfrm>
              <a:off x="9539182" y="4515926"/>
              <a:ext cx="2216888" cy="503466"/>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Workforce</a:t>
              </a:r>
              <a:br>
                <a:rPr lang="en-US" kern="0" dirty="0">
                  <a:solidFill>
                    <a:prstClr val="white"/>
                  </a:solidFill>
                  <a:latin typeface="Montserrat"/>
                </a:rPr>
              </a:br>
              <a:r>
                <a:rPr lang="en-US" sz="900" kern="0" dirty="0">
                  <a:solidFill>
                    <a:prstClr val="white"/>
                  </a:solidFill>
                  <a:latin typeface="Montserrat"/>
                </a:rPr>
                <a:t>Resource Utilization</a:t>
              </a:r>
            </a:p>
          </p:txBody>
        </p:sp>
        <p:cxnSp>
          <p:nvCxnSpPr>
            <p:cNvPr id="37" name="Straight Arrow Connector 36">
              <a:extLst>
                <a:ext uri="{FF2B5EF4-FFF2-40B4-BE49-F238E27FC236}">
                  <a16:creationId xmlns:a16="http://schemas.microsoft.com/office/drawing/2014/main" id="{21192525-F277-1C2E-03C9-F4F5B9739C27}"/>
                </a:ext>
              </a:extLst>
            </p:cNvPr>
            <p:cNvCxnSpPr>
              <a:stCxn id="32" idx="3"/>
              <a:endCxn id="36" idx="1"/>
            </p:cNvCxnSpPr>
            <p:nvPr/>
          </p:nvCxnSpPr>
          <p:spPr>
            <a:xfrm flipV="1">
              <a:off x="8872864" y="4767659"/>
              <a:ext cx="666318" cy="1"/>
            </a:xfrm>
            <a:prstGeom prst="straightConnector1">
              <a:avLst/>
            </a:prstGeom>
            <a:solidFill>
              <a:srgbClr val="8A1823"/>
            </a:solidFill>
            <a:ln w="10795" cap="flat" cmpd="sng" algn="ctr">
              <a:solidFill>
                <a:srgbClr val="8A1823">
                  <a:shade val="50000"/>
                </a:srgbClr>
              </a:solidFill>
              <a:prstDash val="solid"/>
              <a:tailEnd type="triangle"/>
            </a:ln>
            <a:effectLst/>
          </p:spPr>
        </p:cxnSp>
        <p:cxnSp>
          <p:nvCxnSpPr>
            <p:cNvPr id="38" name="Straight Arrow Connector 37">
              <a:extLst>
                <a:ext uri="{FF2B5EF4-FFF2-40B4-BE49-F238E27FC236}">
                  <a16:creationId xmlns:a16="http://schemas.microsoft.com/office/drawing/2014/main" id="{A6C0316C-6C19-5752-0C6E-A35F84EE99DA}"/>
                </a:ext>
              </a:extLst>
            </p:cNvPr>
            <p:cNvCxnSpPr>
              <a:cxnSpLocks/>
              <a:stCxn id="30" idx="3"/>
              <a:endCxn id="35" idx="1"/>
            </p:cNvCxnSpPr>
            <p:nvPr/>
          </p:nvCxnSpPr>
          <p:spPr>
            <a:xfrm flipV="1">
              <a:off x="8872868" y="3229531"/>
              <a:ext cx="666314" cy="1"/>
            </a:xfrm>
            <a:prstGeom prst="straightConnector1">
              <a:avLst/>
            </a:prstGeom>
            <a:solidFill>
              <a:srgbClr val="8A1823"/>
            </a:solidFill>
            <a:ln w="10795" cap="flat" cmpd="sng" algn="ctr">
              <a:solidFill>
                <a:srgbClr val="8A1823">
                  <a:shade val="50000"/>
                </a:srgbClr>
              </a:solidFill>
              <a:prstDash val="solid"/>
              <a:tailEnd type="triangle"/>
            </a:ln>
            <a:effectLst/>
          </p:spPr>
        </p:cxnSp>
        <p:cxnSp>
          <p:nvCxnSpPr>
            <p:cNvPr id="39" name="Straight Arrow Connector 38">
              <a:extLst>
                <a:ext uri="{FF2B5EF4-FFF2-40B4-BE49-F238E27FC236}">
                  <a16:creationId xmlns:a16="http://schemas.microsoft.com/office/drawing/2014/main" id="{2AE4BCD2-80CE-0C95-1265-3F26CC02474E}"/>
                </a:ext>
              </a:extLst>
            </p:cNvPr>
            <p:cNvCxnSpPr>
              <a:cxnSpLocks/>
              <a:stCxn id="29" idx="3"/>
              <a:endCxn id="34" idx="1"/>
            </p:cNvCxnSpPr>
            <p:nvPr/>
          </p:nvCxnSpPr>
          <p:spPr>
            <a:xfrm flipV="1">
              <a:off x="8872869" y="2322215"/>
              <a:ext cx="666313" cy="1"/>
            </a:xfrm>
            <a:prstGeom prst="straightConnector1">
              <a:avLst/>
            </a:prstGeom>
            <a:noFill/>
            <a:ln w="38100" cap="flat" cmpd="sng" algn="ctr">
              <a:solidFill>
                <a:srgbClr val="000000"/>
              </a:solidFill>
              <a:prstDash val="solid"/>
              <a:tailEnd type="triangle"/>
            </a:ln>
            <a:effectLst/>
          </p:spPr>
        </p:cxnSp>
        <p:sp>
          <p:nvSpPr>
            <p:cNvPr id="40" name="Rectangle 39">
              <a:extLst>
                <a:ext uri="{FF2B5EF4-FFF2-40B4-BE49-F238E27FC236}">
                  <a16:creationId xmlns:a16="http://schemas.microsoft.com/office/drawing/2014/main" id="{9FC7A817-762E-BBD3-6482-10A423A4F951}"/>
                </a:ext>
              </a:extLst>
            </p:cNvPr>
            <p:cNvSpPr/>
            <p:nvPr/>
          </p:nvSpPr>
          <p:spPr>
            <a:xfrm rot="16200000">
              <a:off x="7245130" y="3011548"/>
              <a:ext cx="3921791" cy="297711"/>
            </a:xfrm>
            <a:prstGeom prst="rect">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r>
                <a:rPr lang="en-US" kern="0" spc="113" dirty="0">
                  <a:solidFill>
                    <a:prstClr val="white"/>
                  </a:solidFill>
                  <a:latin typeface="Montserrat"/>
                </a:rPr>
                <a:t>Financial Resources</a:t>
              </a:r>
            </a:p>
          </p:txBody>
        </p:sp>
        <p:sp>
          <p:nvSpPr>
            <p:cNvPr id="41" name="Rectangle 40">
              <a:extLst>
                <a:ext uri="{FF2B5EF4-FFF2-40B4-BE49-F238E27FC236}">
                  <a16:creationId xmlns:a16="http://schemas.microsoft.com/office/drawing/2014/main" id="{1974999B-9988-7798-0DA9-72DCBDD4D8FB}"/>
                </a:ext>
              </a:extLst>
            </p:cNvPr>
            <p:cNvSpPr/>
            <p:nvPr/>
          </p:nvSpPr>
          <p:spPr>
            <a:xfrm rot="16200000">
              <a:off x="4086840" y="1785664"/>
              <a:ext cx="1470019" cy="297711"/>
            </a:xfrm>
            <a:prstGeom prst="rect">
              <a:avLst/>
            </a:prstGeom>
            <a:solidFill>
              <a:srgbClr val="000000"/>
            </a:solidFill>
            <a:ln w="10795" cap="flat" cmpd="sng" algn="ctr">
              <a:solidFill>
                <a:srgbClr val="000000">
                  <a:shade val="50000"/>
                </a:srgbClr>
              </a:solidFill>
              <a:prstDash val="solid"/>
            </a:ln>
            <a:effectLst/>
          </p:spPr>
          <p:txBody>
            <a:bodyPr lIns="0" rIns="0" rtlCol="0" anchor="ctr"/>
            <a:lstStyle/>
            <a:p>
              <a:pPr algn="ctr" defTabSz="685800">
                <a:defRPr/>
              </a:pPr>
              <a:r>
                <a:rPr lang="en-US" kern="0" dirty="0">
                  <a:solidFill>
                    <a:prstClr val="white"/>
                  </a:solidFill>
                  <a:latin typeface="Montserrat"/>
                </a:rPr>
                <a:t>Strategic Plan</a:t>
              </a:r>
            </a:p>
          </p:txBody>
        </p:sp>
        <p:sp>
          <p:nvSpPr>
            <p:cNvPr id="42" name="Rectangle 41">
              <a:extLst>
                <a:ext uri="{FF2B5EF4-FFF2-40B4-BE49-F238E27FC236}">
                  <a16:creationId xmlns:a16="http://schemas.microsoft.com/office/drawing/2014/main" id="{92E3AEF3-6D44-0DB6-221A-01B1C9942AF2}"/>
                </a:ext>
              </a:extLst>
            </p:cNvPr>
            <p:cNvSpPr/>
            <p:nvPr/>
          </p:nvSpPr>
          <p:spPr>
            <a:xfrm rot="16200000">
              <a:off x="3702308" y="3852903"/>
              <a:ext cx="2239083" cy="297711"/>
            </a:xfrm>
            <a:prstGeom prst="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Tactical Plan</a:t>
              </a:r>
            </a:p>
          </p:txBody>
        </p:sp>
        <p:sp>
          <p:nvSpPr>
            <p:cNvPr id="43" name="Arrow: Down 42">
              <a:extLst>
                <a:ext uri="{FF2B5EF4-FFF2-40B4-BE49-F238E27FC236}">
                  <a16:creationId xmlns:a16="http://schemas.microsoft.com/office/drawing/2014/main" id="{B6497466-4465-8C74-F478-B057F2B20A65}"/>
                </a:ext>
              </a:extLst>
            </p:cNvPr>
            <p:cNvSpPr/>
            <p:nvPr/>
          </p:nvSpPr>
          <p:spPr>
            <a:xfrm>
              <a:off x="8234023" y="4283635"/>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dirty="0">
                <a:solidFill>
                  <a:prstClr val="white"/>
                </a:solidFill>
                <a:latin typeface="Montserrat"/>
              </a:endParaRPr>
            </a:p>
          </p:txBody>
        </p:sp>
        <p:sp>
          <p:nvSpPr>
            <p:cNvPr id="44" name="Arrow: Down 43">
              <a:extLst>
                <a:ext uri="{FF2B5EF4-FFF2-40B4-BE49-F238E27FC236}">
                  <a16:creationId xmlns:a16="http://schemas.microsoft.com/office/drawing/2014/main" id="{492A9F2A-67F6-7C15-10C1-55657787BF1F}"/>
                </a:ext>
              </a:extLst>
            </p:cNvPr>
            <p:cNvSpPr/>
            <p:nvPr/>
          </p:nvSpPr>
          <p:spPr>
            <a:xfrm>
              <a:off x="8234023" y="3517201"/>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dirty="0">
                <a:solidFill>
                  <a:prstClr val="white"/>
                </a:solidFill>
                <a:latin typeface="Montserrat"/>
              </a:endParaRPr>
            </a:p>
          </p:txBody>
        </p:sp>
        <p:sp>
          <p:nvSpPr>
            <p:cNvPr id="45" name="Arrow: Down 44">
              <a:extLst>
                <a:ext uri="{FF2B5EF4-FFF2-40B4-BE49-F238E27FC236}">
                  <a16:creationId xmlns:a16="http://schemas.microsoft.com/office/drawing/2014/main" id="{32E2C854-F286-9DBA-4243-0F4760AA6C4F}"/>
                </a:ext>
              </a:extLst>
            </p:cNvPr>
            <p:cNvSpPr/>
            <p:nvPr/>
          </p:nvSpPr>
          <p:spPr>
            <a:xfrm>
              <a:off x="8234023" y="1838512"/>
              <a:ext cx="487328" cy="255508"/>
            </a:xfrm>
            <a:prstGeom prst="downArrow">
              <a:avLst>
                <a:gd name="adj1" fmla="val 100000"/>
                <a:gd name="adj2" fmla="val 50000"/>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dirty="0">
                <a:solidFill>
                  <a:prstClr val="white"/>
                </a:solidFill>
                <a:latin typeface="Montserrat"/>
              </a:endParaRPr>
            </a:p>
          </p:txBody>
        </p:sp>
        <p:sp>
          <p:nvSpPr>
            <p:cNvPr id="46" name="Arrow: Down 45">
              <a:extLst>
                <a:ext uri="{FF2B5EF4-FFF2-40B4-BE49-F238E27FC236}">
                  <a16:creationId xmlns:a16="http://schemas.microsoft.com/office/drawing/2014/main" id="{A06DF23C-443D-1290-529D-6B7EF9EF5955}"/>
                </a:ext>
              </a:extLst>
            </p:cNvPr>
            <p:cNvSpPr/>
            <p:nvPr/>
          </p:nvSpPr>
          <p:spPr>
            <a:xfrm>
              <a:off x="8234023" y="2604946"/>
              <a:ext cx="487328" cy="372852"/>
            </a:xfrm>
            <a:prstGeom prst="downArrow">
              <a:avLst>
                <a:gd name="adj1" fmla="val 100000"/>
                <a:gd name="adj2" fmla="val 29254"/>
              </a:avLst>
            </a:prstGeom>
            <a:solidFill>
              <a:srgbClr val="6E6969"/>
            </a:solidFill>
            <a:ln w="10795" cap="flat" cmpd="sng" algn="ctr">
              <a:solidFill>
                <a:srgbClr val="6E6969">
                  <a:shade val="50000"/>
                </a:srgbClr>
              </a:solidFill>
              <a:prstDash val="solid"/>
            </a:ln>
            <a:effectLst/>
          </p:spPr>
          <p:txBody>
            <a:bodyPr rtlCol="0" anchor="ctr"/>
            <a:lstStyle/>
            <a:p>
              <a:pPr algn="ctr" defTabSz="685800">
                <a:defRPr/>
              </a:pPr>
              <a:endParaRPr lang="en-US" kern="0" dirty="0">
                <a:solidFill>
                  <a:prstClr val="white"/>
                </a:solidFill>
                <a:latin typeface="Montserrat"/>
              </a:endParaRPr>
            </a:p>
          </p:txBody>
        </p:sp>
      </p:grpSp>
      <p:pic>
        <p:nvPicPr>
          <p:cNvPr id="2" name="Picture 1" descr="A black and grey text&#10;&#10;Description automatically generated">
            <a:extLst>
              <a:ext uri="{FF2B5EF4-FFF2-40B4-BE49-F238E27FC236}">
                <a16:creationId xmlns:a16="http://schemas.microsoft.com/office/drawing/2014/main" id="{085983CE-1CD4-00F0-A38C-47025BE01C1E}"/>
              </a:ext>
            </a:extLst>
          </p:cNvPr>
          <p:cNvPicPr>
            <a:picLocks noChangeAspect="1"/>
          </p:cNvPicPr>
          <p:nvPr/>
        </p:nvPicPr>
        <p:blipFill>
          <a:blip r:embed="rId3"/>
          <a:stretch>
            <a:fillRect/>
          </a:stretch>
        </p:blipFill>
        <p:spPr>
          <a:xfrm>
            <a:off x="7873711" y="6331725"/>
            <a:ext cx="2622550" cy="390020"/>
          </a:xfrm>
          <a:prstGeom prst="rect">
            <a:avLst/>
          </a:prstGeom>
        </p:spPr>
      </p:pic>
      <p:sp>
        <p:nvSpPr>
          <p:cNvPr id="4" name="TextBox 3">
            <a:extLst>
              <a:ext uri="{FF2B5EF4-FFF2-40B4-BE49-F238E27FC236}">
                <a16:creationId xmlns:a16="http://schemas.microsoft.com/office/drawing/2014/main" id="{11740935-49E5-C3C6-7F53-9D059DD7B2CC}"/>
              </a:ext>
            </a:extLst>
          </p:cNvPr>
          <p:cNvSpPr txBox="1"/>
          <p:nvPr/>
        </p:nvSpPr>
        <p:spPr>
          <a:xfrm>
            <a:off x="221532" y="6429073"/>
            <a:ext cx="60991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Town of Longboat Key: Commissioner Retreat </a:t>
            </a:r>
            <a:r>
              <a:rPr lang="en-US" dirty="0">
                <a:solidFill>
                  <a:prstClr val="black"/>
                </a:solidFill>
                <a:latin typeface="Candara"/>
              </a:rPr>
              <a:t>April 2024</a:t>
            </a:r>
            <a:endParaRPr kumimoji="0" lang="en-US"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5" name="TextBox 4">
            <a:extLst>
              <a:ext uri="{FF2B5EF4-FFF2-40B4-BE49-F238E27FC236}">
                <a16:creationId xmlns:a16="http://schemas.microsoft.com/office/drawing/2014/main" id="{F79B1385-C25B-266B-F870-3DA1673EB2E8}"/>
              </a:ext>
            </a:extLst>
          </p:cNvPr>
          <p:cNvSpPr txBox="1"/>
          <p:nvPr/>
        </p:nvSpPr>
        <p:spPr>
          <a:xfrm>
            <a:off x="9074062" y="5864691"/>
            <a:ext cx="1901726" cy="153888"/>
          </a:xfrm>
          <a:prstGeom prst="rect">
            <a:avLst/>
          </a:prstGeom>
          <a:noFill/>
        </p:spPr>
        <p:txBody>
          <a:bodyPr wrap="square" lIns="0" tIns="0" rIns="0" bIns="0"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 2023 Stratex Solutions</a:t>
            </a:r>
          </a:p>
        </p:txBody>
      </p:sp>
      <p:pic>
        <p:nvPicPr>
          <p:cNvPr id="3" name="Picture 2" descr="A round blue and yellow logo with a map and a person in armor&#10;&#10;Description automatically generated">
            <a:extLst>
              <a:ext uri="{FF2B5EF4-FFF2-40B4-BE49-F238E27FC236}">
                <a16:creationId xmlns:a16="http://schemas.microsoft.com/office/drawing/2014/main" id="{F894DDEE-17D5-5F8A-422E-A05B5BD5D79C}"/>
              </a:ext>
            </a:extLst>
          </p:cNvPr>
          <p:cNvPicPr>
            <a:picLocks noChangeAspect="1"/>
          </p:cNvPicPr>
          <p:nvPr/>
        </p:nvPicPr>
        <p:blipFill>
          <a:blip r:embed="rId4"/>
          <a:stretch>
            <a:fillRect/>
          </a:stretch>
        </p:blipFill>
        <p:spPr>
          <a:xfrm>
            <a:off x="10457624" y="54649"/>
            <a:ext cx="1590735" cy="1590735"/>
          </a:xfrm>
          <a:prstGeom prst="rect">
            <a:avLst/>
          </a:prstGeom>
        </p:spPr>
      </p:pic>
    </p:spTree>
    <p:extLst>
      <p:ext uri="{BB962C8B-B14F-4D97-AF65-F5344CB8AC3E}">
        <p14:creationId xmlns:p14="http://schemas.microsoft.com/office/powerpoint/2010/main" val="174470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D30B-34FF-6252-6E95-80E5767E9F82}"/>
              </a:ext>
            </a:extLst>
          </p:cNvPr>
          <p:cNvSpPr>
            <a:spLocks noGrp="1"/>
          </p:cNvSpPr>
          <p:nvPr>
            <p:ph type="title"/>
          </p:nvPr>
        </p:nvSpPr>
        <p:spPr>
          <a:xfrm>
            <a:off x="432000" y="63652"/>
            <a:ext cx="11328000" cy="432000"/>
          </a:xfrm>
        </p:spPr>
        <p:txBody>
          <a:bodyPr/>
          <a:lstStyle/>
          <a:p>
            <a:pPr algn="ctr"/>
            <a:r>
              <a:rPr lang="en-US" dirty="0"/>
              <a:t>Mapping of Longboat Key Plan to Strategic Planning Hierarchy</a:t>
            </a:r>
          </a:p>
        </p:txBody>
      </p:sp>
      <p:sp>
        <p:nvSpPr>
          <p:cNvPr id="6" name="Slide Number Placeholder 5">
            <a:extLst>
              <a:ext uri="{FF2B5EF4-FFF2-40B4-BE49-F238E27FC236}">
                <a16:creationId xmlns:a16="http://schemas.microsoft.com/office/drawing/2014/main" id="{42829130-DE70-7DCF-4BA7-A4584CE966BE}"/>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17" name="Arrow: Right 16">
            <a:extLst>
              <a:ext uri="{FF2B5EF4-FFF2-40B4-BE49-F238E27FC236}">
                <a16:creationId xmlns:a16="http://schemas.microsoft.com/office/drawing/2014/main" id="{5B18D7D2-02D0-7AFE-F8DF-0810286921D8}"/>
              </a:ext>
            </a:extLst>
          </p:cNvPr>
          <p:cNvSpPr/>
          <p:nvPr/>
        </p:nvSpPr>
        <p:spPr>
          <a:xfrm>
            <a:off x="2399173" y="1524738"/>
            <a:ext cx="460690" cy="30382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77D97C9D-DF30-C1CE-CD7D-7835CA72FE34}"/>
              </a:ext>
            </a:extLst>
          </p:cNvPr>
          <p:cNvSpPr/>
          <p:nvPr/>
        </p:nvSpPr>
        <p:spPr>
          <a:xfrm>
            <a:off x="2399173" y="2138976"/>
            <a:ext cx="460690" cy="34761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869BECC-AB07-E0AD-82C5-854285DBC280}"/>
              </a:ext>
            </a:extLst>
          </p:cNvPr>
          <p:cNvSpPr/>
          <p:nvPr/>
        </p:nvSpPr>
        <p:spPr>
          <a:xfrm>
            <a:off x="2403113" y="3847590"/>
            <a:ext cx="360339" cy="29506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3">
            <a:extLst>
              <a:ext uri="{FF2B5EF4-FFF2-40B4-BE49-F238E27FC236}">
                <a16:creationId xmlns:a16="http://schemas.microsoft.com/office/drawing/2014/main" id="{D4A00BA6-07F9-D742-5794-BA47D3EE6B07}"/>
              </a:ext>
            </a:extLst>
          </p:cNvPr>
          <p:cNvSpPr txBox="1">
            <a:spLocks/>
          </p:cNvSpPr>
          <p:nvPr/>
        </p:nvSpPr>
        <p:spPr>
          <a:xfrm>
            <a:off x="340433" y="6517041"/>
            <a:ext cx="5664000" cy="295062"/>
          </a:xfrm>
          <a:prstGeom prst="rect">
            <a:avLst/>
          </a:prstGeom>
        </p:spPr>
        <p:txBody>
          <a:bodyPr anchor="ct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p:txBody>
      </p:sp>
      <p:sp>
        <p:nvSpPr>
          <p:cNvPr id="11" name="Rectangle: Rounded Corners 10">
            <a:extLst>
              <a:ext uri="{FF2B5EF4-FFF2-40B4-BE49-F238E27FC236}">
                <a16:creationId xmlns:a16="http://schemas.microsoft.com/office/drawing/2014/main" id="{EA528D6F-A664-D3DD-07E1-8813DE344D18}"/>
              </a:ext>
            </a:extLst>
          </p:cNvPr>
          <p:cNvSpPr/>
          <p:nvPr/>
        </p:nvSpPr>
        <p:spPr>
          <a:xfrm>
            <a:off x="118779" y="1251924"/>
            <a:ext cx="2289875" cy="780792"/>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Goals</a:t>
            </a:r>
            <a:br>
              <a:rPr lang="en-US" kern="0" dirty="0">
                <a:solidFill>
                  <a:prstClr val="white"/>
                </a:solidFill>
                <a:latin typeface="Montserrat"/>
              </a:rPr>
            </a:br>
            <a:r>
              <a:rPr lang="en-US" sz="900" kern="0" dirty="0">
                <a:solidFill>
                  <a:prstClr val="white"/>
                </a:solidFill>
                <a:latin typeface="Montserrat"/>
              </a:rPr>
              <a:t>Areas of strategic focus with 2-3 objectives, typically constant across the strategic planning period.</a:t>
            </a:r>
          </a:p>
        </p:txBody>
      </p:sp>
      <p:sp>
        <p:nvSpPr>
          <p:cNvPr id="14" name="Rectangle: Rounded Corners 13">
            <a:extLst>
              <a:ext uri="{FF2B5EF4-FFF2-40B4-BE49-F238E27FC236}">
                <a16:creationId xmlns:a16="http://schemas.microsoft.com/office/drawing/2014/main" id="{4BA28864-42FD-45BE-A551-637EB772F594}"/>
              </a:ext>
            </a:extLst>
          </p:cNvPr>
          <p:cNvSpPr/>
          <p:nvPr/>
        </p:nvSpPr>
        <p:spPr>
          <a:xfrm>
            <a:off x="118779" y="2087163"/>
            <a:ext cx="2289875" cy="897559"/>
          </a:xfrm>
          <a:prstGeom prst="roundRect">
            <a:avLst/>
          </a:prstGeom>
          <a:solidFill>
            <a:srgbClr val="000000"/>
          </a:solidFill>
          <a:ln w="10795" cap="flat" cmpd="sng" algn="ctr">
            <a:solidFill>
              <a:srgbClr val="000000">
                <a:shade val="50000"/>
              </a:srgbClr>
            </a:solidFill>
            <a:prstDash val="solid"/>
          </a:ln>
          <a:effectLst/>
        </p:spPr>
        <p:txBody>
          <a:bodyPr rtlCol="0" anchor="ctr"/>
          <a:lstStyle/>
          <a:p>
            <a:pPr algn="ctr" defTabSz="685800">
              <a:defRPr/>
            </a:pPr>
            <a:r>
              <a:rPr lang="en-US" kern="0" dirty="0">
                <a:solidFill>
                  <a:prstClr val="white"/>
                </a:solidFill>
                <a:latin typeface="Montserrat"/>
              </a:rPr>
              <a:t>Objectives</a:t>
            </a:r>
            <a:br>
              <a:rPr lang="en-US" kern="0" dirty="0">
                <a:solidFill>
                  <a:prstClr val="white"/>
                </a:solidFill>
                <a:latin typeface="Montserrat"/>
              </a:rPr>
            </a:br>
            <a:r>
              <a:rPr lang="en-US" sz="900" kern="0" dirty="0">
                <a:solidFill>
                  <a:prstClr val="white"/>
                </a:solidFill>
                <a:latin typeface="Montserrat"/>
              </a:rPr>
              <a:t>Strategic Measures (3-5 years) high-level statements of what is to be achieved, typically constant across the planning period.</a:t>
            </a:r>
          </a:p>
        </p:txBody>
      </p:sp>
      <p:sp>
        <p:nvSpPr>
          <p:cNvPr id="16" name="Rectangle: Rounded Corners 15">
            <a:extLst>
              <a:ext uri="{FF2B5EF4-FFF2-40B4-BE49-F238E27FC236}">
                <a16:creationId xmlns:a16="http://schemas.microsoft.com/office/drawing/2014/main" id="{16CA6E37-DC6E-4E3D-2619-D9A404236DD0}"/>
              </a:ext>
            </a:extLst>
          </p:cNvPr>
          <p:cNvSpPr/>
          <p:nvPr/>
        </p:nvSpPr>
        <p:spPr>
          <a:xfrm>
            <a:off x="118779" y="3425654"/>
            <a:ext cx="2289875" cy="1134364"/>
          </a:xfrm>
          <a:prstGeom prst="roundRect">
            <a:avLst/>
          </a:prstGeom>
          <a:solidFill>
            <a:srgbClr val="8A1823"/>
          </a:solidFill>
          <a:ln w="10795" cap="flat" cmpd="sng" algn="ctr">
            <a:solidFill>
              <a:srgbClr val="8A1823">
                <a:shade val="50000"/>
              </a:srgbClr>
            </a:solidFill>
            <a:prstDash val="solid"/>
          </a:ln>
          <a:effectLst/>
        </p:spPr>
        <p:txBody>
          <a:bodyPr rtlCol="0" anchor="ctr"/>
          <a:lstStyle/>
          <a:p>
            <a:pPr algn="ctr" defTabSz="685800">
              <a:defRPr/>
            </a:pPr>
            <a:r>
              <a:rPr lang="en-US" kern="0" dirty="0">
                <a:solidFill>
                  <a:prstClr val="white"/>
                </a:solidFill>
                <a:latin typeface="Montserrat"/>
              </a:rPr>
              <a:t>Strategies</a:t>
            </a:r>
            <a:br>
              <a:rPr lang="en-US" kern="0" dirty="0">
                <a:solidFill>
                  <a:prstClr val="white"/>
                </a:solidFill>
                <a:latin typeface="Montserrat"/>
              </a:rPr>
            </a:br>
            <a:r>
              <a:rPr lang="en-US" sz="900" kern="0" dirty="0">
                <a:solidFill>
                  <a:prstClr val="white"/>
                </a:solidFill>
                <a:latin typeface="Montserrat"/>
              </a:rPr>
              <a:t>A tactical method, chosen to bring about a desired future condition, reach a specific target or move organizational performance against specific objectives.  Typically, 1 year in duration.</a:t>
            </a:r>
          </a:p>
        </p:txBody>
      </p:sp>
      <p:pic>
        <p:nvPicPr>
          <p:cNvPr id="5" name="Picture 4">
            <a:extLst>
              <a:ext uri="{FF2B5EF4-FFF2-40B4-BE49-F238E27FC236}">
                <a16:creationId xmlns:a16="http://schemas.microsoft.com/office/drawing/2014/main" id="{991CCB2B-BFFB-5559-F401-514AC5BC2BCF}"/>
              </a:ext>
            </a:extLst>
          </p:cNvPr>
          <p:cNvPicPr>
            <a:picLocks noChangeAspect="1"/>
          </p:cNvPicPr>
          <p:nvPr/>
        </p:nvPicPr>
        <p:blipFill>
          <a:blip r:embed="rId3"/>
          <a:stretch>
            <a:fillRect/>
          </a:stretch>
        </p:blipFill>
        <p:spPr>
          <a:xfrm>
            <a:off x="2859863" y="495652"/>
            <a:ext cx="9045377" cy="6021389"/>
          </a:xfrm>
          <a:prstGeom prst="rect">
            <a:avLst/>
          </a:prstGeom>
        </p:spPr>
      </p:pic>
      <p:pic>
        <p:nvPicPr>
          <p:cNvPr id="7" name="Picture 6">
            <a:extLst>
              <a:ext uri="{FF2B5EF4-FFF2-40B4-BE49-F238E27FC236}">
                <a16:creationId xmlns:a16="http://schemas.microsoft.com/office/drawing/2014/main" id="{2EDF7E7B-F1A1-58EC-4939-210E9EED3A2E}"/>
              </a:ext>
            </a:extLst>
          </p:cNvPr>
          <p:cNvPicPr>
            <a:picLocks noChangeAspect="1"/>
          </p:cNvPicPr>
          <p:nvPr/>
        </p:nvPicPr>
        <p:blipFill>
          <a:blip r:embed="rId4"/>
          <a:stretch>
            <a:fillRect/>
          </a:stretch>
        </p:blipFill>
        <p:spPr>
          <a:xfrm>
            <a:off x="9759576" y="6471705"/>
            <a:ext cx="1925943" cy="281846"/>
          </a:xfrm>
          <a:prstGeom prst="rect">
            <a:avLst/>
          </a:prstGeom>
        </p:spPr>
      </p:pic>
    </p:spTree>
    <p:extLst>
      <p:ext uri="{BB962C8B-B14F-4D97-AF65-F5344CB8AC3E}">
        <p14:creationId xmlns:p14="http://schemas.microsoft.com/office/powerpoint/2010/main" val="412516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8607FC-DAA5-1039-6FA1-F1C8313D1866}"/>
              </a:ext>
            </a:extLst>
          </p:cNvPr>
          <p:cNvPicPr>
            <a:picLocks noChangeAspect="1"/>
          </p:cNvPicPr>
          <p:nvPr/>
        </p:nvPicPr>
        <p:blipFill>
          <a:blip r:embed="rId2"/>
          <a:stretch>
            <a:fillRect/>
          </a:stretch>
        </p:blipFill>
        <p:spPr>
          <a:xfrm>
            <a:off x="4283279" y="0"/>
            <a:ext cx="6702310" cy="6371351"/>
          </a:xfrm>
          <a:prstGeom prst="rect">
            <a:avLst/>
          </a:prstGeom>
          <a:noFill/>
        </p:spPr>
      </p:pic>
      <p:sp>
        <p:nvSpPr>
          <p:cNvPr id="2" name="Title 1">
            <a:extLst>
              <a:ext uri="{FF2B5EF4-FFF2-40B4-BE49-F238E27FC236}">
                <a16:creationId xmlns:a16="http://schemas.microsoft.com/office/drawing/2014/main" id="{2BB8ED90-AD1F-69C3-91CC-90C8B9520785}"/>
              </a:ext>
            </a:extLst>
          </p:cNvPr>
          <p:cNvSpPr>
            <a:spLocks noGrp="1"/>
          </p:cNvSpPr>
          <p:nvPr>
            <p:ph type="title"/>
          </p:nvPr>
        </p:nvSpPr>
        <p:spPr>
          <a:xfrm>
            <a:off x="-1700" y="2156226"/>
            <a:ext cx="4228402" cy="1958400"/>
          </a:xfrm>
        </p:spPr>
        <p:txBody>
          <a:bodyPr anchor="ctr">
            <a:normAutofit fontScale="90000"/>
          </a:bodyPr>
          <a:lstStyle/>
          <a:p>
            <a:r>
              <a:rPr lang="en-US" sz="4700"/>
              <a:t>Town of Longboat Key-Plan on a Page</a:t>
            </a:r>
          </a:p>
        </p:txBody>
      </p:sp>
      <p:sp>
        <p:nvSpPr>
          <p:cNvPr id="5" name="Slide Number Placeholder 4">
            <a:extLst>
              <a:ext uri="{FF2B5EF4-FFF2-40B4-BE49-F238E27FC236}">
                <a16:creationId xmlns:a16="http://schemas.microsoft.com/office/drawing/2014/main" id="{6645E4FF-F88C-3C02-8B04-6114B8596056}"/>
              </a:ext>
            </a:extLst>
          </p:cNvPr>
          <p:cNvSpPr>
            <a:spLocks noGrp="1"/>
          </p:cNvSpPr>
          <p:nvPr>
            <p:ph type="sldNum" sz="quarter" idx="12"/>
          </p:nvPr>
        </p:nvSpPr>
        <p:spPr>
          <a:xfrm>
            <a:off x="11760000" y="6371351"/>
            <a:ext cx="432000" cy="432000"/>
          </a:xfrm>
        </p:spPr>
        <p:txBody>
          <a:bodyPr anchor="ctr">
            <a:normAutofit/>
          </a:bodyPr>
          <a:lstStyle/>
          <a:p>
            <a:pPr>
              <a:spcAft>
                <a:spcPts val="600"/>
              </a:spcAft>
            </a:pPr>
            <a:fld id="{19B51A1E-902D-48AF-9020-955120F399B6}" type="slidenum">
              <a:rPr lang="en-US" noProof="0" smtClean="0"/>
              <a:pPr>
                <a:spcAft>
                  <a:spcPts val="600"/>
                </a:spcAft>
              </a:pPr>
              <a:t>7</a:t>
            </a:fld>
            <a:endParaRPr lang="en-US" noProof="0"/>
          </a:p>
        </p:txBody>
      </p:sp>
      <p:sp>
        <p:nvSpPr>
          <p:cNvPr id="9" name="Footer Placeholder 4">
            <a:extLst>
              <a:ext uri="{FF2B5EF4-FFF2-40B4-BE49-F238E27FC236}">
                <a16:creationId xmlns:a16="http://schemas.microsoft.com/office/drawing/2014/main" id="{A083712E-1B4F-2918-8742-C38FA997E5DD}"/>
              </a:ext>
            </a:extLst>
          </p:cNvPr>
          <p:cNvSpPr txBox="1">
            <a:spLocks/>
          </p:cNvSpPr>
          <p:nvPr/>
        </p:nvSpPr>
        <p:spPr>
          <a:xfrm>
            <a:off x="0" y="6426000"/>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pic>
        <p:nvPicPr>
          <p:cNvPr id="10" name="Picture 9">
            <a:extLst>
              <a:ext uri="{FF2B5EF4-FFF2-40B4-BE49-F238E27FC236}">
                <a16:creationId xmlns:a16="http://schemas.microsoft.com/office/drawing/2014/main" id="{3A07939A-9E6E-8F8E-CFB6-ECB4445EABA2}"/>
              </a:ext>
            </a:extLst>
          </p:cNvPr>
          <p:cNvPicPr>
            <a:picLocks noChangeAspect="1"/>
          </p:cNvPicPr>
          <p:nvPr/>
        </p:nvPicPr>
        <p:blipFill>
          <a:blip r:embed="rId3"/>
          <a:stretch>
            <a:fillRect/>
          </a:stretch>
        </p:blipFill>
        <p:spPr>
          <a:xfrm>
            <a:off x="9879104" y="6455723"/>
            <a:ext cx="1798919" cy="263256"/>
          </a:xfrm>
          <a:prstGeom prst="rect">
            <a:avLst/>
          </a:prstGeom>
        </p:spPr>
      </p:pic>
      <p:pic>
        <p:nvPicPr>
          <p:cNvPr id="11" name="Picture 10" descr="A round blue and yellow logo with a map and a person in armor&#10;&#10;Description automatically generated">
            <a:extLst>
              <a:ext uri="{FF2B5EF4-FFF2-40B4-BE49-F238E27FC236}">
                <a16:creationId xmlns:a16="http://schemas.microsoft.com/office/drawing/2014/main" id="{5CB2061F-23EC-C062-8667-E831238C04F0}"/>
              </a:ext>
            </a:extLst>
          </p:cNvPr>
          <p:cNvPicPr>
            <a:picLocks noChangeAspect="1"/>
          </p:cNvPicPr>
          <p:nvPr/>
        </p:nvPicPr>
        <p:blipFill>
          <a:blip r:embed="rId4"/>
          <a:stretch>
            <a:fillRect/>
          </a:stretch>
        </p:blipFill>
        <p:spPr>
          <a:xfrm>
            <a:off x="264941" y="205172"/>
            <a:ext cx="1590735" cy="1590735"/>
          </a:xfrm>
          <a:prstGeom prst="rect">
            <a:avLst/>
          </a:prstGeom>
        </p:spPr>
      </p:pic>
    </p:spTree>
    <p:extLst>
      <p:ext uri="{BB962C8B-B14F-4D97-AF65-F5344CB8AC3E}">
        <p14:creationId xmlns:p14="http://schemas.microsoft.com/office/powerpoint/2010/main" val="235747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95916" y="637291"/>
            <a:ext cx="11664084" cy="432000"/>
          </a:xfrm>
        </p:spPr>
        <p:txBody>
          <a:bodyPr/>
          <a:lstStyle/>
          <a:p>
            <a:pPr algn="ctr"/>
            <a:r>
              <a:rPr lang="en-US" dirty="0"/>
              <a:t>Strategic Plan Scope-Long-Term Plan Development</a:t>
            </a:r>
            <a:br>
              <a:rPr lang="en-US" dirty="0"/>
            </a:br>
            <a:r>
              <a:rPr lang="en-US" dirty="0"/>
              <a:t>Strategic Advantages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8</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descr="A round blue and yellow logo with a map and a person in armor&#10;&#10;Description automatically generated">
            <a:extLst>
              <a:ext uri="{FF2B5EF4-FFF2-40B4-BE49-F238E27FC236}">
                <a16:creationId xmlns:a16="http://schemas.microsoft.com/office/drawing/2014/main" id="{2D213814-9E71-5015-AB0F-D13BB1A17788}"/>
              </a:ext>
            </a:extLst>
          </p:cNvPr>
          <p:cNvPicPr>
            <a:picLocks noChangeAspect="1"/>
          </p:cNvPicPr>
          <p:nvPr/>
        </p:nvPicPr>
        <p:blipFill>
          <a:blip r:embed="rId3"/>
          <a:stretch>
            <a:fillRect/>
          </a:stretch>
        </p:blipFill>
        <p:spPr>
          <a:xfrm>
            <a:off x="10457624" y="54649"/>
            <a:ext cx="1590735" cy="1590735"/>
          </a:xfrm>
          <a:prstGeom prst="rect">
            <a:avLst/>
          </a:prstGeom>
        </p:spPr>
      </p:pic>
      <p:graphicFrame>
        <p:nvGraphicFramePr>
          <p:cNvPr id="3" name="Table 2">
            <a:extLst>
              <a:ext uri="{FF2B5EF4-FFF2-40B4-BE49-F238E27FC236}">
                <a16:creationId xmlns:a16="http://schemas.microsoft.com/office/drawing/2014/main" id="{B5743028-4BB6-4E48-F6B2-BFB5208FFA89}"/>
              </a:ext>
            </a:extLst>
          </p:cNvPr>
          <p:cNvGraphicFramePr>
            <a:graphicFrameLocks noGrp="1"/>
          </p:cNvGraphicFramePr>
          <p:nvPr>
            <p:extLst>
              <p:ext uri="{D42A27DB-BD31-4B8C-83A1-F6EECF244321}">
                <p14:modId xmlns:p14="http://schemas.microsoft.com/office/powerpoint/2010/main" val="1564484744"/>
              </p:ext>
            </p:extLst>
          </p:nvPr>
        </p:nvGraphicFramePr>
        <p:xfrm>
          <a:off x="334721" y="1709669"/>
          <a:ext cx="10918270" cy="4511040"/>
        </p:xfrm>
        <a:graphic>
          <a:graphicData uri="http://schemas.openxmlformats.org/drawingml/2006/table">
            <a:tbl>
              <a:tblPr firstRow="1" bandRow="1">
                <a:tableStyleId>{073A0DAA-6AF3-43AB-8588-CEC1D06C72B9}</a:tableStyleId>
              </a:tblPr>
              <a:tblGrid>
                <a:gridCol w="3338404">
                  <a:extLst>
                    <a:ext uri="{9D8B030D-6E8A-4147-A177-3AD203B41FA5}">
                      <a16:colId xmlns:a16="http://schemas.microsoft.com/office/drawing/2014/main" val="3017186060"/>
                    </a:ext>
                  </a:extLst>
                </a:gridCol>
                <a:gridCol w="7579866">
                  <a:extLst>
                    <a:ext uri="{9D8B030D-6E8A-4147-A177-3AD203B41FA5}">
                      <a16:colId xmlns:a16="http://schemas.microsoft.com/office/drawing/2014/main" val="2930282447"/>
                    </a:ext>
                  </a:extLst>
                </a:gridCol>
              </a:tblGrid>
              <a:tr h="4177077">
                <a:tc>
                  <a:txBody>
                    <a:bodyPr/>
                    <a:lstStyle/>
                    <a:p>
                      <a:r>
                        <a:rPr lang="en-US" sz="1800" b="1" spc="-30" baseline="0" dirty="0">
                          <a:solidFill>
                            <a:schemeClr val="tx1"/>
                          </a:solidFill>
                          <a:effectLst/>
                        </a:rPr>
                        <a:t>Strategic Advantages: </a:t>
                      </a:r>
                      <a:endParaRPr lang="en-US" dirty="0">
                        <a:solidFill>
                          <a:schemeClr val="tx1"/>
                        </a:solidFill>
                      </a:endParaRPr>
                    </a:p>
                  </a:txBody>
                  <a:tcPr>
                    <a:solidFill>
                      <a:schemeClr val="accent3"/>
                    </a:solidFill>
                  </a:tcPr>
                </a:tc>
                <a:tc>
                  <a:txBody>
                    <a:bodyPr/>
                    <a:lstStyle/>
                    <a:p>
                      <a:pPr marL="342900" indent="-342899" algn="l">
                        <a:buFont typeface="Arial" panose="020B0604020202020204" pitchFamily="34" charset="0"/>
                        <a:buChar char="•"/>
                        <a:defRPr sz="1000">
                          <a:solidFill>
                            <a:prstClr val="dkGreen"/>
                          </a:solidFill>
                        </a:defRPr>
                      </a:pPr>
                      <a:r>
                        <a:rPr lang="en-US" sz="1600" dirty="0"/>
                        <a:t>Higher median income and median age is a strategic advantage because it eliminates concerns and issues associated with low-income/poverty as well as provides an opportunity to focus on issues for the age demographic.</a:t>
                      </a:r>
                    </a:p>
                    <a:p>
                      <a:pPr marL="342900" indent="-342899" algn="l">
                        <a:buFont typeface="Arial" panose="020B0604020202020204" pitchFamily="34" charset="0"/>
                        <a:buChar char="•"/>
                        <a:defRPr sz="1000">
                          <a:solidFill>
                            <a:prstClr val="dkGreen"/>
                          </a:solidFill>
                        </a:defRPr>
                      </a:pPr>
                      <a:r>
                        <a:rPr lang="en-US" sz="1600" dirty="0"/>
                        <a:t>The market value of island land and property is a strategic advantage because it keeps the tax base high and allows the Town appropriate revenue streams for exceptional service.</a:t>
                      </a:r>
                    </a:p>
                    <a:p>
                      <a:pPr marL="342900" indent="-342899" algn="l">
                        <a:buFont typeface="Arial" panose="020B0604020202020204" pitchFamily="34" charset="0"/>
                        <a:buChar char="•"/>
                        <a:defRPr sz="1000">
                          <a:solidFill>
                            <a:prstClr val="dkGreen"/>
                          </a:solidFill>
                        </a:defRPr>
                      </a:pPr>
                      <a:r>
                        <a:rPr lang="en-US" sz="1600" dirty="0"/>
                        <a:t>An engaged community with higher level of service expectations is a strategic advantage because they better understand issues, decision making, resource management and strengthens the understanding what Town services should be provided and in what manner. </a:t>
                      </a:r>
                    </a:p>
                    <a:p>
                      <a:pPr marL="342900" indent="-342899" algn="l">
                        <a:buFont typeface="Arial" panose="020B0604020202020204" pitchFamily="34" charset="0"/>
                        <a:buChar char="•"/>
                        <a:defRPr sz="1000">
                          <a:solidFill>
                            <a:prstClr val="dkGreen"/>
                          </a:solidFill>
                        </a:defRPr>
                      </a:pPr>
                      <a:r>
                        <a:rPr lang="en-US" sz="1600" dirty="0"/>
                        <a:t>An aesthetically beautiful island beach and bay community and atmosphere is a strategic advantage because it makes the Town a desirable place to live and play.</a:t>
                      </a:r>
                    </a:p>
                    <a:p>
                      <a:pPr marL="342900" indent="-342899" algn="l">
                        <a:buFont typeface="Arial" panose="020B0604020202020204" pitchFamily="34" charset="0"/>
                        <a:buChar char="•"/>
                        <a:defRPr sz="1000">
                          <a:solidFill>
                            <a:prstClr val="dkGreen"/>
                          </a:solidFill>
                        </a:defRPr>
                      </a:pPr>
                      <a:r>
                        <a:rPr lang="en-US" sz="1600" dirty="0"/>
                        <a:t>A strong focus on customer care is a strategic advantage because the Town is respected for the reliable services provided.</a:t>
                      </a:r>
                    </a:p>
                    <a:p>
                      <a:pPr marL="342900" indent="-342899" algn="l">
                        <a:buFont typeface="Arial" panose="020B0604020202020204" pitchFamily="34" charset="0"/>
                        <a:buChar char="•"/>
                        <a:defRPr sz="1000">
                          <a:solidFill>
                            <a:prstClr val="dkGreen"/>
                          </a:solidFill>
                        </a:defRPr>
                      </a:pPr>
                      <a:r>
                        <a:rPr lang="en-US" sz="1600" dirty="0"/>
                        <a:t>A safe community is a strategic advantage because it prevents crime, accidents and injuries and provides a sense of security and happiness for residents and visitors.</a:t>
                      </a:r>
                    </a:p>
                    <a:p>
                      <a:endParaRPr lang="en-US" dirty="0"/>
                    </a:p>
                  </a:txBody>
                  <a:tcPr>
                    <a:solidFill>
                      <a:schemeClr val="bg1"/>
                    </a:solidFill>
                  </a:tcPr>
                </a:tc>
                <a:extLst>
                  <a:ext uri="{0D108BD9-81ED-4DB2-BD59-A6C34878D82A}">
                    <a16:rowId xmlns:a16="http://schemas.microsoft.com/office/drawing/2014/main" val="3664987505"/>
                  </a:ext>
                </a:extLst>
              </a:tr>
            </a:tbl>
          </a:graphicData>
        </a:graphic>
      </p:graphicFrame>
    </p:spTree>
    <p:extLst>
      <p:ext uri="{BB962C8B-B14F-4D97-AF65-F5344CB8AC3E}">
        <p14:creationId xmlns:p14="http://schemas.microsoft.com/office/powerpoint/2010/main" val="2248037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7129-D582-495A-8F4B-6B9075899DD6}"/>
              </a:ext>
            </a:extLst>
          </p:cNvPr>
          <p:cNvSpPr>
            <a:spLocks noGrp="1"/>
          </p:cNvSpPr>
          <p:nvPr>
            <p:ph type="title"/>
          </p:nvPr>
        </p:nvSpPr>
        <p:spPr>
          <a:xfrm>
            <a:off x="263758" y="438486"/>
            <a:ext cx="11664084" cy="432000"/>
          </a:xfrm>
        </p:spPr>
        <p:txBody>
          <a:bodyPr/>
          <a:lstStyle/>
          <a:p>
            <a:pPr algn="ctr"/>
            <a:r>
              <a:rPr lang="en-US" sz="2800" dirty="0"/>
              <a:t>Strategic Plan Scope-Long-Term Plan Development</a:t>
            </a:r>
            <a:br>
              <a:rPr lang="en-US" sz="2800" dirty="0"/>
            </a:br>
            <a:r>
              <a:rPr lang="en-US" sz="2800" dirty="0"/>
              <a:t>Strategic Opportunities</a:t>
            </a:r>
          </a:p>
        </p:txBody>
      </p:sp>
      <p:sp>
        <p:nvSpPr>
          <p:cNvPr id="6" name="Slide Number Placeholder 5">
            <a:extLst>
              <a:ext uri="{FF2B5EF4-FFF2-40B4-BE49-F238E27FC236}">
                <a16:creationId xmlns:a16="http://schemas.microsoft.com/office/drawing/2014/main" id="{4B379698-AB4C-493D-BF95-F5781FDF2AC5}"/>
              </a:ext>
            </a:extLst>
          </p:cNvPr>
          <p:cNvSpPr>
            <a:spLocks noGrp="1"/>
          </p:cNvSpPr>
          <p:nvPr>
            <p:ph type="sldNum" sz="quarter" idx="33"/>
          </p:nvPr>
        </p:nvSpPr>
        <p:spPr/>
        <p:txBody>
          <a:bodyPr/>
          <a:lstStyle/>
          <a:p>
            <a:fld id="{19B51A1E-902D-48AF-9020-955120F399B6}" type="slidenum">
              <a:rPr lang="en-US" smtClean="0"/>
              <a:pPr/>
              <a:t>9</a:t>
            </a:fld>
            <a:endParaRPr lang="en-US" dirty="0"/>
          </a:p>
        </p:txBody>
      </p:sp>
      <p:pic>
        <p:nvPicPr>
          <p:cNvPr id="5" name="Picture 4">
            <a:extLst>
              <a:ext uri="{FF2B5EF4-FFF2-40B4-BE49-F238E27FC236}">
                <a16:creationId xmlns:a16="http://schemas.microsoft.com/office/drawing/2014/main" id="{54AFC239-07DA-DBA8-4914-BAD1D14BE216}"/>
              </a:ext>
            </a:extLst>
          </p:cNvPr>
          <p:cNvPicPr>
            <a:picLocks noChangeAspect="1"/>
          </p:cNvPicPr>
          <p:nvPr/>
        </p:nvPicPr>
        <p:blipFill>
          <a:blip r:embed="rId2"/>
          <a:stretch>
            <a:fillRect/>
          </a:stretch>
        </p:blipFill>
        <p:spPr>
          <a:xfrm>
            <a:off x="9879104" y="6455723"/>
            <a:ext cx="1798919" cy="263256"/>
          </a:xfrm>
          <a:prstGeom prst="rect">
            <a:avLst/>
          </a:prstGeom>
        </p:spPr>
      </p:pic>
      <p:sp>
        <p:nvSpPr>
          <p:cNvPr id="4" name="Footer Placeholder 4">
            <a:extLst>
              <a:ext uri="{FF2B5EF4-FFF2-40B4-BE49-F238E27FC236}">
                <a16:creationId xmlns:a16="http://schemas.microsoft.com/office/drawing/2014/main" id="{2AC27652-D888-9C9F-1D57-5760737E4E5E}"/>
              </a:ext>
            </a:extLst>
          </p:cNvPr>
          <p:cNvSpPr txBox="1">
            <a:spLocks/>
          </p:cNvSpPr>
          <p:nvPr/>
        </p:nvSpPr>
        <p:spPr>
          <a:xfrm>
            <a:off x="431800" y="6429506"/>
            <a:ext cx="5664000" cy="43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Town of Longboat Key: Commissioner Retreat April 2024</a:t>
            </a:r>
          </a:p>
          <a:p>
            <a:endParaRPr lang="en-US" dirty="0"/>
          </a:p>
        </p:txBody>
      </p:sp>
      <p:sp>
        <p:nvSpPr>
          <p:cNvPr id="11" name="Rectangle 1">
            <a:extLst>
              <a:ext uri="{FF2B5EF4-FFF2-40B4-BE49-F238E27FC236}">
                <a16:creationId xmlns:a16="http://schemas.microsoft.com/office/drawing/2014/main" id="{A7539195-320B-7003-04F4-4AE71A5A77F3}"/>
              </a:ext>
            </a:extLst>
          </p:cNvPr>
          <p:cNvSpPr>
            <a:spLocks noChangeArrowheads="1"/>
          </p:cNvSpPr>
          <p:nvPr/>
        </p:nvSpPr>
        <p:spPr bwMode="auto">
          <a:xfrm>
            <a:off x="5593715" y="1169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1DB5F1F4-BA9C-047C-E924-37E75C42BEDF}"/>
              </a:ext>
            </a:extLst>
          </p:cNvPr>
          <p:cNvGraphicFramePr>
            <a:graphicFrameLocks noGrp="1"/>
          </p:cNvGraphicFramePr>
          <p:nvPr>
            <p:extLst>
              <p:ext uri="{D42A27DB-BD31-4B8C-83A1-F6EECF244321}">
                <p14:modId xmlns:p14="http://schemas.microsoft.com/office/powerpoint/2010/main" val="2216288277"/>
              </p:ext>
            </p:extLst>
          </p:nvPr>
        </p:nvGraphicFramePr>
        <p:xfrm>
          <a:off x="143641" y="1152659"/>
          <a:ext cx="10521817" cy="4846320"/>
        </p:xfrm>
        <a:graphic>
          <a:graphicData uri="http://schemas.openxmlformats.org/drawingml/2006/table">
            <a:tbl>
              <a:tblPr firstRow="1" bandRow="1">
                <a:tableStyleId>{073A0DAA-6AF3-43AB-8588-CEC1D06C72B9}</a:tableStyleId>
              </a:tblPr>
              <a:tblGrid>
                <a:gridCol w="3413094">
                  <a:extLst>
                    <a:ext uri="{9D8B030D-6E8A-4147-A177-3AD203B41FA5}">
                      <a16:colId xmlns:a16="http://schemas.microsoft.com/office/drawing/2014/main" val="1383070186"/>
                    </a:ext>
                  </a:extLst>
                </a:gridCol>
                <a:gridCol w="7108723">
                  <a:extLst>
                    <a:ext uri="{9D8B030D-6E8A-4147-A177-3AD203B41FA5}">
                      <a16:colId xmlns:a16="http://schemas.microsoft.com/office/drawing/2014/main" val="1926876210"/>
                    </a:ext>
                  </a:extLst>
                </a:gridCol>
              </a:tblGrid>
              <a:tr h="4294820">
                <a:tc>
                  <a:txBody>
                    <a:bodyPr/>
                    <a:lstStyle/>
                    <a:p>
                      <a:r>
                        <a:rPr lang="en-US" sz="1800" b="1" spc="-30" baseline="0" dirty="0">
                          <a:solidFill>
                            <a:schemeClr val="tx1"/>
                          </a:solidFill>
                          <a:effectLst/>
                        </a:rPr>
                        <a:t>Strategic Opportunities: </a:t>
                      </a:r>
                      <a:endParaRPr lang="en-US" dirty="0">
                        <a:solidFill>
                          <a:schemeClr val="tx1"/>
                        </a:solidFill>
                      </a:endParaRPr>
                    </a:p>
                  </a:txBody>
                  <a:tcPr>
                    <a:solidFill>
                      <a:schemeClr val="accent1"/>
                    </a:solidFill>
                  </a:tcPr>
                </a:tc>
                <a:tc>
                  <a:txBody>
                    <a:bodyPr/>
                    <a:lstStyle/>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Educating the public on resiliency and sustainability is a strategic opportunity because it brings awareness to and a reverence for nature and the natural environment and the need for behavior change.</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Partner relationships and strong support and service contracts are a strategic opportunity because we are stronger working together with others.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Partnerships, grants and other external funding and project support are a strategic opportunity because it provides additional funding for key and impactful projects.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Enhancing a culture of cross training, skill training and development is a strategic opportunity because it provides flexibility, higher efficiency and productivity, refinement of processes and motivates and engages employees.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Collaboration with other organizations regarding Bay water quality is a strategic opportunity because it increases our capacity and funding to accomplish key projects as well as achieve workable consensus-based solutions to problems.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Smart City technology is a strategic opportunity because it provides more effective data-driven decision-making advancements.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AI service enhancements is a strategic opportunity because it reduces human error, automates repetitive tasks, handles big data, facilitates quick decision-making and improves processes and workflows.</a:t>
                      </a:r>
                    </a:p>
                    <a:p>
                      <a:pPr marL="342900" indent="-342899" algn="l">
                        <a:buFont typeface="Arial" panose="020B0604020202020204" pitchFamily="34" charset="0"/>
                        <a:buChar char="•"/>
                        <a:defRPr sz="1000">
                          <a:solidFill>
                            <a:prstClr val="dkGoldenrod"/>
                          </a:solidFill>
                        </a:defRPr>
                      </a:pPr>
                      <a:r>
                        <a:rPr lang="en-US" sz="1400" dirty="0">
                          <a:solidFill>
                            <a:schemeClr val="accent1"/>
                          </a:solidFill>
                        </a:rPr>
                        <a:t>Evolving the strategic planning process and data driven service delivery is a strategic opportunity because helps us intentionally plan for future needs, desires and what's best for the community.</a:t>
                      </a:r>
                    </a:p>
                    <a:p>
                      <a:endParaRPr lang="en-US" dirty="0"/>
                    </a:p>
                  </a:txBody>
                  <a:tcPr>
                    <a:solidFill>
                      <a:schemeClr val="bg1"/>
                    </a:solidFill>
                  </a:tcPr>
                </a:tc>
                <a:extLst>
                  <a:ext uri="{0D108BD9-81ED-4DB2-BD59-A6C34878D82A}">
                    <a16:rowId xmlns:a16="http://schemas.microsoft.com/office/drawing/2014/main" val="3090523888"/>
                  </a:ext>
                </a:extLst>
              </a:tr>
            </a:tbl>
          </a:graphicData>
        </a:graphic>
      </p:graphicFrame>
      <p:pic>
        <p:nvPicPr>
          <p:cNvPr id="3" name="Picture 2" descr="A round blue and yellow logo with a map and a person in armor&#10;&#10;Description automatically generated">
            <a:extLst>
              <a:ext uri="{FF2B5EF4-FFF2-40B4-BE49-F238E27FC236}">
                <a16:creationId xmlns:a16="http://schemas.microsoft.com/office/drawing/2014/main" id="{DE7D52AF-889E-979D-773F-FE6A955D6290}"/>
              </a:ext>
            </a:extLst>
          </p:cNvPr>
          <p:cNvPicPr>
            <a:picLocks noChangeAspect="1"/>
          </p:cNvPicPr>
          <p:nvPr/>
        </p:nvPicPr>
        <p:blipFill>
          <a:blip r:embed="rId3"/>
          <a:stretch>
            <a:fillRect/>
          </a:stretch>
        </p:blipFill>
        <p:spPr>
          <a:xfrm>
            <a:off x="10601265" y="15727"/>
            <a:ext cx="1590735" cy="1590735"/>
          </a:xfrm>
          <a:prstGeom prst="rect">
            <a:avLst/>
          </a:prstGeom>
        </p:spPr>
      </p:pic>
    </p:spTree>
    <p:extLst>
      <p:ext uri="{BB962C8B-B14F-4D97-AF65-F5344CB8AC3E}">
        <p14:creationId xmlns:p14="http://schemas.microsoft.com/office/powerpoint/2010/main" val="1800020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e45181b1-77b5-4f51-9671-aeba6b6ff38a"/>
  <p:tag name="TPVERSION" val="8"/>
  <p:tag name="TPFULLVERSION" val="8.9.4.26"/>
  <p:tag name="PPTVERSION" val="16"/>
  <p:tag name="TPOS" val="2"/>
  <p:tag name="TPLASTSAVEVERSION" val="6.4 PC"/>
</p:tagLst>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02fa15d9-06f2-49b6-a79e-9ddfeaeb9da1" xsi:nil="true"/>
    <InitialReviewComplete xmlns="02fa15d9-06f2-49b6-a79e-9ddfeaeb9da1">true</InitialReviewComplete>
    <DateandTime xmlns="02fa15d9-06f2-49b6-a79e-9ddfeaeb9da1" xsi:nil="true"/>
    <lcf76f155ced4ddcb4097134ff3c332f xmlns="02fa15d9-06f2-49b6-a79e-9ddfeaeb9da1">
      <Terms xmlns="http://schemas.microsoft.com/office/infopath/2007/PartnerControls"/>
    </lcf76f155ced4ddcb4097134ff3c332f>
    <InitialReviewAssignment xmlns="02fa15d9-06f2-49b6-a79e-9ddfeaeb9da1">
      <UserInfo>
        <DisplayName/>
        <AccountId xsi:nil="true"/>
        <AccountType/>
      </UserInfo>
    </InitialReviewAssignment>
    <Notes xmlns="02fa15d9-06f2-49b6-a79e-9ddfeaeb9da1" xsi:nil="true"/>
    <TaxCatchAll xmlns="dbe009ca-bc8c-4a8c-a9ba-2366ecb6af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348DA4C2BF064B9C8A191115187B33" ma:contentTypeVersion="21" ma:contentTypeDescription="Create a new document." ma:contentTypeScope="" ma:versionID="0e6aebcbb2009397092dd6f42ea05543">
  <xsd:schema xmlns:xsd="http://www.w3.org/2001/XMLSchema" xmlns:xs="http://www.w3.org/2001/XMLSchema" xmlns:p="http://schemas.microsoft.com/office/2006/metadata/properties" xmlns:ns2="dbe009ca-bc8c-4a8c-a9ba-2366ecb6af87" xmlns:ns3="02fa15d9-06f2-49b6-a79e-9ddfeaeb9da1" targetNamespace="http://schemas.microsoft.com/office/2006/metadata/properties" ma:root="true" ma:fieldsID="7b23f4ca94a55495ae804c92664e15d9" ns2:_="" ns3:_="">
    <xsd:import namespace="dbe009ca-bc8c-4a8c-a9ba-2366ecb6af87"/>
    <xsd:import namespace="02fa15d9-06f2-49b6-a79e-9ddfeaeb9d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DateandTime" minOccurs="0"/>
                <xsd:element ref="ns3:lcf76f155ced4ddcb4097134ff3c332f" minOccurs="0"/>
                <xsd:element ref="ns2:TaxCatchAll" minOccurs="0"/>
                <xsd:element ref="ns3:MediaServiceObjectDetectorVersions" minOccurs="0"/>
                <xsd:element ref="ns3:InitialReviewAssignment" minOccurs="0"/>
                <xsd:element ref="ns3:InitialReviewComplete"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009ca-bc8c-4a8c-a9ba-2366ecb6af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8065cd88-3ece-44ee-b761-d8b2675c3d66}" ma:internalName="TaxCatchAll" ma:showField="CatchAllData" ma:web="dbe009ca-bc8c-4a8c-a9ba-2366ecb6af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fa15d9-06f2-49b6-a79e-9ddfeaeb9d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DateandTime" ma:index="21" nillable="true" ma:displayName="Date and Time" ma:format="DateTime"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d7c6ac1-73e9-4d0b-8eee-ec4b0973e5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InitialReviewAssignment" ma:index="26" nillable="true" ma:displayName="Initial Review Assignment" ma:description="Stratex Consultant to review and provide initial comments." ma:format="Dropdown" ma:list="UserInfo" ma:SharePointGroup="0" ma:internalName="InitialReviewAssignmen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itialReviewComplete" ma:index="27" nillable="true" ma:displayName="Initial Review Complete" ma:default="1" ma:format="Dropdown" ma:internalName="InitialReviewComplete">
      <xsd:simpleType>
        <xsd:restriction base="dms:Boolean"/>
      </xsd:simpleType>
    </xsd:element>
    <xsd:element name="Notes" ma:index="28"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4CCF4-D450-4896-9D26-824C258C6A9C}">
  <ds:schemaRefs>
    <ds:schemaRef ds:uri="http://schemas.microsoft.com/sharepoint/v3/contenttype/forms"/>
  </ds:schemaRefs>
</ds:datastoreItem>
</file>

<file path=customXml/itemProps2.xml><?xml version="1.0" encoding="utf-8"?>
<ds:datastoreItem xmlns:ds="http://schemas.openxmlformats.org/officeDocument/2006/customXml" ds:itemID="{C389EDE6-EADC-4C51-A618-17CCFAE3C12F}">
  <ds:schemaRefs>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 ds:uri="dbe009ca-bc8c-4a8c-a9ba-2366ecb6af87"/>
    <ds:schemaRef ds:uri="http://purl.org/dc/elements/1.1/"/>
    <ds:schemaRef ds:uri="http://www.w3.org/XML/1998/namespace"/>
    <ds:schemaRef ds:uri="02fa15d9-06f2-49b6-a79e-9ddfeaeb9da1"/>
    <ds:schemaRef ds:uri="http://schemas.microsoft.com/office/2006/metadata/properties"/>
  </ds:schemaRefs>
</ds:datastoreItem>
</file>

<file path=customXml/itemProps3.xml><?xml version="1.0" encoding="utf-8"?>
<ds:datastoreItem xmlns:ds="http://schemas.openxmlformats.org/officeDocument/2006/customXml" ds:itemID="{55D99859-C115-4A68-B156-508C012A67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e009ca-bc8c-4a8c-a9ba-2366ecb6af87"/>
    <ds:schemaRef ds:uri="02fa15d9-06f2-49b6-a79e-9ddfeaeb9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TF16411250</Template>
  <TotalTime>3633</TotalTime>
  <Words>1438</Words>
  <Application>Microsoft Office PowerPoint</Application>
  <PresentationFormat>Widescreen</PresentationFormat>
  <Paragraphs>138</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Candara</vt:lpstr>
      <vt:lpstr>Corbel</vt:lpstr>
      <vt:lpstr>Montserrat</vt:lpstr>
      <vt:lpstr>Times New Roman</vt:lpstr>
      <vt:lpstr>Office Theme</vt:lpstr>
      <vt:lpstr>Strategic Planning: Our Progress</vt:lpstr>
      <vt:lpstr>Agenda</vt:lpstr>
      <vt:lpstr>Strategic Plan Scope</vt:lpstr>
      <vt:lpstr>Strategic Plan Scope</vt:lpstr>
      <vt:lpstr>Town of Longboat Key Strategic Planning Framework </vt:lpstr>
      <vt:lpstr>Mapping of Longboat Key Plan to Strategic Planning Hierarchy</vt:lpstr>
      <vt:lpstr>Town of Longboat Key-Plan on a Page</vt:lpstr>
      <vt:lpstr>Strategic Plan Scope-Long-Term Plan Development Strategic Advantages</vt:lpstr>
      <vt:lpstr>Strategic Plan Scope-Long-Term Plan Development Strategic Opportunities</vt:lpstr>
      <vt:lpstr>Strategic Plan Scope-Long-Term Plan Development Strategic Challenges</vt:lpstr>
      <vt:lpstr>Measures-Public Dashboard</vt:lpstr>
      <vt:lpstr>Measures-Public Dashboard</vt:lpstr>
      <vt:lpstr>Sleepless Nights Analysis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Raina Knox</dc:creator>
  <cp:lastModifiedBy>Carolyn Brown</cp:lastModifiedBy>
  <cp:revision>123</cp:revision>
  <dcterms:created xsi:type="dcterms:W3CDTF">2022-04-05T04:06:27Z</dcterms:created>
  <dcterms:modified xsi:type="dcterms:W3CDTF">2024-04-09T14:36:22Z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0x01010018348DA4C2BF064B9C8A191115187B33</vt:lpwstr>
  </property>
  <property fmtid="{D5CDD505-2E9C-101B-9397-08002B2CF9AE}" pid="3" name="MediaServiceImageTags">
    <vt:lpwstr/>
  </property>
</Properties>
</file>