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21"/>
  </p:notesMasterIdLst>
  <p:handoutMasterIdLst>
    <p:handoutMasterId r:id="rId22"/>
  </p:handoutMasterIdLst>
  <p:sldIdLst>
    <p:sldId id="386" r:id="rId4"/>
    <p:sldId id="316" r:id="rId5"/>
    <p:sldId id="384" r:id="rId6"/>
    <p:sldId id="400" r:id="rId7"/>
    <p:sldId id="273" r:id="rId8"/>
    <p:sldId id="393" r:id="rId9"/>
    <p:sldId id="402" r:id="rId10"/>
    <p:sldId id="409" r:id="rId11"/>
    <p:sldId id="415" r:id="rId12"/>
    <p:sldId id="390" r:id="rId13"/>
    <p:sldId id="416" r:id="rId14"/>
    <p:sldId id="414" r:id="rId15"/>
    <p:sldId id="401" r:id="rId16"/>
    <p:sldId id="309" r:id="rId17"/>
    <p:sldId id="395" r:id="rId18"/>
    <p:sldId id="412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07635"/>
    <a:srgbClr val="F8B6EA"/>
    <a:srgbClr val="DAC2EC"/>
    <a:srgbClr val="FFFF99"/>
    <a:srgbClr val="3366FF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0632" autoAdjust="0"/>
  </p:normalViewPr>
  <p:slideViewPr>
    <p:cSldViewPr snapToGrid="0">
      <p:cViewPr varScale="1">
        <p:scale>
          <a:sx n="59" d="100"/>
          <a:sy n="59" d="100"/>
        </p:scale>
        <p:origin x="1212" y="64"/>
      </p:cViewPr>
      <p:guideLst/>
    </p:cSldViewPr>
  </p:slideViewPr>
  <p:outlineViewPr>
    <p:cViewPr>
      <p:scale>
        <a:sx n="33" d="100"/>
        <a:sy n="33" d="100"/>
      </p:scale>
      <p:origin x="0" y="-22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28CD301-4491-4CD0-8AD9-E2ED0FE30F9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764F6AC-9AC3-4D7B-B1F9-77A436CC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3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F134DD4-0B3B-4DEE-ABD4-489FBBE9FB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28E7CC3-4DB0-4D8D-8DF5-1344855E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7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0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5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3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E7CC3-4DB0-4D8D-8DF5-1344855E8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5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0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3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3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8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1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8A64-EF15-45C4-879A-4413A5B05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7400" y="1219200"/>
            <a:ext cx="10566400" cy="4953000"/>
          </a:xfrm>
        </p:spPr>
        <p:txBody>
          <a:bodyPr anchor="t">
            <a:noAutofit/>
          </a:bodyPr>
          <a:lstStyle>
            <a:lvl1pPr algn="l">
              <a:lnSpc>
                <a:spcPct val="170000"/>
              </a:lnSpc>
              <a:spcBef>
                <a:spcPts val="0"/>
              </a:spcBef>
              <a:buSzPct val="97000"/>
              <a:buBlip>
                <a:blip r:embed="rId2"/>
              </a:buBlip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>
              <a:lnSpc>
                <a:spcPct val="170000"/>
              </a:lnSpc>
              <a:spcBef>
                <a:spcPts val="0"/>
              </a:spcBef>
              <a:buSzPct val="97000"/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Enter Text Here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CC0-9E29-4E40-8D9B-9A9602EE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F953-86E4-4AF6-876A-802B34A34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4A01-4941-487E-A6A4-68AFECFF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2D62-D72C-4943-A483-9BEB789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82EE-25DF-4A4A-8001-9FB9EC8F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5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FA0A-28B2-402C-8908-E6BC942D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15894-A15A-40A2-8DB2-2198237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EC7F-3BB3-470E-8B99-3405EB6D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CB22-0FA1-4D21-920D-F4C9A014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CE62-17F5-484E-947B-0B4CC10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5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0BF4-193D-4C1E-B9EC-6FE47F53B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182" y="136525"/>
            <a:ext cx="7117871" cy="836064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CB8C-46A9-49E8-BD3F-F6194772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12DB-FE40-4796-95BF-75BB1B95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AC16-875D-4619-AA62-2C8BEC7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D357-9329-49F2-859E-87D84117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E4F-946D-4A0A-A360-95999D746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94" y="136525"/>
            <a:ext cx="7315199" cy="715529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6145-E558-4729-8177-BF3562AD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CE756-9EED-4A74-AF6A-066826DC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4EB8-9BBB-4975-A790-301A6CAD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1C75-D1E5-44AC-87BF-7A3A2096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0286-746F-43C6-88CB-9A72E9D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E773-5968-4943-81C8-A32922DC2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325937"/>
            <a:ext cx="7316788" cy="653777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D52AA-1225-407A-ABD7-78794050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9E715-C87E-4375-87AC-20FD60CAC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C97F3-948D-4AA5-A7DF-B526C4057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F1CAD-68F9-44F9-AB2F-8913AC52C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05C0B-CEB7-459F-8E3D-63D94A02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0953A-579A-44ED-A3BD-504E36C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66759-3596-4C1C-A5A3-3631BAE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36BD-824B-405C-AD29-CEBC7719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B20F-5908-4F3E-9725-B9D461D5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07829-3AFE-4CE3-A240-61F55224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5F360-F5B7-4690-9D5B-E7C64516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1D31F-A123-43E6-9763-59DD44B6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6F949-F878-48C0-B88E-8DE12401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AFB4-A7AD-44D9-A7FF-4D32278D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B6B0-21E3-44DB-9624-0ADE6DB4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A90D-E5C0-427A-B847-9BC6FB55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E203-DD98-470C-824C-E45E72AF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37DBD-1038-4292-BD0E-FD36C01A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066F-F8ED-4B08-B1FE-F120908B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A814-021F-4F0A-A5A1-EF442E76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EDC1-D019-4ADB-82B2-C92DA43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22C61-0012-44E9-AAFB-FA6E913E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4566-6349-4A79-9009-12D9E1034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31D5A-05E0-4ECD-A59E-C77B01BA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762E2-BFD8-4C1B-A25A-23DFDECC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D20C-5D95-4044-A8A8-E3A74D3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0546-1482-458E-B06D-586DE16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0618-96C7-4EA4-92E9-8C5B396FC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BD85-A69F-4163-8308-8BD894EF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D0FB-6287-4383-B401-3199BA7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2286-BC61-455B-AF6F-7ED9BEAC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8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1F303-2792-4559-AF21-1E305051F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063EC-943D-4E36-B3FF-A54F601E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7EF4-53F3-4423-B519-E2A6FFF5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83CF-8F0B-48AD-9459-F4E3D5CD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F210-D5CB-4613-9D63-BEC13592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9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FBB9-BA76-4E00-8BC8-E3D97102BC8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058863"/>
            <a:ext cx="10515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Page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 userDrawn="1"/>
        </p:nvGraphicFramePr>
        <p:xfrm>
          <a:off x="0" y="0"/>
          <a:ext cx="1219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r:id="rId4" imgW="18234921" imgH="2349206" progId="">
                  <p:embed/>
                </p:oleObj>
              </mc:Choice>
              <mc:Fallback>
                <p:oleObj r:id="rId4" imgW="18234921" imgH="2349206" progId="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3860800" y="76200"/>
            <a:ext cx="8128000" cy="338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rgbClr val="F9C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6364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95A15C-AB8B-4907-B924-6B3048B58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ctr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138B-DFA8-4712-A283-9374061D1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93" b="80876"/>
          <a:stretch/>
        </p:blipFill>
        <p:spPr>
          <a:xfrm>
            <a:off x="11268" y="0"/>
            <a:ext cx="12169464" cy="13114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FF42E-64AF-4BB7-961A-FF22F326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17F0D-DE41-4F0B-95E3-14F9D43D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BCEB-3FB8-41BD-A422-AED61BCAE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88FF-5CE3-48F9-92FC-43FB5F5C67D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9E158-0C89-4D7F-AE98-805C0A243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15F-903B-434F-B023-3C941B90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4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eoplematters.in/article/employee-engagement/getting-the-most-out-of-employee-surveys-measure-what-matters-2701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ngall.com/key-png/download/127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213547/sleepless-eyes-by-krzysi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2327" y="0"/>
            <a:ext cx="5954454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1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97319" y="295198"/>
            <a:ext cx="452446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Department Directors</a:t>
            </a:r>
          </a:p>
          <a:p>
            <a:pPr lvl="0" algn="ctr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Strategic Planning </a:t>
            </a:r>
          </a:p>
          <a:p>
            <a:pPr lvl="0" algn="ctr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Retreat</a:t>
            </a:r>
          </a:p>
          <a:p>
            <a:pPr lvl="0" algn="ctr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April 2,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178EE-144A-4CDD-90FE-E19CBF00D874}"/>
              </a:ext>
            </a:extLst>
          </p:cNvPr>
          <p:cNvSpPr txBox="1"/>
          <p:nvPr/>
        </p:nvSpPr>
        <p:spPr>
          <a:xfrm>
            <a:off x="6803577" y="5718452"/>
            <a:ext cx="511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Premier Community, Exceptional Service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E4515-9C51-4D4F-A096-04ADB572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34" y="3429000"/>
            <a:ext cx="1519237" cy="15192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B94A0D-C605-4194-A23C-AF9F12A75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1" y="456978"/>
            <a:ext cx="5477639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AA7BA-D0A5-4D74-BC35-C94DE638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9281-5E8E-4E7A-826E-8F0890F1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44286"/>
            <a:ext cx="34826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BA2BB-8BF5-45E8-958B-A680B57DC1D3}"/>
              </a:ext>
            </a:extLst>
          </p:cNvPr>
          <p:cNvSpPr txBox="1">
            <a:spLocks/>
          </p:cNvSpPr>
          <p:nvPr/>
        </p:nvSpPr>
        <p:spPr>
          <a:xfrm>
            <a:off x="4282751" y="1520841"/>
            <a:ext cx="3759240" cy="190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B0F0"/>
                </a:solidFill>
              </a:rPr>
              <a:t>Team Photo</a:t>
            </a:r>
            <a:br>
              <a:rPr lang="en-US" sz="4000" dirty="0">
                <a:solidFill>
                  <a:srgbClr val="00B0F0"/>
                </a:solidFill>
              </a:rPr>
            </a:b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5B3B6-5173-48AB-9C25-713408AC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35" y="2474920"/>
            <a:ext cx="5235032" cy="233184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3FCA2D-590E-42D0-9DF7-06FD3CD7F7B9}"/>
              </a:ext>
            </a:extLst>
          </p:cNvPr>
          <p:cNvSpPr/>
          <p:nvPr/>
        </p:nvSpPr>
        <p:spPr>
          <a:xfrm>
            <a:off x="9948447" y="211714"/>
            <a:ext cx="838200" cy="685686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ckwell" pitchFamily="18" charset="0"/>
              </a:rPr>
              <a:t>#10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442B2-FE17-44F3-A961-2C4BD2B85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39"/>
          <a:stretch/>
        </p:blipFill>
        <p:spPr>
          <a:xfrm>
            <a:off x="7961117" y="2772363"/>
            <a:ext cx="2216291" cy="240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3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-19619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14622" y="768759"/>
            <a:ext cx="553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Employee Survey – OFI’s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8933E-145B-4789-BA85-989933911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1387222"/>
            <a:ext cx="5715000" cy="32146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72246" y="2723581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3425" y="2494982"/>
            <a:ext cx="1426830" cy="914399"/>
          </a:xfrm>
        </p:spPr>
        <p:txBody>
          <a:bodyPr>
            <a:normAutofit/>
          </a:bodyPr>
          <a:lstStyle/>
          <a:p>
            <a:pPr marL="796925" indent="-796925" algn="l"/>
            <a:r>
              <a:rPr lang="en-US" sz="4000" dirty="0">
                <a:solidFill>
                  <a:schemeClr val="bg1"/>
                </a:solidFill>
                <a:latin typeface="Rockwell" pitchFamily="18" charset="0"/>
              </a:rPr>
              <a:t>#11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8DD56-EA46-4280-892F-9EB1716A5592}"/>
              </a:ext>
            </a:extLst>
          </p:cNvPr>
          <p:cNvSpPr txBox="1"/>
          <p:nvPr/>
        </p:nvSpPr>
        <p:spPr>
          <a:xfrm>
            <a:off x="6325386" y="1702954"/>
            <a:ext cx="5420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Workforce 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Compensation and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Training, Education and 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Workforce Capacity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1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9A13F-4366-492E-B804-4C1A8C29C2BE}"/>
              </a:ext>
            </a:extLst>
          </p:cNvPr>
          <p:cNvSpPr txBox="1"/>
          <p:nvPr/>
        </p:nvSpPr>
        <p:spPr>
          <a:xfrm>
            <a:off x="528992" y="2524046"/>
            <a:ext cx="4519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Does the survey impact any current or future initiatives?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	Internal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	Commission level- Placemat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What did we learn from reading the open ended responses?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69B6600-8CDA-4E77-96F1-10783DA26DD1}"/>
              </a:ext>
            </a:extLst>
          </p:cNvPr>
          <p:cNvSpPr/>
          <p:nvPr/>
        </p:nvSpPr>
        <p:spPr>
          <a:xfrm>
            <a:off x="4796152" y="149141"/>
            <a:ext cx="1018757" cy="914398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#12A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900F6-F4F3-43E1-BDD8-BCAA58BA1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064" y="0"/>
            <a:ext cx="523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2583" y="0"/>
            <a:ext cx="665941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54437" y="86915"/>
            <a:ext cx="572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Goals &amp; Objectives Input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10728" y="2743197"/>
            <a:ext cx="1043709" cy="794327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56E39-73D2-445F-96F2-5177030A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72" y="987889"/>
            <a:ext cx="4349022" cy="4304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8AE5D-3696-4037-8D75-9E2B9F4C923B}"/>
              </a:ext>
            </a:extLst>
          </p:cNvPr>
          <p:cNvSpPr txBox="1"/>
          <p:nvPr/>
        </p:nvSpPr>
        <p:spPr>
          <a:xfrm>
            <a:off x="4955310" y="2782669"/>
            <a:ext cx="115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#12B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2FF74-5018-4A2D-BF55-63EB22F38EE8}"/>
              </a:ext>
            </a:extLst>
          </p:cNvPr>
          <p:cNvSpPr txBox="1"/>
          <p:nvPr/>
        </p:nvSpPr>
        <p:spPr>
          <a:xfrm>
            <a:off x="6096000" y="618803"/>
            <a:ext cx="60313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Street drainage / Street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Reengineering road surfaces and drainage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Accelerate Sleepy Lagoon street and drainage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Advance concept of public library, adult education center and multipurpose space at Town Center. Evaluate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Work with Manatee County on N. Island Community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Identify and support healthcare providers, adult education resources and aging in place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Encourage seawall construction / Mangrove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Complete Undergrounding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Beach re-nourishment / long-term solutions to </a:t>
            </a:r>
            <a:r>
              <a:rPr lang="en-US" sz="1400" dirty="0" err="1">
                <a:solidFill>
                  <a:schemeClr val="bg1"/>
                </a:solidFill>
              </a:rPr>
              <a:t>Ohana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Green initiatives – charging stations, solar power, phase out gas powered garden equipment. Updates – Environmental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Water Quality projects (living seawalls, VOGS, Education) / Turtle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Code enforcement, nighttime beach patrols, Flip Switch campaign…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Mitigate red 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Traffic Transportation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Broadway roundabout / Complete streets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GMD and General Harris intersection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Fully participate in Longboat Pass bridge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Explore other forms of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Coquina parking egress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Maintain control of Jewfish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Deal with Traffic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Structural Integrity of LBK’s Residential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Deal with sea level rise /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One-County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Open-air venue – Bayfront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Canal / Waterway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2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5D2E62-68FD-4756-8C03-70AD118E0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253A6C-3679-4A09-BC0D-E2E51AE2B0F4}"/>
              </a:ext>
            </a:extLst>
          </p:cNvPr>
          <p:cNvSpPr/>
          <p:nvPr/>
        </p:nvSpPr>
        <p:spPr>
          <a:xfrm>
            <a:off x="10831945" y="171485"/>
            <a:ext cx="1043709" cy="794327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03B028-3ADC-4684-B227-D4A5AE06E756}"/>
              </a:ext>
            </a:extLst>
          </p:cNvPr>
          <p:cNvSpPr txBox="1">
            <a:spLocks/>
          </p:cNvSpPr>
          <p:nvPr/>
        </p:nvSpPr>
        <p:spPr>
          <a:xfrm>
            <a:off x="10984345" y="208429"/>
            <a:ext cx="831272" cy="757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6925" indent="-796925" algn="l"/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#13</a:t>
            </a:r>
            <a:br>
              <a:rPr lang="en-US" sz="2800" dirty="0">
                <a:solidFill>
                  <a:schemeClr val="bg1"/>
                </a:solidFill>
                <a:latin typeface="Rockwell" pitchFamily="18" charset="0"/>
              </a:rPr>
            </a:br>
            <a:endParaRPr lang="en-US" sz="28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B44E5-44BE-481C-8C3F-CC5164A8ADE9}"/>
              </a:ext>
            </a:extLst>
          </p:cNvPr>
          <p:cNvSpPr txBox="1">
            <a:spLocks/>
          </p:cNvSpPr>
          <p:nvPr/>
        </p:nvSpPr>
        <p:spPr>
          <a:xfrm>
            <a:off x="9183627" y="208429"/>
            <a:ext cx="1331972" cy="488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Switch to Publisher</a:t>
            </a:r>
          </a:p>
        </p:txBody>
      </p:sp>
    </p:spTree>
    <p:extLst>
      <p:ext uri="{BB962C8B-B14F-4D97-AF65-F5344CB8AC3E}">
        <p14:creationId xmlns:p14="http://schemas.microsoft.com/office/powerpoint/2010/main" val="21239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09832" y="1449251"/>
            <a:ext cx="4513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Key Priorities for the Next 5 Years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 ELSE???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53545" y="2279339"/>
            <a:ext cx="1122910" cy="881639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994" y="2322578"/>
            <a:ext cx="1482046" cy="795160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#14</a:t>
            </a:r>
            <a:endParaRPr lang="en-US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53FC0-466A-441F-B5FD-B1454DEE7621}"/>
              </a:ext>
            </a:extLst>
          </p:cNvPr>
          <p:cNvSpPr txBox="1"/>
          <p:nvPr/>
        </p:nvSpPr>
        <p:spPr>
          <a:xfrm>
            <a:off x="429168" y="641023"/>
            <a:ext cx="4852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Sea Level Rise / Resiliency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Smart City Enhancements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Staff Retention /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Canal Dredging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Leadership / Advocacy Role  Environmental Stewardship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Florida Sterling Award (2025)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GMD Complete Streets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CC180C-AA32-4951-B745-AB57E5833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395" r="10395"/>
          <a:stretch/>
        </p:blipFill>
        <p:spPr>
          <a:xfrm rot="10800000">
            <a:off x="7031417" y="4260489"/>
            <a:ext cx="4070788" cy="14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5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1694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7624" y="2280549"/>
            <a:ext cx="4513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Draft Agenda for Commission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53545" y="2279339"/>
            <a:ext cx="1122910" cy="881639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994" y="2322578"/>
            <a:ext cx="1482046" cy="795160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#15</a:t>
            </a:r>
            <a:endParaRPr lang="en-US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53FC0-466A-441F-B5FD-B1454DEE7621}"/>
              </a:ext>
            </a:extLst>
          </p:cNvPr>
          <p:cNvSpPr txBox="1"/>
          <p:nvPr/>
        </p:nvSpPr>
        <p:spPr>
          <a:xfrm>
            <a:off x="376990" y="124903"/>
            <a:ext cx="4852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A9394-AE56-43E3-A8DC-9DF25B68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3" y="1226929"/>
            <a:ext cx="4437537" cy="2633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B38A3A-4303-4340-80E5-064CEDBB06D4}"/>
              </a:ext>
            </a:extLst>
          </p:cNvPr>
          <p:cNvSpPr txBox="1"/>
          <p:nvPr/>
        </p:nvSpPr>
        <p:spPr>
          <a:xfrm>
            <a:off x="2050473" y="3519055"/>
            <a:ext cx="1034472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9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7624" y="2280549"/>
            <a:ext cx="3447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Action Plan, </a:t>
            </a:r>
          </a:p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Next Steps &amp; </a:t>
            </a:r>
          </a:p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Wrap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A1A07-EDC8-433B-A496-D207E8259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3" y="1227837"/>
            <a:ext cx="5724743" cy="33783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53545" y="2122489"/>
            <a:ext cx="1122910" cy="84787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8096" y="2122489"/>
            <a:ext cx="142683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#16</a:t>
            </a:r>
          </a:p>
        </p:txBody>
      </p:sp>
    </p:spTree>
    <p:extLst>
      <p:ext uri="{BB962C8B-B14F-4D97-AF65-F5344CB8AC3E}">
        <p14:creationId xmlns:p14="http://schemas.microsoft.com/office/powerpoint/2010/main" val="325470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CEB4-0C1B-4ED2-B0BA-AE00A69A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A898-90FD-4A6C-972E-22376F25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1" y="1384183"/>
            <a:ext cx="11633703" cy="5337293"/>
          </a:xfrm>
        </p:spPr>
        <p:txBody>
          <a:bodyPr numCol="2">
            <a:norm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Breakfast </a:t>
            </a:r>
            <a:r>
              <a:rPr lang="en-US" sz="2400" b="1" dirty="0">
                <a:sym typeface="Wingdings" panose="05000000000000000000" pitchFamily="2" charset="2"/>
              </a:rPr>
              <a:t></a:t>
            </a:r>
            <a:endParaRPr lang="en-US" sz="2400" b="1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Agenda Overview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What is working well?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What are the Threats to Continuing to Do Well?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What Could We Do Better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What’s Keeping Us from Doing Better?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If We Want To Be Exceptional In Service, What’s Missing?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Values – B.E.A.C.H.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Sleepless Nights (review)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BREAK – Team Photo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Employee Survey – OFI’s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Review Citizen Survey Feedback and Citizen Goals/Objectives Input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FY2025/26 Strategic Planning Goals, Objectives Initiatives Review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400" b="1" dirty="0"/>
              <a:t>14.  Key Priorities - Next 5 Years</a:t>
            </a:r>
          </a:p>
          <a:p>
            <a:pPr marL="457200" lvl="0" indent="-457200">
              <a:spcAft>
                <a:spcPts val="600"/>
              </a:spcAft>
              <a:buAutoNum type="arabicPeriod" startAt="15"/>
            </a:pPr>
            <a:r>
              <a:rPr lang="en-US" sz="2400" b="1" dirty="0"/>
              <a:t>Draft Agenda for Commission Retreat</a:t>
            </a:r>
          </a:p>
          <a:p>
            <a:pPr marL="457200" lvl="0" indent="-457200">
              <a:spcAft>
                <a:spcPts val="600"/>
              </a:spcAft>
              <a:buAutoNum type="arabicPeriod" startAt="15"/>
            </a:pPr>
            <a:r>
              <a:rPr lang="en-US" sz="2400" b="1" dirty="0"/>
              <a:t> Action Plan / Next Steps / Wrap Up</a:t>
            </a:r>
          </a:p>
        </p:txBody>
      </p:sp>
    </p:spTree>
    <p:extLst>
      <p:ext uri="{BB962C8B-B14F-4D97-AF65-F5344CB8AC3E}">
        <p14:creationId xmlns:p14="http://schemas.microsoft.com/office/powerpoint/2010/main" val="398897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4310" y="-1"/>
            <a:ext cx="63976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88619" y="2612735"/>
            <a:ext cx="1011382" cy="794327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8619" y="2589642"/>
            <a:ext cx="1066801" cy="816264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692" y="1301738"/>
            <a:ext cx="41591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 is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Working Well?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Internal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External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89272-EBA4-4A74-AC55-F6AF514B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5" y="1275825"/>
            <a:ext cx="4291801" cy="43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D70EC1-DDB6-44EB-B54E-CA169CB82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57"/>
          <a:stretch/>
        </p:blipFill>
        <p:spPr>
          <a:xfrm>
            <a:off x="-491" y="819582"/>
            <a:ext cx="5804374" cy="4685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4310" y="0"/>
            <a:ext cx="63976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14302" y="2424484"/>
            <a:ext cx="1203372" cy="1004516"/>
          </a:xfrm>
          <a:prstGeom prst="roundRect">
            <a:avLst>
              <a:gd name="adj" fmla="val 26267"/>
            </a:avLst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3594" y="2051741"/>
            <a:ext cx="1578078" cy="1305232"/>
          </a:xfrm>
        </p:spPr>
        <p:txBody>
          <a:bodyPr>
            <a:normAutofit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390" y="746999"/>
            <a:ext cx="48500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 are the Threats to Continuing to Do Well?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 Can We Do About Them?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6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673D06-7FC3-4791-AF97-FAE0554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2" y="1174459"/>
            <a:ext cx="6249661" cy="3691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15084" y="1377940"/>
            <a:ext cx="4077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Rockwell" panose="02060603020205020403" pitchFamily="18" charset="0"/>
              </a:rPr>
              <a:t>What </a:t>
            </a: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Could We Do Better?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Internal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External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63147" y="27432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8847" y="2609662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251573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7624" y="2280549"/>
            <a:ext cx="451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What’s Keeping Us from Doing Better?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1C966A-82A5-40A8-A0EE-7FBE6937A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15"/>
          <a:stretch/>
        </p:blipFill>
        <p:spPr>
          <a:xfrm>
            <a:off x="0" y="1453595"/>
            <a:ext cx="5715000" cy="32190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95900" y="2351088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520" y="2236788"/>
            <a:ext cx="142683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83507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96520" y="1141512"/>
            <a:ext cx="5135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If We Want to  Be  Exceptional In  Service, What’s Missing?</a:t>
            </a:r>
          </a:p>
          <a:p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The Size of Our Thinking Determines Everything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8933E-145B-4789-BA85-98993391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815"/>
            <a:ext cx="5715000" cy="38135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05879" y="2723582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2897" y="2609282"/>
            <a:ext cx="142683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71473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F3FF-44D0-42C4-BBF0-47A8081C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164797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Values – B.E.A.C.H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0A55-4C5A-45E5-9EBB-D80E9B5D8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6" y="1867352"/>
            <a:ext cx="10687069" cy="477098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B</a:t>
            </a:r>
            <a:r>
              <a:rPr lang="en-US" dirty="0"/>
              <a:t>elong (Part of Something Bigger Than Yourself – A Town Family)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E</a:t>
            </a:r>
            <a:r>
              <a:rPr lang="en-US" dirty="0"/>
              <a:t>mpathetic (Understanding the Needs of Others is Key to Service Excellence)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A</a:t>
            </a:r>
            <a:r>
              <a:rPr lang="en-US" dirty="0"/>
              <a:t>ccountable (Responsible for Our Actions in Word &amp; Deed)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C</a:t>
            </a:r>
            <a:r>
              <a:rPr lang="en-US" dirty="0"/>
              <a:t>ollaborative (We are Better Together)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H</a:t>
            </a:r>
            <a:r>
              <a:rPr lang="en-US" dirty="0"/>
              <a:t>onest (Never Lose the Public’s or Each Other’s Trust)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5EF5-B1C8-4274-937F-BD860DE16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4" y="281310"/>
            <a:ext cx="1951406" cy="19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3578" y="-71864"/>
            <a:ext cx="448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Sleepless Nights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8933E-145B-4789-BA85-989933911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0988" y="842535"/>
            <a:ext cx="4053322" cy="38135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86422" y="42436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6396" y="-71864"/>
            <a:ext cx="142683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8DD56-EA46-4280-892F-9EB1716A5592}"/>
              </a:ext>
            </a:extLst>
          </p:cNvPr>
          <p:cNvSpPr txBox="1"/>
          <p:nvPr/>
        </p:nvSpPr>
        <p:spPr>
          <a:xfrm>
            <a:off x="6315959" y="385335"/>
            <a:ext cx="6023728" cy="662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200"/>
              </a:spcAft>
            </a:pPr>
            <a:r>
              <a:rPr lang="en-US" sz="1600" b="1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 Term</a:t>
            </a:r>
            <a:r>
              <a:rPr lang="en-US" sz="1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Battery Fires as it relates to high rise fires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Canal Navigation System – Complexity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Ransom ware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Hurricanes (Business Continuity – water, bridges, electric….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Recession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event with water / wastewater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tide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Unable to fill positions/ losing positions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– minimum staffing at night and a major crime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radios and challenges of being in two counties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Planning software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commissioners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Legislation / Politics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r>
              <a:rPr lang="en-US" sz="1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6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Flooding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Succession Planning 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Aging Town Facilities and infrastructure (20+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Warming and adaptation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software costs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Technology Integration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Recession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Operational Costs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customer expectations (immediate response…)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housing costs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7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720</Words>
  <Application>Microsoft Office PowerPoint</Application>
  <PresentationFormat>Widescreen</PresentationFormat>
  <Paragraphs>172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Office Theme</vt:lpstr>
      <vt:lpstr>Custom Design</vt:lpstr>
      <vt:lpstr>1_Custom Design</vt:lpstr>
      <vt:lpstr>PowerPoint Presentation</vt:lpstr>
      <vt:lpstr>Agenda</vt:lpstr>
      <vt:lpstr>#3</vt:lpstr>
      <vt:lpstr>#4</vt:lpstr>
      <vt:lpstr>#5</vt:lpstr>
      <vt:lpstr>#6</vt:lpstr>
      <vt:lpstr>#7</vt:lpstr>
      <vt:lpstr>Values – B.E.A.C.H</vt:lpstr>
      <vt:lpstr>#9</vt:lpstr>
      <vt:lpstr>Take a Break</vt:lpstr>
      <vt:lpstr>#11</vt:lpstr>
      <vt:lpstr>PowerPoint Presentation</vt:lpstr>
      <vt:lpstr>PowerPoint Presentation</vt:lpstr>
      <vt:lpstr>PowerPoint Presentation</vt:lpstr>
      <vt:lpstr>#14</vt:lpstr>
      <vt:lpstr>#15</vt:lpstr>
      <vt:lpstr>#16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Brown</dc:creator>
  <cp:lastModifiedBy>Carolyn Brown</cp:lastModifiedBy>
  <cp:revision>118</cp:revision>
  <cp:lastPrinted>2024-03-29T13:46:40Z</cp:lastPrinted>
  <dcterms:created xsi:type="dcterms:W3CDTF">2023-03-17T15:39:44Z</dcterms:created>
  <dcterms:modified xsi:type="dcterms:W3CDTF">2024-04-02T12:16:46Z</dcterms:modified>
</cp:coreProperties>
</file>