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6" r:id="rId3"/>
    <p:sldMasterId id="2147483678" r:id="rId4"/>
  </p:sldMasterIdLst>
  <p:notesMasterIdLst>
    <p:notesMasterId r:id="rId43"/>
  </p:notesMasterIdLst>
  <p:handoutMasterIdLst>
    <p:handoutMasterId r:id="rId44"/>
  </p:handoutMasterIdLst>
  <p:sldIdLst>
    <p:sldId id="256" r:id="rId5"/>
    <p:sldId id="433" r:id="rId6"/>
    <p:sldId id="377" r:id="rId7"/>
    <p:sldId id="316" r:id="rId8"/>
    <p:sldId id="465" r:id="rId9"/>
    <p:sldId id="379" r:id="rId10"/>
    <p:sldId id="453" r:id="rId11"/>
    <p:sldId id="372" r:id="rId12"/>
    <p:sldId id="449" r:id="rId13"/>
    <p:sldId id="374" r:id="rId14"/>
    <p:sldId id="448" r:id="rId15"/>
    <p:sldId id="272" r:id="rId16"/>
    <p:sldId id="401" r:id="rId17"/>
    <p:sldId id="382" r:id="rId18"/>
    <p:sldId id="471" r:id="rId19"/>
    <p:sldId id="468" r:id="rId20"/>
    <p:sldId id="467" r:id="rId21"/>
    <p:sldId id="458" r:id="rId22"/>
    <p:sldId id="452" r:id="rId23"/>
    <p:sldId id="294" r:id="rId24"/>
    <p:sldId id="438" r:id="rId25"/>
    <p:sldId id="327" r:id="rId26"/>
    <p:sldId id="451" r:id="rId27"/>
    <p:sldId id="459" r:id="rId28"/>
    <p:sldId id="472" r:id="rId29"/>
    <p:sldId id="462" r:id="rId30"/>
    <p:sldId id="464" r:id="rId31"/>
    <p:sldId id="473" r:id="rId32"/>
    <p:sldId id="470" r:id="rId33"/>
    <p:sldId id="435" r:id="rId34"/>
    <p:sldId id="309" r:id="rId35"/>
    <p:sldId id="386" r:id="rId36"/>
    <p:sldId id="285" r:id="rId37"/>
    <p:sldId id="455" r:id="rId38"/>
    <p:sldId id="469" r:id="rId39"/>
    <p:sldId id="456" r:id="rId40"/>
    <p:sldId id="402" r:id="rId41"/>
    <p:sldId id="415" r:id="rId4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0F0F0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73" autoAdjust="0"/>
    <p:restoredTop sz="92982" autoAdjust="0"/>
  </p:normalViewPr>
  <p:slideViewPr>
    <p:cSldViewPr snapToGrid="0">
      <p:cViewPr varScale="1">
        <p:scale>
          <a:sx n="105" d="100"/>
          <a:sy n="105" d="100"/>
        </p:scale>
        <p:origin x="12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37840" cy="466435"/>
          </a:xfrm>
          <a:prstGeom prst="rect">
            <a:avLst/>
          </a:prstGeom>
        </p:spPr>
        <p:txBody>
          <a:bodyPr vert="horz" lIns="93156" tIns="46577" rIns="93156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2" y="4"/>
            <a:ext cx="3037840" cy="466435"/>
          </a:xfrm>
          <a:prstGeom prst="rect">
            <a:avLst/>
          </a:prstGeom>
        </p:spPr>
        <p:txBody>
          <a:bodyPr vert="horz" lIns="93156" tIns="46577" rIns="93156" bIns="46577" rtlCol="0"/>
          <a:lstStyle>
            <a:lvl1pPr algn="r">
              <a:defRPr sz="1200"/>
            </a:lvl1pPr>
          </a:lstStyle>
          <a:p>
            <a:fld id="{C28CD301-4491-4CD0-8AD9-E2ED0FE30F9E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1"/>
            <a:ext cx="3037840" cy="466434"/>
          </a:xfrm>
          <a:prstGeom prst="rect">
            <a:avLst/>
          </a:prstGeom>
        </p:spPr>
        <p:txBody>
          <a:bodyPr vert="horz" lIns="93156" tIns="46577" rIns="93156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2" y="8829971"/>
            <a:ext cx="3037840" cy="466434"/>
          </a:xfrm>
          <a:prstGeom prst="rect">
            <a:avLst/>
          </a:prstGeom>
        </p:spPr>
        <p:txBody>
          <a:bodyPr vert="horz" lIns="93156" tIns="46577" rIns="93156" bIns="46577" rtlCol="0" anchor="b"/>
          <a:lstStyle>
            <a:lvl1pPr algn="r">
              <a:defRPr sz="1200"/>
            </a:lvl1pPr>
          </a:lstStyle>
          <a:p>
            <a:fld id="{9764F6AC-9AC3-4D7B-B1F9-77A436CC4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34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37840" cy="466435"/>
          </a:xfrm>
          <a:prstGeom prst="rect">
            <a:avLst/>
          </a:prstGeom>
        </p:spPr>
        <p:txBody>
          <a:bodyPr vert="horz" lIns="93156" tIns="46577" rIns="93156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2" y="4"/>
            <a:ext cx="3037840" cy="466435"/>
          </a:xfrm>
          <a:prstGeom prst="rect">
            <a:avLst/>
          </a:prstGeom>
        </p:spPr>
        <p:txBody>
          <a:bodyPr vert="horz" lIns="93156" tIns="46577" rIns="93156" bIns="46577" rtlCol="0"/>
          <a:lstStyle>
            <a:lvl1pPr algn="r">
              <a:defRPr sz="1200"/>
            </a:lvl1pPr>
          </a:lstStyle>
          <a:p>
            <a:fld id="{4F134DD4-0B3B-4DEE-ABD4-489FBBE9FB4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6" tIns="46577" rIns="93156" bIns="465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6"/>
            <a:ext cx="5608320" cy="3660458"/>
          </a:xfrm>
          <a:prstGeom prst="rect">
            <a:avLst/>
          </a:prstGeom>
        </p:spPr>
        <p:txBody>
          <a:bodyPr vert="horz" lIns="93156" tIns="46577" rIns="93156" bIns="4657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1"/>
            <a:ext cx="3037840" cy="466434"/>
          </a:xfrm>
          <a:prstGeom prst="rect">
            <a:avLst/>
          </a:prstGeom>
        </p:spPr>
        <p:txBody>
          <a:bodyPr vert="horz" lIns="93156" tIns="46577" rIns="93156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2" y="8829971"/>
            <a:ext cx="3037840" cy="466434"/>
          </a:xfrm>
          <a:prstGeom prst="rect">
            <a:avLst/>
          </a:prstGeom>
        </p:spPr>
        <p:txBody>
          <a:bodyPr vert="horz" lIns="93156" tIns="46577" rIns="93156" bIns="46577" rtlCol="0" anchor="b"/>
          <a:lstStyle>
            <a:lvl1pPr algn="r">
              <a:defRPr sz="1200"/>
            </a:lvl1pPr>
          </a:lstStyle>
          <a:p>
            <a:fld id="{F28E7CC3-4DB0-4D8D-8DF5-1344855E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E7CC3-4DB0-4D8D-8DF5-1344855E863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38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0972">
              <a:defRPr/>
            </a:pPr>
            <a:fld id="{F28E7CC3-4DB0-4D8D-8DF5-1344855E863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0972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4749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0972">
              <a:defRPr/>
            </a:pPr>
            <a:fld id="{F28E7CC3-4DB0-4D8D-8DF5-1344855E863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0972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8213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88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00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30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82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9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E7CC3-4DB0-4D8D-8DF5-1344855E863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77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1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76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610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0FE9D-B326-46AF-A841-B4BE6776C75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60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E7CC3-4DB0-4D8D-8DF5-1344855E863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52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0972">
              <a:defRPr/>
            </a:pPr>
            <a:fld id="{F28E7CC3-4DB0-4D8D-8DF5-1344855E863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0972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4830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40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5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45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8A64-EF15-45C4-879A-4413A5B050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7400" y="1219200"/>
            <a:ext cx="10566400" cy="4953000"/>
          </a:xfrm>
        </p:spPr>
        <p:txBody>
          <a:bodyPr anchor="t">
            <a:noAutofit/>
          </a:bodyPr>
          <a:lstStyle>
            <a:lvl1pPr algn="l">
              <a:lnSpc>
                <a:spcPct val="170000"/>
              </a:lnSpc>
              <a:spcBef>
                <a:spcPts val="0"/>
              </a:spcBef>
              <a:buSzPct val="97000"/>
              <a:buBlip>
                <a:blip r:embed="rId2"/>
              </a:buBlip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algn="l">
              <a:lnSpc>
                <a:spcPct val="170000"/>
              </a:lnSpc>
              <a:spcBef>
                <a:spcPts val="0"/>
              </a:spcBef>
              <a:buSzPct val="97000"/>
              <a:buBlip>
                <a:blip r:embed="rId2"/>
              </a:buBlip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Enter Text Here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7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FCC0-9E29-4E40-8D9B-9A9602EE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6F953-86E4-4AF6-876A-802B34A34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C4A01-4941-487E-A6A4-68AFECFF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2D62-D72C-4943-A483-9BEB7899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282EE-25DF-4A4A-8001-9FB9EC8F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55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FA0A-28B2-402C-8908-E6BC942D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15894-A15A-40A2-8DB2-21982376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CEC7F-3BB3-470E-8B99-3405EB6D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7CB22-0FA1-4D21-920D-F4C9A014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BCE62-17F5-484E-947B-0B4CC10A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59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0BF4-193D-4C1E-B9EC-6FE47F53B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182" y="136525"/>
            <a:ext cx="7117871" cy="836064"/>
          </a:xfr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ACB8C-46A9-49E8-BD3F-F6194772F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B12DB-FE40-4796-95BF-75BB1B958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8AC16-875D-4619-AA62-2C8BEC7A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8D357-9329-49F2-859E-87D84117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48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BE4F-946D-4A0A-A360-95999D746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94" y="136525"/>
            <a:ext cx="7315199" cy="715529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66145-E558-4729-8177-BF3562AD8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CE756-9EED-4A74-AF6A-066826DC2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94EB8-9BBB-4975-A790-301A6CAD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A1C75-D1E5-44AC-87BF-7A3A209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10286-746F-43C6-88CB-9A72E9D1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54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E773-5968-4943-81C8-A32922DC2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25937"/>
            <a:ext cx="7316788" cy="653777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52AA-1225-407A-ABD7-78794050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9E715-C87E-4375-87AC-20FD60CAC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C97F3-948D-4AA5-A7DF-B526C4057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F1CAD-68F9-44F9-AB2F-8913AC52C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05C0B-CEB7-459F-8E3D-63D94A02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0953A-579A-44ED-A3BD-504E36C1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66759-3596-4C1C-A5A3-3631BAEE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88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36BD-824B-405C-AD29-CEBC77193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DB20F-5908-4F3E-9725-B9D461D5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07829-3AFE-4CE3-A240-61F55224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5F360-F5B7-4690-9D5B-E7C64516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8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1D31F-A123-43E6-9763-59DD44B6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6F949-F878-48C0-B88E-8DE12401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DAFB4-A7AD-44D9-A7FF-4D32278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5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65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B6B0-21E3-44DB-9624-0ADE6DB4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8A90D-E5C0-427A-B847-9BC6FB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2E203-DD98-470C-824C-E45E72AFA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37DBD-1038-4292-BD0E-FD36C01A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2066F-F8ED-4B08-B1FE-F120908B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DA814-021F-4F0A-A5A1-EF442E76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07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EDC1-D019-4ADB-82B2-C92DA43C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22C61-0012-44E9-AAFB-FA6E913E5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14566-6349-4A79-9009-12D9E1034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31D5A-05E0-4ECD-A59E-C77B01BA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762E2-BFD8-4C1B-A25A-23DFDECC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ED20C-5D95-4044-A8A8-E3A74D35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8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0546-1482-458E-B06D-586DE16F0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A0618-96C7-4EA4-92E9-8C5B396FC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ABD85-A69F-4163-8308-8BD894EF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D0FB-6287-4383-B401-3199BA78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2286-BC61-455B-AF6F-7ED9BEAC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8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1F303-2792-4559-AF21-1E305051F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063EC-943D-4E36-B3FF-A54F601EC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B7EF4-53F3-4423-B519-E2A6FFF5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83CF-8F0B-48AD-9459-F4E3D5CD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F210-D5CB-4613-9D63-BEC13592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41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FCC0-9E29-4E40-8D9B-9A9602EE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6F953-86E4-4AF6-876A-802B34A34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C4A01-4941-487E-A6A4-68AFECFF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2D62-D72C-4943-A483-9BEB7899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282EE-25DF-4A4A-8001-9FB9EC8F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681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FA0A-28B2-402C-8908-E6BC942D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15894-A15A-40A2-8DB2-21982376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CEC7F-3BB3-470E-8B99-3405EB6D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7CB22-0FA1-4D21-920D-F4C9A014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BCE62-17F5-484E-947B-0B4CC10A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1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ACB8C-46A9-49E8-BD3F-F6194772F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FFC611A-DD25-4192-A814-1FED0FCB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609" y="18255"/>
            <a:ext cx="793939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A85D20B-FA63-4107-8E02-DDEDF14C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18DBCFD-170E-4868-8C05-1802802A0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AE114A0-9354-4568-B7B9-24874603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72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BE4F-946D-4A0A-A360-95999D746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94" y="136525"/>
            <a:ext cx="7315199" cy="715529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66145-E558-4729-8177-BF3562AD8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CE756-9EED-4A74-AF6A-066826DC2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94EB8-9BBB-4975-A790-301A6CAD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A1C75-D1E5-44AC-87BF-7A3A209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10286-746F-43C6-88CB-9A72E9D1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01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52AA-1225-407A-ABD7-78794050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9E715-C87E-4375-87AC-20FD60CAC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C97F3-948D-4AA5-A7DF-B526C4057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F1CAD-68F9-44F9-AB2F-8913AC52C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805C0B-CEB7-459F-8E3D-63D94A02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0953A-579A-44ED-A3BD-504E36C1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66759-3596-4C1C-A5A3-3631BAEE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61890A6-4349-4048-A507-C5C89BFCF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752" y="5555"/>
            <a:ext cx="914926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607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36BD-824B-405C-AD29-CEBC77193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775" y="69850"/>
            <a:ext cx="7896225" cy="1177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DB20F-5908-4F3E-9725-B9D461D5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07829-3AFE-4CE3-A240-61F55224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5F360-F5B7-4690-9D5B-E7C64516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8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7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1D31F-A123-43E6-9763-59DD44B67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6F949-F878-48C0-B88E-8DE12401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DAFB4-A7AD-44D9-A7FF-4D32278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95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B6B0-21E3-44DB-9624-0ADE6DB4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8A90D-E5C0-427A-B847-9BC6FB55C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2E203-DD98-470C-824C-E45E72AFA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37DBD-1038-4292-BD0E-FD36C01A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2066F-F8ED-4B08-B1FE-F120908B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DA814-021F-4F0A-A5A1-EF442E76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30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EDC1-D019-4ADB-82B2-C92DA43C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22C61-0012-44E9-AAFB-FA6E913E5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14566-6349-4A79-9009-12D9E1034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31D5A-05E0-4ECD-A59E-C77B01BA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762E2-BFD8-4C1B-A25A-23DFDECC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ED20C-5D95-4044-A8A8-E3A74D35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20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0546-1482-458E-B06D-586DE16F0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A0618-96C7-4EA4-92E9-8C5B396FC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ABD85-A69F-4163-8308-8BD894EFE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D0FB-6287-4383-B401-3199BA78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2286-BC61-455B-AF6F-7ED9BEAC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44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1F303-2792-4559-AF21-1E305051F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063EC-943D-4E36-B3FF-A54F601EC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B7EF4-53F3-4423-B519-E2A6FFF5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83CF-8F0B-48AD-9459-F4E3D5CD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F210-D5CB-4613-9D63-BEC13592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774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180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8A64-EF15-45C4-879A-4413A5B05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7400" y="1219200"/>
            <a:ext cx="10566400" cy="495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70000"/>
              </a:lnSpc>
              <a:spcBef>
                <a:spcPts val="0"/>
              </a:spcBef>
              <a:buSzPct val="97000"/>
              <a:buBlip>
                <a:blip r:embed="rId2"/>
              </a:buBlip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algn="l">
              <a:lnSpc>
                <a:spcPct val="170000"/>
              </a:lnSpc>
              <a:spcBef>
                <a:spcPts val="0"/>
              </a:spcBef>
              <a:buSzPct val="97000"/>
              <a:buBlip>
                <a:blip r:embed="rId2"/>
              </a:buBlip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Enter Text Here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6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55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7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0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9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FBB9-BA76-4E00-8BC8-E3D97102BC8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484D-D95B-46B2-97A1-CD7B6E3F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6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6FBB9-BA76-4E00-8BC8-E3D97102BC80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484D-D95B-46B2-97A1-CD7B6E3F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6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058863"/>
            <a:ext cx="105156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Page</a:t>
            </a: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 userDrawn="1"/>
        </p:nvGraphicFramePr>
        <p:xfrm>
          <a:off x="0" y="0"/>
          <a:ext cx="121920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8" r:id="rId4" imgW="18234921" imgH="2349206" progId="">
                  <p:embed/>
                </p:oleObj>
              </mc:Choice>
              <mc:Fallback>
                <p:oleObj r:id="rId4" imgW="18234921" imgH="2349206" progId="">
                  <p:embed/>
                  <p:pic>
                    <p:nvPicPr>
                      <p:cNvPr id="10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2"/>
          <p:cNvSpPr txBox="1">
            <a:spLocks noChangeArrowheads="1"/>
          </p:cNvSpPr>
          <p:nvPr userDrawn="1"/>
        </p:nvSpPr>
        <p:spPr bwMode="auto">
          <a:xfrm>
            <a:off x="3860800" y="76200"/>
            <a:ext cx="8128000" cy="338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rgbClr val="F9C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 OF LONGBOAT KEY</a:t>
            </a:r>
          </a:p>
        </p:txBody>
      </p:sp>
      <p:pic>
        <p:nvPicPr>
          <p:cNvPr id="1029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6364"/>
            <a:ext cx="9144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95A15C-AB8B-4907-B924-6B3048B580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71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EB138B-DFA8-4712-A283-9374061D1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93" b="80876"/>
          <a:stretch/>
        </p:blipFill>
        <p:spPr>
          <a:xfrm>
            <a:off x="11268" y="0"/>
            <a:ext cx="12169464" cy="13114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FF42E-64AF-4BB7-961A-FF22F326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17F0D-DE41-4F0B-95E3-14F9D43D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3BCEB-3FB8-41BD-A422-AED61BCAE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9E158-0C89-4D7F-AE98-805C0A243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415F-903B-434F-B023-3C941B90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4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EB138B-DFA8-4712-A283-9374061D1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93" b="80876"/>
          <a:stretch/>
        </p:blipFill>
        <p:spPr>
          <a:xfrm>
            <a:off x="0" y="25288"/>
            <a:ext cx="12169464" cy="13114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FF42E-64AF-4BB7-961A-FF22F326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17F0D-DE41-4F0B-95E3-14F9D43D7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3BCEB-3FB8-41BD-A422-AED61BCAE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088FF-5CE3-48F9-92FC-43FB5F5C67D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9E158-0C89-4D7F-AE98-805C0A243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9415F-903B-434F-B023-3C941B90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6EDF-47C9-4D38-8F23-D55C707C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8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penclipart.org/detail/213547/sleepless-eyes-by-krzysi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583AE7-C12D-4BD5-AB6E-387B538033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r="10944"/>
          <a:stretch/>
        </p:blipFill>
        <p:spPr>
          <a:xfrm>
            <a:off x="1289304" y="-44094"/>
            <a:ext cx="7123176" cy="6946188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5" name="TextBox 4"/>
          <p:cNvSpPr txBox="1"/>
          <p:nvPr/>
        </p:nvSpPr>
        <p:spPr>
          <a:xfrm>
            <a:off x="8755843" y="2644170"/>
            <a:ext cx="3348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Town Commission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Strategic Planning Retreat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Rockwell" panose="02060603020205020403" pitchFamily="18" charset="0"/>
              </a:rPr>
              <a:t>April 15,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AA516C-825E-4322-A0F9-9E28F0A62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080" y="800140"/>
            <a:ext cx="1347784" cy="1347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074FB-8DA9-453D-B261-62F1ADEB76DD}"/>
              </a:ext>
            </a:extLst>
          </p:cNvPr>
          <p:cNvSpPr txBox="1"/>
          <p:nvPr/>
        </p:nvSpPr>
        <p:spPr>
          <a:xfrm>
            <a:off x="1623060" y="5865983"/>
            <a:ext cx="6455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ckwell" panose="02060603020205020403" pitchFamily="18" charset="0"/>
              </a:rPr>
              <a:t>Premier Community, Exceptional Service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0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30EDC-32E7-488D-B644-63D383DBE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51" y="0"/>
            <a:ext cx="12192000" cy="185679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577CB1-1F12-4A1C-8867-D74C9A22D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8356" y="1855522"/>
            <a:ext cx="7242773" cy="500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99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3C2A6-849F-4552-959B-5CC484BC7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D141F-B158-4046-BDBD-7D2DC013C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6163"/>
            <a:ext cx="10515600" cy="2370966"/>
          </a:xfrm>
        </p:spPr>
        <p:txBody>
          <a:bodyPr/>
          <a:lstStyle/>
          <a:p>
            <a:r>
              <a:rPr lang="en-US" b="1" dirty="0"/>
              <a:t>Annual Citizen Survey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Goals and Objectives Annual Feedback From Organizations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81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07D38-C83A-4803-B776-82A832E05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Survey - Town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6BE40-4131-4E02-88E7-CA9E10B3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945" y="1382164"/>
            <a:ext cx="7253835" cy="4941227"/>
          </a:xfrm>
        </p:spPr>
        <p:txBody>
          <a:bodyPr>
            <a:normAutofit fontScale="92500" lnSpcReduction="10000"/>
          </a:bodyPr>
          <a:lstStyle/>
          <a:p>
            <a:pPr eaLnBrk="0">
              <a:buClr>
                <a:schemeClr val="accent1">
                  <a:lumMod val="75000"/>
                </a:schemeClr>
              </a:buClr>
            </a:pPr>
            <a:r>
              <a:rPr lang="en-US" dirty="0"/>
              <a:t>The issues that respondents see as most important to address in the coming years include:</a:t>
            </a:r>
          </a:p>
          <a:p>
            <a:pPr lvl="0" eaLnBrk="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sz="300" dirty="0"/>
          </a:p>
          <a:p>
            <a:pPr lvl="1" eaLnBrk="0">
              <a:buClr>
                <a:schemeClr val="accent1">
                  <a:lumMod val="75000"/>
                </a:schemeClr>
              </a:buClr>
            </a:pPr>
            <a:r>
              <a:rPr lang="en-US" dirty="0"/>
              <a:t>Beach management/shoreline protection</a:t>
            </a:r>
          </a:p>
          <a:p>
            <a:pPr lvl="1" eaLnBrk="0">
              <a:buClr>
                <a:schemeClr val="accent1">
                  <a:lumMod val="75000"/>
                </a:schemeClr>
              </a:buClr>
            </a:pPr>
            <a:r>
              <a:rPr lang="en-US" dirty="0"/>
              <a:t>Sea-level Rise</a:t>
            </a:r>
          </a:p>
          <a:p>
            <a:pPr lvl="1" eaLnBrk="0">
              <a:buClr>
                <a:schemeClr val="accent1">
                  <a:lumMod val="75000"/>
                </a:schemeClr>
              </a:buClr>
            </a:pPr>
            <a:r>
              <a:rPr lang="en-US" dirty="0"/>
              <a:t>Canal Dredging</a:t>
            </a:r>
          </a:p>
          <a:p>
            <a:pPr lvl="1" eaLnBrk="0">
              <a:buClr>
                <a:schemeClr val="accent1">
                  <a:lumMod val="75000"/>
                </a:schemeClr>
              </a:buClr>
            </a:pPr>
            <a:r>
              <a:rPr lang="en-US" dirty="0"/>
              <a:t>Street flooding</a:t>
            </a:r>
          </a:p>
          <a:p>
            <a:pPr marL="457200" lvl="1" indent="0" eaLnBrk="0">
              <a:buClr>
                <a:schemeClr val="accent1">
                  <a:lumMod val="75000"/>
                </a:schemeClr>
              </a:buClr>
              <a:buNone/>
            </a:pPr>
            <a:endParaRPr lang="en-US" dirty="0"/>
          </a:p>
          <a:p>
            <a:pPr eaLnBrk="0">
              <a:buClr>
                <a:schemeClr val="accent1">
                  <a:lumMod val="75000"/>
                </a:schemeClr>
              </a:buClr>
            </a:pPr>
            <a:r>
              <a:rPr lang="en-US" dirty="0"/>
              <a:t>The three most commonly cited issues facing the town” included:</a:t>
            </a:r>
          </a:p>
          <a:p>
            <a:pPr lvl="1" eaLnBrk="0">
              <a:buClr>
                <a:schemeClr val="accent1">
                  <a:lumMod val="75000"/>
                </a:schemeClr>
              </a:buClr>
            </a:pPr>
            <a:r>
              <a:rPr lang="en-US" dirty="0"/>
              <a:t>Traffic Congestion </a:t>
            </a:r>
          </a:p>
          <a:p>
            <a:pPr lvl="1" eaLnBrk="0">
              <a:buClr>
                <a:schemeClr val="accent1">
                  <a:lumMod val="75000"/>
                </a:schemeClr>
              </a:buClr>
            </a:pPr>
            <a:r>
              <a:rPr lang="en-US" dirty="0"/>
              <a:t>Property Insurance Costs</a:t>
            </a:r>
          </a:p>
          <a:p>
            <a:pPr lvl="1" eaLnBrk="0">
              <a:buClr>
                <a:schemeClr val="accent1">
                  <a:lumMod val="75000"/>
                </a:schemeClr>
              </a:buClr>
            </a:pPr>
            <a:r>
              <a:rPr lang="en-US" dirty="0"/>
              <a:t>Beach Erosion	</a:t>
            </a:r>
          </a:p>
          <a:p>
            <a:pPr eaLnBrk="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36062-2064-419F-813F-EE9A1D9FB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578" y="1298449"/>
            <a:ext cx="4265789" cy="5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00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45043" y="950614"/>
            <a:ext cx="7131114" cy="590738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32583" y="99358"/>
            <a:ext cx="665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2024 G&amp;O Input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C56E39-73D2-445F-96F2-5177030AC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64" y="1549203"/>
            <a:ext cx="4349022" cy="43049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E2FF74-5018-4A2D-BF55-63EB22F38EE8}"/>
              </a:ext>
            </a:extLst>
          </p:cNvPr>
          <p:cNvSpPr txBox="1"/>
          <p:nvPr/>
        </p:nvSpPr>
        <p:spPr>
          <a:xfrm>
            <a:off x="5045043" y="950614"/>
            <a:ext cx="6988461" cy="611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Street drainage / Street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Reengineering road surfaces and drainage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Accelerate Sleepy Lagoon street and drainage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Advance concept of public library, adult education center and multipurpose space at Town Center. Evaluate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Work with Manatee County on N. Island Community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Identify and support healthcare providers, adult education resources and aging in place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Encourage seawall construction / Mangrove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Complete Undergrounding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Beach re-nourishment / long-term solutions to </a:t>
            </a:r>
            <a:r>
              <a:rPr lang="en-US" sz="1300" dirty="0" err="1">
                <a:solidFill>
                  <a:schemeClr val="bg1"/>
                </a:solidFill>
              </a:rPr>
              <a:t>Ohana</a:t>
            </a:r>
            <a:endParaRPr lang="en-US" sz="13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Green initiatives – charging stations, solar power, phase out gas powered garden equipment. Updates – Environmental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Water Quality projects (living seawalls, VOGS, Education) / Turtle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Code enforcement, nighttime beach patrols, Flip Switch campaign…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Mitigate red tide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Traffic Transportation and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Broadway roundabout / Complete streets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GMD and General Harris intersection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Fully participate in Longboat Pass bridge replacement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Explore other forms of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Coquina parking egress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Maintain control of Jewfish 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Deal with Traffic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Structural Integrity of LBK’s Residential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Deal with sea level rise / climate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One-County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Open-air venue – Bayfront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</a:rPr>
              <a:t>Canal / Waterway Management</a:t>
            </a:r>
          </a:p>
        </p:txBody>
      </p:sp>
    </p:spTree>
    <p:extLst>
      <p:ext uri="{BB962C8B-B14F-4D97-AF65-F5344CB8AC3E}">
        <p14:creationId xmlns:p14="http://schemas.microsoft.com/office/powerpoint/2010/main" val="3764822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7520" y="0"/>
            <a:ext cx="917448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85901" y="0"/>
            <a:ext cx="4191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410200" y="2667000"/>
            <a:ext cx="838200" cy="685800"/>
          </a:xfrm>
          <a:prstGeom prst="roundRect">
            <a:avLst/>
          </a:prstGeom>
          <a:solidFill>
            <a:srgbClr val="D0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5900" y="2552700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81630" y="2648634"/>
            <a:ext cx="5362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Strategic Planning Progress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283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7520" y="0"/>
            <a:ext cx="917448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85901" y="0"/>
            <a:ext cx="4191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410200" y="2667000"/>
            <a:ext cx="838200" cy="685800"/>
          </a:xfrm>
          <a:prstGeom prst="roundRect">
            <a:avLst/>
          </a:prstGeom>
          <a:solidFill>
            <a:srgbClr val="D0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5900" y="2552700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81630" y="2648634"/>
            <a:ext cx="5362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FY25 Budget Prep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078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1F50-A39F-464F-B868-CC3CBD32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FY25 Budget Schedule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ECBFC-933D-48B0-8BC0-2D344E0BA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398" y="1457812"/>
            <a:ext cx="5181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May 20</a:t>
            </a:r>
          </a:p>
          <a:p>
            <a:pPr marL="0" indent="0">
              <a:buNone/>
            </a:pPr>
            <a:r>
              <a:rPr lang="en-US" dirty="0"/>
              <a:t> First Budget Workshop </a:t>
            </a:r>
          </a:p>
          <a:p>
            <a:pPr lvl="1"/>
            <a:r>
              <a:rPr lang="en-US" dirty="0"/>
              <a:t>Capital and Preliminary Discussion </a:t>
            </a:r>
          </a:p>
          <a:p>
            <a:pPr marL="457200" lvl="1" indent="0">
              <a:buNone/>
            </a:pPr>
            <a:endParaRPr lang="en-US" sz="2900" dirty="0"/>
          </a:p>
          <a:p>
            <a:pPr marL="0" indent="0">
              <a:buNone/>
            </a:pPr>
            <a:r>
              <a:rPr lang="en-US" b="1" dirty="0"/>
              <a:t>June 1</a:t>
            </a:r>
          </a:p>
          <a:p>
            <a:pPr marL="0" indent="0">
              <a:buNone/>
            </a:pPr>
            <a:r>
              <a:rPr lang="en-US" dirty="0"/>
              <a:t>Town Receives Preliminary Taxable Values from Property Appraisers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June 17 </a:t>
            </a:r>
          </a:p>
          <a:p>
            <a:pPr marL="0" indent="0">
              <a:buNone/>
            </a:pPr>
            <a:r>
              <a:rPr lang="en-US" dirty="0"/>
              <a:t>Second Budget Workshop</a:t>
            </a:r>
          </a:p>
          <a:p>
            <a:pPr lvl="1"/>
            <a:r>
              <a:rPr lang="en-US" dirty="0"/>
              <a:t>General Fund and All Other Funds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June 28</a:t>
            </a:r>
          </a:p>
          <a:p>
            <a:pPr marL="0" indent="0">
              <a:buNone/>
            </a:pPr>
            <a:r>
              <a:rPr lang="en-US" dirty="0"/>
              <a:t>Set Maximum Millage Rate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0AB7B0-7784-402A-84CC-741B481BA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1716" y="1457812"/>
            <a:ext cx="5181600" cy="449619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July 1</a:t>
            </a:r>
          </a:p>
          <a:p>
            <a:pPr marL="0" indent="0">
              <a:buNone/>
            </a:pPr>
            <a:r>
              <a:rPr lang="en-US" dirty="0"/>
              <a:t>Finance Receives Certified Taxable Values From Property Appraisers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September 9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Adopt Annual Non Ad-Valorem Assessment Resolutions at September Regular Meeting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September 9</a:t>
            </a:r>
          </a:p>
          <a:p>
            <a:pPr marL="0" indent="0">
              <a:buNone/>
            </a:pPr>
            <a:r>
              <a:rPr lang="en-US" dirty="0"/>
              <a:t>First Public Hearing for FY24 Budget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September 23</a:t>
            </a:r>
          </a:p>
          <a:p>
            <a:pPr marL="0" indent="0">
              <a:buNone/>
            </a:pPr>
            <a:r>
              <a:rPr lang="en-US" dirty="0"/>
              <a:t>Second Public Hearing for FY24 Budget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2D61C-F386-49EF-BECD-4EFF3A66EDF4}"/>
              </a:ext>
            </a:extLst>
          </p:cNvPr>
          <p:cNvSpPr txBox="1"/>
          <p:nvPr/>
        </p:nvSpPr>
        <p:spPr>
          <a:xfrm>
            <a:off x="3503691" y="6176963"/>
            <a:ext cx="571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October 1, 2024 begins FY25 Fiscal Year</a:t>
            </a:r>
          </a:p>
        </p:txBody>
      </p:sp>
    </p:spTree>
    <p:extLst>
      <p:ext uri="{BB962C8B-B14F-4D97-AF65-F5344CB8AC3E}">
        <p14:creationId xmlns:p14="http://schemas.microsoft.com/office/powerpoint/2010/main" val="3616724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71A3-F9C9-4524-A5B1-0EF482B24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Positives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67830-5525-4052-92CF-190EC674F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395867"/>
            <a:ext cx="5670462" cy="506894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8000" dirty="0"/>
              <a:t>Economy still strong</a:t>
            </a:r>
          </a:p>
          <a:p>
            <a:pPr>
              <a:lnSpc>
                <a:spcPct val="120000"/>
              </a:lnSpc>
            </a:pPr>
            <a:r>
              <a:rPr lang="en-US" sz="8000" dirty="0"/>
              <a:t>Property values still rising</a:t>
            </a:r>
          </a:p>
          <a:p>
            <a:pPr>
              <a:lnSpc>
                <a:spcPct val="120000"/>
              </a:lnSpc>
            </a:pPr>
            <a:r>
              <a:rPr lang="en-US" sz="8000" dirty="0"/>
              <a:t>FY23 Change in Fund Balance up $2.9M</a:t>
            </a:r>
          </a:p>
          <a:p>
            <a:pPr>
              <a:lnSpc>
                <a:spcPct val="120000"/>
              </a:lnSpc>
            </a:pPr>
            <a:r>
              <a:rPr lang="en-US" sz="8000" dirty="0"/>
              <a:t>Interest Rates remain elevated</a:t>
            </a:r>
          </a:p>
          <a:p>
            <a:pPr>
              <a:lnSpc>
                <a:spcPct val="120000"/>
              </a:lnSpc>
            </a:pPr>
            <a:r>
              <a:rPr lang="en-US" sz="8000" dirty="0"/>
              <a:t>Actively pursuing grants</a:t>
            </a:r>
          </a:p>
          <a:p>
            <a:pPr>
              <a:lnSpc>
                <a:spcPct val="120000"/>
              </a:lnSpc>
            </a:pPr>
            <a:r>
              <a:rPr lang="en-US" sz="8000" dirty="0"/>
              <a:t>St. Regis (FY26)</a:t>
            </a:r>
          </a:p>
          <a:p>
            <a:pPr>
              <a:lnSpc>
                <a:spcPct val="120000"/>
              </a:lnSpc>
            </a:pPr>
            <a:r>
              <a:rPr lang="en-US" sz="8000" dirty="0"/>
              <a:t>Fund Balance reserves using FY24 Budget ($56,426 cost per day) = 315 days</a:t>
            </a:r>
          </a:p>
          <a:p>
            <a:pPr>
              <a:lnSpc>
                <a:spcPct val="120000"/>
              </a:lnSpc>
            </a:pPr>
            <a:r>
              <a:rPr lang="en-US" sz="8000" dirty="0"/>
              <a:t>Audited Total Fund Balance $17.8M</a:t>
            </a:r>
          </a:p>
          <a:p>
            <a:pPr>
              <a:lnSpc>
                <a:spcPct val="120000"/>
              </a:lnSpc>
            </a:pPr>
            <a:r>
              <a:rPr lang="en-US" sz="8000" dirty="0"/>
              <a:t>$4.6 M used for FY24 Budget</a:t>
            </a:r>
          </a:p>
          <a:p>
            <a:pPr>
              <a:lnSpc>
                <a:spcPct val="120000"/>
              </a:lnSpc>
            </a:pPr>
            <a:r>
              <a:rPr lang="en-US" sz="8000" dirty="0"/>
              <a:t>$2.2M Excess Reserves + $750K capital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3A5B2-FBD7-4758-A90C-01285DECF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5" y="1395868"/>
            <a:ext cx="5871676" cy="2906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AC34B4-00EA-47E4-A6D3-FF4085C27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5" y="4416552"/>
            <a:ext cx="5871676" cy="218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70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71A3-F9C9-4524-A5B1-0EF482B24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67830-5525-4052-92CF-190EC674F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192"/>
            <a:ext cx="10515600" cy="4977895"/>
          </a:xfrm>
        </p:spPr>
        <p:txBody>
          <a:bodyPr>
            <a:normAutofit/>
          </a:bodyPr>
          <a:lstStyle/>
          <a:p>
            <a:r>
              <a:rPr lang="en-US" dirty="0"/>
              <a:t>New Canal Funding Assessments</a:t>
            </a:r>
          </a:p>
          <a:p>
            <a:r>
              <a:rPr lang="en-US" dirty="0"/>
              <a:t>Beach Nourishment requires future debt issuance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Cost increase of Subaqueous – Larger debt issuance</a:t>
            </a:r>
          </a:p>
          <a:p>
            <a:r>
              <a:rPr lang="en-US" dirty="0"/>
              <a:t>Inflation in General</a:t>
            </a:r>
          </a:p>
          <a:p>
            <a:pPr lvl="1"/>
            <a:r>
              <a:rPr lang="en-US" dirty="0"/>
              <a:t>Maintaining Infrastructure</a:t>
            </a:r>
          </a:p>
          <a:p>
            <a:pPr lvl="1"/>
            <a:r>
              <a:rPr lang="en-US" dirty="0"/>
              <a:t>Surtax IV (2025-2039) Project List Set, </a:t>
            </a:r>
            <a:r>
              <a:rPr lang="en-US" i="1" dirty="0"/>
              <a:t>but Underfunded</a:t>
            </a:r>
            <a:endParaRPr lang="en-US" dirty="0"/>
          </a:p>
          <a:p>
            <a:pPr lvl="1"/>
            <a:r>
              <a:rPr lang="en-US" dirty="0"/>
              <a:t>Competitive Wages and Benefits / IAFF</a:t>
            </a:r>
          </a:p>
          <a:p>
            <a:pPr lvl="1"/>
            <a:r>
              <a:rPr lang="en-US" dirty="0"/>
              <a:t>FRS</a:t>
            </a:r>
          </a:p>
          <a:p>
            <a:r>
              <a:rPr lang="en-US"/>
              <a:t>Insurance rates</a:t>
            </a:r>
            <a:endParaRPr lang="en-US" dirty="0"/>
          </a:p>
          <a:p>
            <a:r>
              <a:rPr lang="en-US" dirty="0"/>
              <a:t>New Positions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82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C15654-0753-469F-9E1F-6399D2E51FDD}"/>
              </a:ext>
            </a:extLst>
          </p:cNvPr>
          <p:cNvSpPr txBox="1"/>
          <p:nvPr/>
        </p:nvSpPr>
        <p:spPr>
          <a:xfrm>
            <a:off x="5894406" y="335739"/>
            <a:ext cx="3531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the Horizon…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7331E-8E5C-49EF-8E3B-7A45C7A04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23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02"/>
          <a:stretch/>
        </p:blipFill>
        <p:spPr>
          <a:xfrm>
            <a:off x="0" y="1250574"/>
            <a:ext cx="12192000" cy="562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6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C15654-0753-469F-9E1F-6399D2E51FDD}"/>
              </a:ext>
            </a:extLst>
          </p:cNvPr>
          <p:cNvSpPr txBox="1"/>
          <p:nvPr/>
        </p:nvSpPr>
        <p:spPr>
          <a:xfrm>
            <a:off x="4959457" y="325465"/>
            <a:ext cx="3119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Good Morning!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8DFF38-7201-4BF2-AFC9-3ADF13422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623" y="1337084"/>
            <a:ext cx="6918006" cy="5520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F4A6A-F355-4B8E-9C94-02799F9CE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224"/>
          <a:stretch/>
        </p:blipFill>
        <p:spPr>
          <a:xfrm>
            <a:off x="0" y="1337084"/>
            <a:ext cx="2584058" cy="5520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CB4961-01DD-4FD4-BB69-4E3B1F4E3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194" y="1337084"/>
            <a:ext cx="2690806" cy="5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38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6FC04BB-2436-49EF-98A7-4539E1A89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FCC32EC-E314-4CF5-865A-6BE3C95DC907}"/>
              </a:ext>
            </a:extLst>
          </p:cNvPr>
          <p:cNvSpPr txBox="1"/>
          <p:nvPr/>
        </p:nvSpPr>
        <p:spPr>
          <a:xfrm>
            <a:off x="9206" y="-7306"/>
            <a:ext cx="3849831" cy="6850694"/>
          </a:xfrm>
          <a:prstGeom prst="rect">
            <a:avLst/>
          </a:prstGeom>
          <a:solidFill>
            <a:srgbClr val="F0F0F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5D9779-50BF-4110-84DC-3BEC3F9AFBD1}"/>
              </a:ext>
            </a:extLst>
          </p:cNvPr>
          <p:cNvSpPr txBox="1"/>
          <p:nvPr/>
        </p:nvSpPr>
        <p:spPr>
          <a:xfrm>
            <a:off x="8384877" y="-25054"/>
            <a:ext cx="3816329" cy="6858000"/>
          </a:xfrm>
          <a:prstGeom prst="rect">
            <a:avLst/>
          </a:prstGeom>
          <a:solidFill>
            <a:srgbClr val="ECECEC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22040" y="2120998"/>
            <a:ext cx="1515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Update Codes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86794" y="2100917"/>
            <a:ext cx="161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Library For LBK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0217" y="258549"/>
            <a:ext cx="190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Undergrounding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8520" y="3987183"/>
            <a:ext cx="189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Traffic Congestion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6739" y="2517948"/>
            <a:ext cx="2542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Infrastructure Hardening</a:t>
            </a:r>
          </a:p>
          <a:p>
            <a:pPr algn="ctr"/>
            <a:r>
              <a:rPr lang="en-US" b="1" dirty="0"/>
              <a:t>(Resiliency)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856" y="3369389"/>
            <a:ext cx="209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Beach Management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63026" y="1833814"/>
            <a:ext cx="217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Town Center Phase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6842" y="5596830"/>
            <a:ext cx="1523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Citizen Survey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85828" y="340665"/>
            <a:ext cx="300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Subaqueous Wastewater Line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57680" y="4348623"/>
            <a:ext cx="15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Sea Level Rise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121" y="755120"/>
            <a:ext cx="861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Budget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1723" y="1694448"/>
            <a:ext cx="233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Existing Infrastructure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55561" y="4291916"/>
            <a:ext cx="2077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Canal Maintenance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Dredging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38797" y="5124419"/>
            <a:ext cx="120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 Center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7A069B-E968-47D8-B2CA-2EBC92CE3777}"/>
              </a:ext>
            </a:extLst>
          </p:cNvPr>
          <p:cNvSpPr txBox="1"/>
          <p:nvPr/>
        </p:nvSpPr>
        <p:spPr>
          <a:xfrm>
            <a:off x="8816249" y="2724314"/>
            <a:ext cx="329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PD&amp;E for GMD Complete Streets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AE1C7E-A22A-4814-B9A9-6ED94F0B2CAC}"/>
              </a:ext>
            </a:extLst>
          </p:cNvPr>
          <p:cNvSpPr txBox="1"/>
          <p:nvPr/>
        </p:nvSpPr>
        <p:spPr>
          <a:xfrm>
            <a:off x="285452" y="4864409"/>
            <a:ext cx="192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Street Name Signs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3C95B0-824B-40F9-BF9C-9C3498FC782D}"/>
              </a:ext>
            </a:extLst>
          </p:cNvPr>
          <p:cNvSpPr txBox="1"/>
          <p:nvPr/>
        </p:nvSpPr>
        <p:spPr>
          <a:xfrm>
            <a:off x="3838507" y="4395046"/>
            <a:ext cx="143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Energy Audit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B988EC-69D0-4B75-B088-6318D0DB1D9A}"/>
              </a:ext>
            </a:extLst>
          </p:cNvPr>
          <p:cNvSpPr txBox="1"/>
          <p:nvPr/>
        </p:nvSpPr>
        <p:spPr>
          <a:xfrm>
            <a:off x="4318167" y="799178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Smart City Solutions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93DBD5-1CFA-4CC3-AA3F-5CF575BDB552}"/>
              </a:ext>
            </a:extLst>
          </p:cNvPr>
          <p:cNvSpPr txBox="1"/>
          <p:nvPr/>
        </p:nvSpPr>
        <p:spPr>
          <a:xfrm>
            <a:off x="4085946" y="5966162"/>
            <a:ext cx="237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Broadway Roundabout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F2AEC5-6873-481F-B76B-439549D960C0}"/>
              </a:ext>
            </a:extLst>
          </p:cNvPr>
          <p:cNvSpPr txBox="1"/>
          <p:nvPr/>
        </p:nvSpPr>
        <p:spPr>
          <a:xfrm>
            <a:off x="8332965" y="6083166"/>
            <a:ext cx="2513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Program Outdoor Venue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130128-DE13-49FB-A710-0313F71E47C3}"/>
              </a:ext>
            </a:extLst>
          </p:cNvPr>
          <p:cNvSpPr txBox="1"/>
          <p:nvPr/>
        </p:nvSpPr>
        <p:spPr>
          <a:xfrm>
            <a:off x="289091" y="6288655"/>
            <a:ext cx="257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Recruitment &amp; Retention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8176B-5747-4A54-84F6-1240D654855D}"/>
              </a:ext>
            </a:extLst>
          </p:cNvPr>
          <p:cNvSpPr txBox="1"/>
          <p:nvPr/>
        </p:nvSpPr>
        <p:spPr>
          <a:xfrm>
            <a:off x="8402063" y="947168"/>
            <a:ext cx="244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Police 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/>
              <a:t>Re-Accreditation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E1C332-CB18-42CB-B1A6-C2F1DFCA1528}"/>
              </a:ext>
            </a:extLst>
          </p:cNvPr>
          <p:cNvSpPr txBox="1"/>
          <p:nvPr/>
        </p:nvSpPr>
        <p:spPr>
          <a:xfrm>
            <a:off x="7783174" y="5485214"/>
            <a:ext cx="228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Keep Community Safe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B9E8B-64FD-4773-91D2-E5BEF21B0C9B}"/>
              </a:ext>
            </a:extLst>
          </p:cNvPr>
          <p:cNvSpPr txBox="1"/>
          <p:nvPr/>
        </p:nvSpPr>
        <p:spPr>
          <a:xfrm>
            <a:off x="3859037" y="62395"/>
            <a:ext cx="451663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Many Projects and Initiatives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3B6EB2-1CF1-4454-805D-A3E1816980E8}"/>
              </a:ext>
            </a:extLst>
          </p:cNvPr>
          <p:cNvSpPr txBox="1"/>
          <p:nvPr/>
        </p:nvSpPr>
        <p:spPr>
          <a:xfrm>
            <a:off x="8375671" y="3335214"/>
            <a:ext cx="3399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Whitney Plaza Community Center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59F40C-960A-4474-9A98-8102C29D6FCF}"/>
              </a:ext>
            </a:extLst>
          </p:cNvPr>
          <p:cNvSpPr txBox="1"/>
          <p:nvPr/>
        </p:nvSpPr>
        <p:spPr>
          <a:xfrm>
            <a:off x="744456" y="1186840"/>
            <a:ext cx="305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Jewfish Key Contraction Study</a:t>
            </a:r>
          </a:p>
        </p:txBody>
      </p:sp>
    </p:spTree>
    <p:extLst>
      <p:ext uri="{BB962C8B-B14F-4D97-AF65-F5344CB8AC3E}">
        <p14:creationId xmlns:p14="http://schemas.microsoft.com/office/powerpoint/2010/main" val="1986177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B951-DC16-482F-AC14-6D025934B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Projects in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47EEE-EBDE-4E21-9801-F134510EF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78" y="1408176"/>
            <a:ext cx="7457653" cy="5449824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Undergrounding</a:t>
            </a:r>
          </a:p>
          <a:p>
            <a:pPr>
              <a:spcAft>
                <a:spcPts val="600"/>
              </a:spcAft>
            </a:pPr>
            <a:r>
              <a:rPr lang="en-US" dirty="0"/>
              <a:t>Subaqueous Wastewater Line Project</a:t>
            </a:r>
          </a:p>
          <a:p>
            <a:pPr>
              <a:spcAft>
                <a:spcPts val="600"/>
              </a:spcAft>
            </a:pPr>
            <a:r>
              <a:rPr lang="en-US" dirty="0"/>
              <a:t>Sea Level Rise/Drainage Assessments</a:t>
            </a:r>
          </a:p>
          <a:p>
            <a:pPr>
              <a:spcAft>
                <a:spcPts val="600"/>
              </a:spcAft>
            </a:pPr>
            <a:r>
              <a:rPr lang="en-US" dirty="0"/>
              <a:t>Town Center Complete Phase 2/Initiate Phase 3</a:t>
            </a:r>
          </a:p>
          <a:p>
            <a:pPr>
              <a:spcAft>
                <a:spcPts val="600"/>
              </a:spcAft>
            </a:pPr>
            <a:r>
              <a:rPr lang="en-US" dirty="0"/>
              <a:t>Canal Dredging – adopt methodology and advance dredging plans</a:t>
            </a:r>
          </a:p>
          <a:p>
            <a:pPr>
              <a:spcAft>
                <a:spcPts val="600"/>
              </a:spcAft>
            </a:pPr>
            <a:r>
              <a:rPr lang="en-US" dirty="0"/>
              <a:t>GMD Corridor Study- complete study and implementation plan</a:t>
            </a:r>
          </a:p>
          <a:p>
            <a:pPr>
              <a:spcAft>
                <a:spcPts val="600"/>
              </a:spcAft>
            </a:pPr>
            <a:r>
              <a:rPr lang="en-US" dirty="0"/>
              <a:t>Remaining Beach Projects</a:t>
            </a:r>
          </a:p>
          <a:p>
            <a:pPr>
              <a:spcAft>
                <a:spcPts val="600"/>
              </a:spcAft>
            </a:pPr>
            <a:r>
              <a:rPr lang="en-US" dirty="0"/>
              <a:t>Town Hall facility hardening</a:t>
            </a:r>
          </a:p>
          <a:p>
            <a:pPr>
              <a:spcAft>
                <a:spcPts val="600"/>
              </a:spcAft>
            </a:pPr>
            <a:r>
              <a:rPr lang="en-US" dirty="0"/>
              <a:t>Remaining CCS Water Line Replacement</a:t>
            </a:r>
          </a:p>
          <a:p>
            <a:pPr>
              <a:spcAft>
                <a:spcPts val="600"/>
              </a:spcAft>
            </a:pPr>
            <a:r>
              <a:rPr lang="en-US" dirty="0"/>
              <a:t>Accelerate design for low-lying area infrastructure</a:t>
            </a:r>
          </a:p>
          <a:p>
            <a:pPr>
              <a:spcAft>
                <a:spcPts val="600"/>
              </a:spcAft>
            </a:pPr>
            <a:r>
              <a:rPr lang="en-US" dirty="0"/>
              <a:t>Broadway Roundabout</a:t>
            </a:r>
          </a:p>
          <a:p>
            <a:endParaRPr lang="en-US" dirty="0"/>
          </a:p>
        </p:txBody>
      </p:sp>
      <p:pic>
        <p:nvPicPr>
          <p:cNvPr id="6146" name="Picture 2" descr="Professional Development: Big rocks first &gt; Scott Air Force Base &gt; Display">
            <a:extLst>
              <a:ext uri="{FF2B5EF4-FFF2-40B4-BE49-F238E27FC236}">
                <a16:creationId xmlns:a16="http://schemas.microsoft.com/office/drawing/2014/main" id="{3B255811-AEC3-4681-9C56-D8A42592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31" y="1926046"/>
            <a:ext cx="4150496" cy="415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71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Long- Term Issues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48B49D1-4426-40F3-84BF-651310038AA1}"/>
              </a:ext>
            </a:extLst>
          </p:cNvPr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289893" y="1445206"/>
            <a:ext cx="5503752" cy="512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sz="4200" b="1" dirty="0"/>
              <a:t>Beach Management</a:t>
            </a:r>
            <a:endParaRPr lang="en-US" sz="4200" dirty="0"/>
          </a:p>
          <a:p>
            <a:pPr lvl="0">
              <a:lnSpc>
                <a:spcPct val="120000"/>
              </a:lnSpc>
            </a:pPr>
            <a:r>
              <a:rPr lang="en-US" sz="4200" b="1" dirty="0"/>
              <a:t>Sea Level Rise</a:t>
            </a:r>
            <a:endParaRPr lang="en-US" sz="4200" dirty="0"/>
          </a:p>
          <a:p>
            <a:pPr lvl="0">
              <a:lnSpc>
                <a:spcPct val="120000"/>
              </a:lnSpc>
            </a:pPr>
            <a:r>
              <a:rPr lang="en-US" sz="4200" b="1" dirty="0"/>
              <a:t>Subaqueous Force Main</a:t>
            </a:r>
            <a:endParaRPr lang="en-US" sz="4200" dirty="0"/>
          </a:p>
          <a:p>
            <a:pPr lvl="0">
              <a:lnSpc>
                <a:spcPct val="120000"/>
              </a:lnSpc>
            </a:pPr>
            <a:r>
              <a:rPr lang="en-US" sz="4200" b="1" dirty="0"/>
              <a:t>GMD Complete Streets</a:t>
            </a:r>
            <a:endParaRPr lang="en-US" sz="4200" dirty="0"/>
          </a:p>
          <a:p>
            <a:pPr lvl="0">
              <a:lnSpc>
                <a:spcPct val="120000"/>
              </a:lnSpc>
            </a:pPr>
            <a:r>
              <a:rPr lang="en-US" sz="4200" b="1" dirty="0"/>
              <a:t>Canal Maintenance Dredging</a:t>
            </a:r>
            <a:endParaRPr lang="en-US" sz="4200" dirty="0"/>
          </a:p>
          <a:p>
            <a:pPr lvl="0">
              <a:lnSpc>
                <a:spcPct val="120000"/>
              </a:lnSpc>
            </a:pPr>
            <a:r>
              <a:rPr lang="en-US" sz="4200" b="1" dirty="0"/>
              <a:t>Town Center Phase 3/ Public Library</a:t>
            </a:r>
          </a:p>
          <a:p>
            <a:pPr>
              <a:lnSpc>
                <a:spcPct val="120000"/>
              </a:lnSpc>
            </a:pPr>
            <a:r>
              <a:rPr lang="en-US" sz="4200" b="1" dirty="0"/>
              <a:t>Barrier Island Traffic Study </a:t>
            </a:r>
          </a:p>
          <a:p>
            <a:pPr>
              <a:lnSpc>
                <a:spcPct val="120000"/>
              </a:lnSpc>
            </a:pPr>
            <a:r>
              <a:rPr lang="en-US" sz="4200" b="1" dirty="0"/>
              <a:t>Smart City Opportunities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4200" b="1" dirty="0"/>
          </a:p>
          <a:p>
            <a:pPr>
              <a:lnSpc>
                <a:spcPct val="120000"/>
              </a:lnSpc>
            </a:pPr>
            <a:endParaRPr lang="en-US" sz="4200" b="1" dirty="0"/>
          </a:p>
          <a:p>
            <a:endParaRPr lang="en-US" b="1" dirty="0"/>
          </a:p>
          <a:p>
            <a:endParaRPr lang="en-US" dirty="0"/>
          </a:p>
          <a:p>
            <a:pPr lvl="0"/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3D0D0-EA3D-449C-9F61-00BC1C45A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6728" y="1445206"/>
            <a:ext cx="6047715" cy="5058640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sz="4200" b="1" dirty="0"/>
              <a:t>Rec Center at Bayfront Park</a:t>
            </a:r>
          </a:p>
          <a:p>
            <a:pPr lvl="0">
              <a:lnSpc>
                <a:spcPct val="120000"/>
              </a:lnSpc>
            </a:pPr>
            <a:r>
              <a:rPr lang="en-US" sz="4200" b="1" dirty="0"/>
              <a:t>Commercial &amp; Tourism Balance</a:t>
            </a:r>
          </a:p>
          <a:p>
            <a:pPr lvl="0">
              <a:lnSpc>
                <a:spcPct val="120000"/>
              </a:lnSpc>
            </a:pPr>
            <a:r>
              <a:rPr lang="en-US" sz="4200" b="1" dirty="0"/>
              <a:t>Evaluation of Electric Vehicle Charging Infrastructure &amp; Mobility alternatives</a:t>
            </a:r>
          </a:p>
          <a:p>
            <a:pPr lvl="0">
              <a:lnSpc>
                <a:spcPct val="120000"/>
              </a:lnSpc>
            </a:pPr>
            <a:r>
              <a:rPr lang="en-US" sz="4200" b="1" dirty="0"/>
              <a:t>Environmental Matrix</a:t>
            </a:r>
          </a:p>
          <a:p>
            <a:pPr lvl="0">
              <a:lnSpc>
                <a:spcPct val="120000"/>
              </a:lnSpc>
            </a:pPr>
            <a:r>
              <a:rPr lang="en-US" sz="4200" b="1" dirty="0"/>
              <a:t>Employee Retention and Benefits</a:t>
            </a:r>
          </a:p>
          <a:p>
            <a:pPr lvl="0">
              <a:lnSpc>
                <a:spcPct val="120000"/>
              </a:lnSpc>
            </a:pPr>
            <a:r>
              <a:rPr lang="en-US" sz="4200" b="1" dirty="0"/>
              <a:t>Evaluation of Future Space Needs</a:t>
            </a:r>
          </a:p>
          <a:p>
            <a:pPr lvl="0">
              <a:lnSpc>
                <a:spcPct val="120000"/>
              </a:lnSpc>
            </a:pPr>
            <a:r>
              <a:rPr lang="en-US" sz="4200" b="1" dirty="0"/>
              <a:t>Internal Capacity and Outsourcing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41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Long-Term Issues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589EB7-3F25-466E-AF46-2D9F2E6F8C1C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906667"/>
          <a:ext cx="10515600" cy="2189254"/>
        </p:xfrm>
        <a:graphic>
          <a:graphicData uri="http://schemas.openxmlformats.org/drawingml/2006/table">
            <a:tbl>
              <a:tblPr/>
              <a:tblGrid>
                <a:gridCol w="2021196">
                  <a:extLst>
                    <a:ext uri="{9D8B030D-6E8A-4147-A177-3AD203B41FA5}">
                      <a16:colId xmlns:a16="http://schemas.microsoft.com/office/drawing/2014/main" val="1395599706"/>
                    </a:ext>
                  </a:extLst>
                </a:gridCol>
                <a:gridCol w="2224511">
                  <a:extLst>
                    <a:ext uri="{9D8B030D-6E8A-4147-A177-3AD203B41FA5}">
                      <a16:colId xmlns:a16="http://schemas.microsoft.com/office/drawing/2014/main" val="14714894"/>
                    </a:ext>
                  </a:extLst>
                </a:gridCol>
                <a:gridCol w="1710243">
                  <a:extLst>
                    <a:ext uri="{9D8B030D-6E8A-4147-A177-3AD203B41FA5}">
                      <a16:colId xmlns:a16="http://schemas.microsoft.com/office/drawing/2014/main" val="3570195230"/>
                    </a:ext>
                  </a:extLst>
                </a:gridCol>
                <a:gridCol w="1483007">
                  <a:extLst>
                    <a:ext uri="{9D8B030D-6E8A-4147-A177-3AD203B41FA5}">
                      <a16:colId xmlns:a16="http://schemas.microsoft.com/office/drawing/2014/main" val="116137841"/>
                    </a:ext>
                  </a:extLst>
                </a:gridCol>
                <a:gridCol w="3076643">
                  <a:extLst>
                    <a:ext uri="{9D8B030D-6E8A-4147-A177-3AD203B41FA5}">
                      <a16:colId xmlns:a16="http://schemas.microsoft.com/office/drawing/2014/main" val="1709439596"/>
                    </a:ext>
                  </a:extLst>
                </a:gridCol>
              </a:tblGrid>
              <a:tr h="1615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Issue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2027 - 2032</a:t>
                      </a: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50142"/>
                  </a:ext>
                </a:extLst>
              </a:tr>
              <a:tr h="296088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 and Economic Conditions</a:t>
                      </a:r>
                    </a:p>
                  </a:txBody>
                  <a:tcPr marL="8972" marR="8972" marT="89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Assess economic conditions. Evaluate and adjust CIP and Operating Budget for future years. Assess real estate market conditions and tourist and resort related activity every 2-3 years</a:t>
                      </a:r>
                    </a:p>
                  </a:txBody>
                  <a:tcPr marL="8972" marR="8972" marT="89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910665"/>
                  </a:ext>
                </a:extLst>
              </a:tr>
              <a:tr h="789567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Beach Management</a:t>
                      </a:r>
                    </a:p>
                  </a:txBody>
                  <a:tcPr marL="8972" marR="8972" marT="89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Hot Spot Nourishment- as needed.  consider inclusion of structural solution to Gulfside Rd area.  Gulfside Road hot spot nourishment. Begin preliminary design of Gulfside Road structural solution</a:t>
                      </a:r>
                    </a:p>
                  </a:txBody>
                  <a:tcPr marL="8972" marR="8972" marT="89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Update Beach Management Plan to acccount for City of Sataosta and Manatee County inlet management stidies, respectively.</a:t>
                      </a:r>
                    </a:p>
                  </a:txBody>
                  <a:tcPr marL="8972" marR="8972" marT="89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72" marR="8972" marT="89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Update and adopt Comprehensive Beach Management Plan ahead of next nourishment cycle.  Design, permit and Implement next nourishment cycle.  Implement Gulfside Road structural solution, as appropriate.</a:t>
                      </a:r>
                    </a:p>
                  </a:txBody>
                  <a:tcPr marL="8972" marR="8972" marT="89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133089"/>
                  </a:ext>
                </a:extLst>
              </a:tr>
              <a:tr h="942097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 Level Rise</a:t>
                      </a:r>
                    </a:p>
                  </a:txBody>
                  <a:tcPr marL="8972" marR="8972" marT="89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Update Comprehensive Adaptaion Plan using new state projecton requirements.  Progress Norton Street design to completion.</a:t>
                      </a:r>
                    </a:p>
                  </a:txBody>
                  <a:tcPr marL="8972" marR="8972" marT="89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Pending funding, reconstruct Norton Street.  Begin engineering design all other areas of Sleepy Lagoon, Buttonwood and the Village.</a:t>
                      </a:r>
                    </a:p>
                  </a:txBody>
                  <a:tcPr marL="8972" marR="8972" marT="89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Continue engineering design all other areas of Sleepy Lagoon, Buttonwood and the Village.  Pursue construciton funding and begin incremental construction.</a:t>
                      </a:r>
                    </a:p>
                  </a:txBody>
                  <a:tcPr marL="8972" marR="8972" marT="89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Initiate potential revisions to stormwater LOS (Resilience Plan Action Item #7). Improve Community Rating System Grade (Resilience Plan Action Item #20).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Continue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construciton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roadway resiliency/flood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miitgation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improvements.</a:t>
                      </a:r>
                      <a:endParaRPr lang="en-US" sz="9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2" marR="8972" marT="897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2975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A196721-6EF3-4DF8-881E-B8F3BDC7CE63}"/>
              </a:ext>
            </a:extLst>
          </p:cNvPr>
          <p:cNvSpPr txBox="1"/>
          <p:nvPr/>
        </p:nvSpPr>
        <p:spPr>
          <a:xfrm>
            <a:off x="2824681" y="5205743"/>
            <a:ext cx="621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Please see full document in your folder</a:t>
            </a:r>
          </a:p>
        </p:txBody>
      </p:sp>
    </p:spTree>
    <p:extLst>
      <p:ext uri="{BB962C8B-B14F-4D97-AF65-F5344CB8AC3E}">
        <p14:creationId xmlns:p14="http://schemas.microsoft.com/office/powerpoint/2010/main" val="1837491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64CC2-D176-4E25-870A-4028B9D85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0" y="136525"/>
            <a:ext cx="7588133" cy="836064"/>
          </a:xfrm>
        </p:spPr>
        <p:txBody>
          <a:bodyPr/>
          <a:lstStyle/>
          <a:p>
            <a:r>
              <a:rPr lang="en-US" dirty="0"/>
              <a:t>Funding Initiatives </a:t>
            </a:r>
            <a:br>
              <a:rPr lang="en-US" dirty="0"/>
            </a:br>
            <a:r>
              <a:rPr lang="en-US" dirty="0"/>
              <a:t>Water/Waste Water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80F1A-6F60-44A8-8184-C8B65A74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7" y="1362456"/>
            <a:ext cx="11416890" cy="524865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ct val="97000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$43 Million + (TBD) in Critical Capital Needs Identified through Fiscal Year 2030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97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Subaqueous Force Main Project FY22 to FY25 -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$21.9 Million +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97000"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(Contracted with two companies to determine a credible budget range)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97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Asbestos Cement Pipe Replacement (Design/Construction) FY 22 to FY26 for Country Club Shores  -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$9.5 Million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97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Continue Rehabilitation of Sewer Lines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97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Continue Lift Station Rehabilitations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97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Water Distribution Rehabilitations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97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Vehicles and Equipment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97000"/>
              <a:defRPr/>
            </a:pPr>
            <a:r>
              <a:rPr lang="en-US" sz="2000" dirty="0"/>
              <a:t>Assumed Financing of $27.1 Million (63%), With the Remainder Funded Through Cash Reserves and User Rate Revenue Collections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97000"/>
              <a:defRPr/>
            </a:pPr>
            <a:r>
              <a:rPr lang="en-US" sz="2000" dirty="0"/>
              <a:t>Third Year Review of the Five Year Rate Increase being updated now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97000"/>
              <a:buFont typeface="Wingdings" panose="05000000000000000000" pitchFamily="2" charset="2"/>
              <a:buChar char="Ø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31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64CC2-D176-4E25-870A-4028B9D85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0" y="136525"/>
            <a:ext cx="7588133" cy="836064"/>
          </a:xfrm>
        </p:spPr>
        <p:txBody>
          <a:bodyPr/>
          <a:lstStyle/>
          <a:p>
            <a:r>
              <a:rPr lang="en-US" dirty="0"/>
              <a:t>Funding Initiatives </a:t>
            </a:r>
            <a:br>
              <a:rPr lang="en-US" dirty="0"/>
            </a:br>
            <a:r>
              <a:rPr lang="en-US" dirty="0"/>
              <a:t>Water/Waste Water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80F1A-6F60-44A8-8184-C8B65A74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9" y="1472820"/>
            <a:ext cx="11192255" cy="524865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Subaqueous Force Main (FY24-FY26)				  </a:t>
            </a:r>
            <a:r>
              <a:rPr lang="en-US" sz="2000" b="1" dirty="0">
                <a:highlight>
                  <a:srgbClr val="FFFF00"/>
                </a:highlight>
              </a:rPr>
              <a:t>$25.6 M - $28.7 M</a:t>
            </a:r>
            <a:r>
              <a:rPr lang="en-US" sz="1700" b="1" dirty="0"/>
              <a:t>	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Funding Sources</a:t>
            </a:r>
          </a:p>
          <a:p>
            <a:pPr lvl="1">
              <a:spcAft>
                <a:spcPts val="600"/>
              </a:spcAft>
            </a:pPr>
            <a:r>
              <a:rPr lang="en-US" sz="1700" dirty="0"/>
              <a:t>General Fund transfer of one-half of ARPA funds					$1.8 M</a:t>
            </a:r>
          </a:p>
          <a:p>
            <a:pPr lvl="1">
              <a:spcAft>
                <a:spcPts val="600"/>
              </a:spcAft>
            </a:pPr>
            <a:r>
              <a:rPr lang="en-US" sz="1700" dirty="0"/>
              <a:t>2023 Omnibus Community Grant Program sponsored 				</a:t>
            </a:r>
            <a:r>
              <a:rPr lang="en-US" sz="1700" u="sng" dirty="0"/>
              <a:t>$3.0 M</a:t>
            </a:r>
            <a:br>
              <a:rPr lang="en-US" sz="1700" u="sng" dirty="0"/>
            </a:br>
            <a:r>
              <a:rPr lang="en-US" sz="1700" dirty="0"/>
              <a:t> by Congressman Buchanan							$4.8 M</a:t>
            </a:r>
          </a:p>
          <a:p>
            <a:pPr lvl="1">
              <a:spcAft>
                <a:spcPts val="600"/>
              </a:spcAft>
            </a:pPr>
            <a:endParaRPr lang="en-US" sz="1700" dirty="0"/>
          </a:p>
          <a:p>
            <a:pPr>
              <a:spcAft>
                <a:spcPts val="600"/>
              </a:spcAft>
            </a:pPr>
            <a:r>
              <a:rPr lang="en-US" sz="2100" b="1" dirty="0"/>
              <a:t>Funding needed </a:t>
            </a:r>
            <a:r>
              <a:rPr lang="en-US" sz="2100" dirty="0"/>
              <a:t>							</a:t>
            </a:r>
            <a:r>
              <a:rPr lang="en-US" sz="2100"/>
              <a:t>     </a:t>
            </a:r>
            <a:r>
              <a:rPr lang="en-US" sz="2100" b="1">
                <a:highlight>
                  <a:srgbClr val="FFFF00"/>
                </a:highlight>
              </a:rPr>
              <a:t>$20.8 </a:t>
            </a:r>
            <a:r>
              <a:rPr lang="en-US" sz="2100" b="1" dirty="0">
                <a:highlight>
                  <a:srgbClr val="FFFF00"/>
                </a:highlight>
              </a:rPr>
              <a:t>M - </a:t>
            </a:r>
            <a:r>
              <a:rPr lang="en-US" sz="2100" b="1">
                <a:highlight>
                  <a:srgbClr val="FFFF00"/>
                </a:highlight>
              </a:rPr>
              <a:t>$23.9 </a:t>
            </a:r>
            <a:r>
              <a:rPr lang="en-US" sz="2100" b="1" dirty="0">
                <a:highlight>
                  <a:srgbClr val="FFFF00"/>
                </a:highlight>
              </a:rPr>
              <a:t>M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700" dirty="0"/>
              <a:t>Continue to seek Grants and Appropriations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700" dirty="0"/>
              <a:t>Utility Rate increases passed in 2021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700" dirty="0"/>
              <a:t>Utilize Utility Fund Reserves and Short-term financing, then</a:t>
            </a:r>
            <a:br>
              <a:rPr lang="en-US" sz="1700" dirty="0"/>
            </a:br>
            <a:r>
              <a:rPr lang="en-US" sz="1700" dirty="0"/>
              <a:t>  Issue Long term bonds when feasible						</a:t>
            </a:r>
            <a:r>
              <a:rPr lang="en-US" sz="1700" b="1" dirty="0"/>
              <a:t> </a:t>
            </a:r>
            <a:r>
              <a:rPr lang="en-US" sz="2000" b="1" dirty="0"/>
              <a:t>TBD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21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64CC2-D176-4E25-870A-4028B9D85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0" y="136525"/>
            <a:ext cx="7588133" cy="836064"/>
          </a:xfrm>
        </p:spPr>
        <p:txBody>
          <a:bodyPr/>
          <a:lstStyle/>
          <a:p>
            <a:r>
              <a:rPr lang="en-US" dirty="0"/>
              <a:t>Funding Initiatives </a:t>
            </a:r>
            <a:br>
              <a:rPr lang="en-US" dirty="0"/>
            </a:br>
            <a:r>
              <a:rPr lang="en-US" dirty="0"/>
              <a:t>Water/Waste Water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80F1A-6F60-44A8-8184-C8B65A74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9" y="1472820"/>
            <a:ext cx="11192255" cy="524865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Asbestos Pipe Replacement Country Club Shores (FY23-FY26)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Current Phase 1 and 2 (Design &amp; Construction)				$6.0 M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Phase 3 and 4 (FY25-FY26)						</a:t>
            </a:r>
            <a:r>
              <a:rPr lang="en-US" sz="2000" u="sng" dirty="0"/>
              <a:t>$3.5 M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2000" b="1" dirty="0"/>
              <a:t>Total									$9.5 M</a:t>
            </a:r>
            <a:r>
              <a:rPr lang="en-US" sz="1300" b="1" dirty="0"/>
              <a:t>	</a:t>
            </a:r>
            <a:r>
              <a:rPr lang="en-US" sz="1700" b="1" dirty="0"/>
              <a:t>	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Funding Sources</a:t>
            </a:r>
          </a:p>
          <a:p>
            <a:pPr lvl="1">
              <a:spcAft>
                <a:spcPts val="600"/>
              </a:spcAft>
            </a:pPr>
            <a:r>
              <a:rPr lang="en-US" sz="1700" dirty="0"/>
              <a:t>State appropriation 								$1.5 M</a:t>
            </a:r>
          </a:p>
          <a:p>
            <a:pPr lvl="1">
              <a:spcAft>
                <a:spcPts val="600"/>
              </a:spcAft>
            </a:pPr>
            <a:endParaRPr lang="en-US" sz="1700" dirty="0"/>
          </a:p>
          <a:p>
            <a:pPr>
              <a:spcAft>
                <a:spcPts val="600"/>
              </a:spcAft>
            </a:pPr>
            <a:r>
              <a:rPr lang="en-US" sz="2100" b="1" dirty="0"/>
              <a:t>Funding needed </a:t>
            </a:r>
            <a:r>
              <a:rPr lang="en-US" sz="2100" dirty="0"/>
              <a:t>								</a:t>
            </a:r>
            <a:r>
              <a:rPr lang="en-US" sz="2100" b="1" dirty="0"/>
              <a:t>$8.0 M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700" dirty="0"/>
              <a:t>Continue to seek Grants and Appropriations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700" dirty="0"/>
              <a:t>Utility Rate increases passed in 2021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700" dirty="0"/>
              <a:t>Utilize Utility Fund Reserves and Short-term financing, then</a:t>
            </a:r>
            <a:br>
              <a:rPr lang="en-US" sz="1700" dirty="0"/>
            </a:br>
            <a:r>
              <a:rPr lang="en-US" sz="1700" dirty="0"/>
              <a:t>  Issue Long term bonds when feasible						</a:t>
            </a:r>
            <a:r>
              <a:rPr lang="en-US" sz="1700" b="1" dirty="0"/>
              <a:t> </a:t>
            </a:r>
            <a:r>
              <a:rPr lang="en-US" sz="2000" b="1" dirty="0"/>
              <a:t>TBD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924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64CC2-D176-4E25-870A-4028B9D85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0" y="136525"/>
            <a:ext cx="7588133" cy="836064"/>
          </a:xfrm>
        </p:spPr>
        <p:txBody>
          <a:bodyPr/>
          <a:lstStyle/>
          <a:p>
            <a:r>
              <a:rPr lang="en-US" dirty="0"/>
              <a:t>Funding Initiatives </a:t>
            </a:r>
            <a:br>
              <a:rPr lang="en-US" dirty="0"/>
            </a:br>
            <a:r>
              <a:rPr lang="en-US" dirty="0"/>
              <a:t>Resiliency / Sea Level 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80F1A-6F60-44A8-8184-C8B65A74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1335660"/>
            <a:ext cx="11192255" cy="524865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Buttonwood Phase 1 through 6 						Cost $5.0 M</a:t>
            </a:r>
          </a:p>
          <a:p>
            <a:pPr lvl="1">
              <a:spcAft>
                <a:spcPts val="600"/>
              </a:spcAft>
            </a:pPr>
            <a:r>
              <a:rPr lang="en-US" sz="1600" b="1" dirty="0"/>
              <a:t>Hurricane Ian HMGP Grant application submitted		 $3,635,594</a:t>
            </a:r>
          </a:p>
          <a:p>
            <a:pPr lvl="1">
              <a:spcAft>
                <a:spcPts val="600"/>
              </a:spcAft>
            </a:pPr>
            <a:r>
              <a:rPr lang="en-US" sz="1600" b="1" dirty="0"/>
              <a:t>Hurricane Idalia HMGP Preparing application 		 </a:t>
            </a:r>
            <a:r>
              <a:rPr lang="en-US" sz="1600" b="1" u="sng" dirty="0"/>
              <a:t>$1,000,000</a:t>
            </a:r>
            <a:br>
              <a:rPr lang="en-US" sz="1600" b="1" u="sng" dirty="0"/>
            </a:br>
            <a:r>
              <a:rPr lang="en-US" sz="1600" b="1" dirty="0"/>
              <a:t>							 $4,635,594</a:t>
            </a:r>
          </a:p>
          <a:p>
            <a:pPr lvl="1">
              <a:spcAft>
                <a:spcPts val="600"/>
              </a:spcAft>
            </a:pPr>
            <a:endParaRPr lang="en-US" sz="1600" b="1" u="sng" dirty="0"/>
          </a:p>
          <a:p>
            <a:pPr>
              <a:spcAft>
                <a:spcPts val="600"/>
              </a:spcAft>
            </a:pPr>
            <a:r>
              <a:rPr lang="en-US" sz="2000" b="1" dirty="0"/>
              <a:t>Sleepy Lagoon Phase 1 through 4 						Cost $8.5 M</a:t>
            </a:r>
          </a:p>
          <a:p>
            <a:pPr lvl="1">
              <a:spcAft>
                <a:spcPts val="600"/>
              </a:spcAft>
            </a:pPr>
            <a:r>
              <a:rPr lang="en-US" sz="1600" b="1" dirty="0"/>
              <a:t>Hurricane Ian HMGP Grant application submitted 		$1,465,573</a:t>
            </a:r>
          </a:p>
          <a:p>
            <a:pPr lvl="1">
              <a:spcAft>
                <a:spcPts val="600"/>
              </a:spcAft>
            </a:pPr>
            <a:r>
              <a:rPr lang="en-US" sz="1600" b="1" dirty="0"/>
              <a:t>Hurricane Idalia HMGP Preparing Application	 	</a:t>
            </a:r>
            <a:r>
              <a:rPr lang="en-US" sz="1600" b="1" u="sng" dirty="0"/>
              <a:t>   $791,173</a:t>
            </a:r>
            <a:br>
              <a:rPr lang="en-US" sz="1600" b="1" u="sng" dirty="0"/>
            </a:br>
            <a:r>
              <a:rPr lang="en-US" sz="1600" b="1" dirty="0"/>
              <a:t>							$2,256 746</a:t>
            </a:r>
          </a:p>
          <a:p>
            <a:pPr lvl="1">
              <a:spcAft>
                <a:spcPts val="600"/>
              </a:spcAft>
            </a:pPr>
            <a:endParaRPr lang="en-US" sz="1600" b="1" u="sng" dirty="0"/>
          </a:p>
          <a:p>
            <a:pPr>
              <a:spcAft>
                <a:spcPts val="600"/>
              </a:spcAft>
            </a:pPr>
            <a:r>
              <a:rPr lang="en-US" sz="2000" b="1" dirty="0"/>
              <a:t>Village – A 4 Phase strategy under development				Cost  TBD</a:t>
            </a:r>
          </a:p>
          <a:p>
            <a:pPr lvl="1">
              <a:spcAft>
                <a:spcPts val="600"/>
              </a:spcAft>
            </a:pPr>
            <a:r>
              <a:rPr lang="en-US" sz="1600" b="1" dirty="0"/>
              <a:t>Hurricane Ian HMGP Grant application submitted 		$2,800,000</a:t>
            </a:r>
          </a:p>
          <a:p>
            <a:pPr lvl="1">
              <a:spcAft>
                <a:spcPts val="600"/>
              </a:spcAft>
            </a:pPr>
            <a:r>
              <a:rPr lang="en-US" sz="1600" b="1" dirty="0"/>
              <a:t>Hurricane Idalia HMGP Preparing Application	    	</a:t>
            </a:r>
            <a:r>
              <a:rPr lang="en-US" sz="1600" b="1" u="sng" dirty="0"/>
              <a:t>   $500,000</a:t>
            </a:r>
            <a:br>
              <a:rPr lang="en-US" sz="1600" b="1" u="sng" dirty="0"/>
            </a:br>
            <a:r>
              <a:rPr lang="en-US" sz="1600" b="1" dirty="0"/>
              <a:t>							$3,300,000</a:t>
            </a:r>
          </a:p>
          <a:p>
            <a:pPr marL="0" indent="0">
              <a:spcAft>
                <a:spcPts val="600"/>
              </a:spcAft>
              <a:buNone/>
            </a:pPr>
            <a:endParaRPr lang="en-US" sz="2000" b="1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27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64CC2-D176-4E25-870A-4028B9D85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42" y="136525"/>
            <a:ext cx="7117871" cy="836064"/>
          </a:xfrm>
        </p:spPr>
        <p:txBody>
          <a:bodyPr/>
          <a:lstStyle/>
          <a:p>
            <a:r>
              <a:rPr lang="en-US" dirty="0"/>
              <a:t>Funding Initiatives</a:t>
            </a:r>
            <a:br>
              <a:rPr lang="en-US" dirty="0"/>
            </a:br>
            <a:r>
              <a:rPr lang="en-US" dirty="0"/>
              <a:t>Resiliency/Sea Level 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80F1A-6F60-44A8-8184-C8B65A74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307592"/>
            <a:ext cx="11740895" cy="5413883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/>
              <a:t>Opportunities to Accelerate Projects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600" b="1" dirty="0"/>
              <a:t>    Existing Funds:</a:t>
            </a:r>
          </a:p>
          <a:p>
            <a:pPr lvl="1">
              <a:spcAft>
                <a:spcPts val="600"/>
              </a:spcAft>
            </a:pPr>
            <a:r>
              <a:rPr lang="en-US" sz="2200" dirty="0"/>
              <a:t>General Fund transfer of ARPA Funds earmarked</a:t>
            </a:r>
            <a:br>
              <a:rPr lang="en-US" sz="2200" dirty="0"/>
            </a:br>
            <a:r>
              <a:rPr lang="en-US" sz="2200" dirty="0"/>
              <a:t>     as matching funds for Grants					$1.80 M</a:t>
            </a:r>
          </a:p>
          <a:p>
            <a:pPr lvl="1">
              <a:spcAft>
                <a:spcPts val="600"/>
              </a:spcAft>
            </a:pPr>
            <a:r>
              <a:rPr lang="en-US" sz="2200" dirty="0"/>
              <a:t>Federal Appropriation for Norton Street Project			    .35 M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600" b="1" dirty="0"/>
              <a:t>   Other Funding:</a:t>
            </a:r>
          </a:p>
          <a:p>
            <a:pPr lvl="1">
              <a:spcAft>
                <a:spcPts val="600"/>
              </a:spcAft>
            </a:pPr>
            <a:r>
              <a:rPr lang="en-US" sz="2200" dirty="0"/>
              <a:t>Resilient SRQ requested March 11, 2024				   1.40 M</a:t>
            </a:r>
          </a:p>
          <a:p>
            <a:pPr lvl="1">
              <a:spcAft>
                <a:spcPts val="600"/>
              </a:spcAft>
            </a:pPr>
            <a:r>
              <a:rPr lang="en-US" sz="2200" dirty="0"/>
              <a:t>HMGP Hurricane Ian Submitted (prior slide)				   7.90 M</a:t>
            </a:r>
          </a:p>
          <a:p>
            <a:pPr lvl="1">
              <a:spcAft>
                <a:spcPts val="600"/>
              </a:spcAft>
            </a:pPr>
            <a:r>
              <a:rPr lang="en-US" sz="2200" dirty="0"/>
              <a:t>HMGP Hurricane Idalia Preparing (prior slide)			   2.30 M</a:t>
            </a:r>
          </a:p>
          <a:p>
            <a:pPr lvl="1">
              <a:spcAft>
                <a:spcPts val="600"/>
              </a:spcAft>
            </a:pPr>
            <a:r>
              <a:rPr lang="en-US" sz="2200" dirty="0"/>
              <a:t>Reallocate Reserves appropriated last year:</a:t>
            </a:r>
          </a:p>
          <a:p>
            <a:pPr lvl="2">
              <a:spcAft>
                <a:spcPts val="600"/>
              </a:spcAft>
            </a:pPr>
            <a:r>
              <a:rPr lang="en-US" sz="2200" dirty="0"/>
              <a:t>FPL Funds earmarked for Multi-path lighting in Streets Fund	   2.60 M</a:t>
            </a:r>
          </a:p>
          <a:p>
            <a:pPr lvl="2">
              <a:spcAft>
                <a:spcPts val="600"/>
              </a:spcAft>
            </a:pPr>
            <a:r>
              <a:rPr lang="en-US" sz="2200" dirty="0"/>
              <a:t>Funds earmarked for GMD Street Lights in Streets Fund		   </a:t>
            </a:r>
            <a:r>
              <a:rPr lang="en-US" sz="2200" u="sng" dirty="0"/>
              <a:t>1.50 M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2600" dirty="0"/>
              <a:t>Total Potential Funding Sources					17.85 M		</a:t>
            </a:r>
            <a:endParaRPr lang="en-US" sz="2600" u="sng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600" b="1" dirty="0"/>
              <a:t>   Additional People Resources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861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Additional Discussion Items</a:t>
            </a:r>
          </a:p>
        </p:txBody>
      </p:sp>
    </p:spTree>
    <p:extLst>
      <p:ext uri="{BB962C8B-B14F-4D97-AF65-F5344CB8AC3E}">
        <p14:creationId xmlns:p14="http://schemas.microsoft.com/office/powerpoint/2010/main" val="3029265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7520" y="0"/>
            <a:ext cx="917448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85901" y="0"/>
            <a:ext cx="4191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410200" y="2667000"/>
            <a:ext cx="838200" cy="685800"/>
          </a:xfrm>
          <a:prstGeom prst="roundRect">
            <a:avLst/>
          </a:prstGeom>
          <a:solidFill>
            <a:srgbClr val="D0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5900" y="2514601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81630" y="2648634"/>
            <a:ext cx="5362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Agenda for the day….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and Town Manager Intro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92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7520" y="0"/>
            <a:ext cx="917448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85901" y="0"/>
            <a:ext cx="4191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410200" y="2667000"/>
            <a:ext cx="838200" cy="685800"/>
          </a:xfrm>
          <a:prstGeom prst="roundRect">
            <a:avLst/>
          </a:prstGeom>
          <a:solidFill>
            <a:srgbClr val="D0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5900" y="2514601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81630" y="2648634"/>
            <a:ext cx="5595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FY25 – FY26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Workplan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217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0200" y="2514602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A662A-1AAA-435D-A4A6-227C4C40A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525E7A-BE0A-42EF-A8EB-79CDCC507373}"/>
              </a:ext>
            </a:extLst>
          </p:cNvPr>
          <p:cNvSpPr txBox="1"/>
          <p:nvPr/>
        </p:nvSpPr>
        <p:spPr>
          <a:xfrm>
            <a:off x="9396307" y="282471"/>
            <a:ext cx="82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12391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0200" y="2514602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5F513-C0E4-42C4-9944-ACDFAB759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3A2B9E-DC98-4CBF-8134-AA21450AC61B}"/>
              </a:ext>
            </a:extLst>
          </p:cNvPr>
          <p:cNvSpPr txBox="1"/>
          <p:nvPr/>
        </p:nvSpPr>
        <p:spPr>
          <a:xfrm>
            <a:off x="9278112" y="291249"/>
            <a:ext cx="82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957939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4A0081-C049-49AE-B466-8BED986E7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04"/>
          <a:stretch/>
        </p:blipFill>
        <p:spPr>
          <a:xfrm>
            <a:off x="-1" y="-1"/>
            <a:ext cx="12237649" cy="6855847"/>
          </a:xfrm>
        </p:spPr>
      </p:pic>
    </p:spTree>
    <p:extLst>
      <p:ext uri="{BB962C8B-B14F-4D97-AF65-F5344CB8AC3E}">
        <p14:creationId xmlns:p14="http://schemas.microsoft.com/office/powerpoint/2010/main" val="1507478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9D764E-B33B-47E7-8954-3CD2CAC3E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264" y="1792724"/>
            <a:ext cx="10729472" cy="327255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A46125-6408-441C-96BF-C5C37BB5F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of Thanks</a:t>
            </a:r>
          </a:p>
        </p:txBody>
      </p:sp>
    </p:spTree>
    <p:extLst>
      <p:ext uri="{BB962C8B-B14F-4D97-AF65-F5344CB8AC3E}">
        <p14:creationId xmlns:p14="http://schemas.microsoft.com/office/powerpoint/2010/main" val="998377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8106F-F372-47F8-9D5B-A8803C310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of Thanks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6913-F95A-4981-8824-0BE7F6788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6" y="1678066"/>
            <a:ext cx="10201466" cy="424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5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8106F-F372-47F8-9D5B-A8803C310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F9251-BFCD-4564-A438-1CDFF46B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961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1BA8DA-952B-467C-8E72-08682435E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1" y="5069118"/>
            <a:ext cx="3551302" cy="17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55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1F50-A39F-464F-B868-CC3CBD32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185BE-9860-4F85-AA4D-9187783E993D}"/>
              </a:ext>
            </a:extLst>
          </p:cNvPr>
          <p:cNvSpPr txBox="1"/>
          <p:nvPr/>
        </p:nvSpPr>
        <p:spPr>
          <a:xfrm>
            <a:off x="209549" y="746370"/>
            <a:ext cx="1177290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r>
              <a:rPr lang="en-US" sz="2800" b="1" dirty="0"/>
              <a:t>Thank You For Your Vision And Leadership!</a:t>
            </a:r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i="1" dirty="0"/>
              <a:t>Next Up: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5/6 - 1pm Regular Meeting Including FY24 Mid-Year Review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5/20 - 9am 1st Budget Workshop (Capital)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5/20 - 1pm Regular Workshop</a:t>
            </a:r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567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67328" y="0"/>
            <a:ext cx="8424672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2778" y="113273"/>
            <a:ext cx="3864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Rockwell" panose="02060603020205020403" pitchFamily="18" charset="0"/>
              </a:rPr>
              <a:t>Sleepless Nights – DH’s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E8933E-145B-4789-BA85-989933911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207189" y="2232423"/>
            <a:ext cx="3371139" cy="3171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F8DD56-EA46-4280-892F-9EB1716A5592}"/>
              </a:ext>
            </a:extLst>
          </p:cNvPr>
          <p:cNvSpPr txBox="1"/>
          <p:nvPr/>
        </p:nvSpPr>
        <p:spPr>
          <a:xfrm>
            <a:off x="4163570" y="40121"/>
            <a:ext cx="7746370" cy="774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200"/>
              </a:spcAft>
            </a:pPr>
            <a:r>
              <a:rPr lang="en-US" sz="1600" b="1" u="sng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Near Term</a:t>
            </a:r>
            <a:r>
              <a:rPr lang="en-US" sz="16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Hurricane season – this year’s forecast is particularly busy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Complexity of canal navigation maintenance system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Cyber security and ransom ware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Inability to fill positions and retain critical staff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 capacity issues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Ability to increase pace of infrastructure/resiliency improvements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event with water/wastewater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increase in battery powered vehicles, dangers relating to battery fires as they relate to high rise fires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 minimum staffing at night and a major crime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 radios and challenges of operating in two counties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 tide and cleanup efforts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Inflation/supply chain issues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Recession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 in Commissioners (not for another year)</a:t>
            </a:r>
          </a:p>
          <a:p>
            <a:pPr marL="285750" marR="0" indent="-285750"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and Federal legislation impacts/politics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600" b="1" u="sng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Term</a:t>
            </a:r>
            <a:r>
              <a:rPr lang="en-US" sz="16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160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Seal level rise</a:t>
            </a: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Flooding</a:t>
            </a: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warming and adaptation</a:t>
            </a: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Aging Town facilities and infrastructure</a:t>
            </a: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Recession</a:t>
            </a: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operational costs/inflation pressures (software, insurance as examples)</a:t>
            </a: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Succession planning and staff capacity</a:t>
            </a: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costs for employees (housing, home and auto insurance, healthcare, etc.)</a:t>
            </a: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Police technology integration</a:t>
            </a: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Managing increasing customer expectations</a:t>
            </a: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Erosion of home rule authority and ability to address issues locally</a:t>
            </a: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mobility options – what are we prepared to do</a:t>
            </a: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 champion – what are we prepared to do</a:t>
            </a: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7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CEB4-0C1B-4ED2-B0BA-AE00A69A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CA898-90FD-4A6C-972E-22376F256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31" y="1417320"/>
            <a:ext cx="11633703" cy="530415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Overview of the day and 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Celebrating the Past Year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Strategic Planning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Vision/Mission/Community Expectations/Values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Planning Process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Summary of Public Input</a:t>
            </a:r>
            <a:endParaRPr lang="en-US" sz="2800" b="1" dirty="0"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Strategic Planning Progress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Strategic Planning Scope, Framework, Plan on a Page, SACO’s, Dashboard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Sleepless Nights Exercise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FY25 Budget Prep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Draft </a:t>
            </a:r>
            <a:r>
              <a:rPr lang="en-US" b="1"/>
              <a:t>FY25-FY26 Workplan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Next Steps/Wrap Up</a:t>
            </a:r>
          </a:p>
        </p:txBody>
      </p:sp>
      <p:pic>
        <p:nvPicPr>
          <p:cNvPr id="7176" name="Picture 8" descr="What's The Plan?">
            <a:extLst>
              <a:ext uri="{FF2B5EF4-FFF2-40B4-BE49-F238E27FC236}">
                <a16:creationId xmlns:a16="http://schemas.microsoft.com/office/drawing/2014/main" id="{C48A24DB-E74B-4EB5-A52E-1322D63B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511" y="1663704"/>
            <a:ext cx="3046915" cy="19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974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20D79F-C62E-48CC-8612-5CCFD37F0777}"/>
              </a:ext>
            </a:extLst>
          </p:cNvPr>
          <p:cNvSpPr txBox="1"/>
          <p:nvPr/>
        </p:nvSpPr>
        <p:spPr>
          <a:xfrm>
            <a:off x="0" y="1307592"/>
            <a:ext cx="12192000" cy="555040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F45EA-7245-4536-A654-7B87D3417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768" y="1330897"/>
            <a:ext cx="10314432" cy="5527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B0B6F2-4A38-432E-B3D1-028DF795BB85}"/>
              </a:ext>
            </a:extLst>
          </p:cNvPr>
          <p:cNvSpPr txBox="1"/>
          <p:nvPr/>
        </p:nvSpPr>
        <p:spPr>
          <a:xfrm>
            <a:off x="5833872" y="5157770"/>
            <a:ext cx="868680" cy="5572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27D7F118-9B77-4119-B21D-3A6C08C5A8CD}"/>
              </a:ext>
            </a:extLst>
          </p:cNvPr>
          <p:cNvSpPr/>
          <p:nvPr/>
        </p:nvSpPr>
        <p:spPr>
          <a:xfrm>
            <a:off x="5929884" y="164591"/>
            <a:ext cx="838200" cy="685800"/>
          </a:xfrm>
          <a:prstGeom prst="roundRect">
            <a:avLst/>
          </a:prstGeom>
          <a:solidFill>
            <a:srgbClr val="D0AE6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5A014B-8048-4A31-9CD7-AF29F0D5D624}"/>
              </a:ext>
            </a:extLst>
          </p:cNvPr>
          <p:cNvSpPr txBox="1">
            <a:spLocks/>
          </p:cNvSpPr>
          <p:nvPr/>
        </p:nvSpPr>
        <p:spPr>
          <a:xfrm>
            <a:off x="5833872" y="50291"/>
            <a:ext cx="1066800" cy="9143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96925" marR="0" lvl="0" indent="-796925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695327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7520" y="0"/>
            <a:ext cx="917448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85901" y="0"/>
            <a:ext cx="4191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410200" y="2667000"/>
            <a:ext cx="838200" cy="685800"/>
          </a:xfrm>
          <a:prstGeom prst="roundRect">
            <a:avLst/>
          </a:prstGeom>
          <a:solidFill>
            <a:srgbClr val="D0A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5900" y="2514601"/>
            <a:ext cx="1066800" cy="914399"/>
          </a:xfrm>
        </p:spPr>
        <p:txBody>
          <a:bodyPr>
            <a:normAutofit fontScale="90000"/>
          </a:bodyPr>
          <a:lstStyle/>
          <a:p>
            <a:pPr marL="796925" indent="-796925" algn="l"/>
            <a:r>
              <a:rPr lang="en-US" dirty="0">
                <a:solidFill>
                  <a:schemeClr val="bg1"/>
                </a:solidFill>
                <a:latin typeface="Rockwell" pitchFamily="18" charset="0"/>
              </a:rPr>
              <a:t>#3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81630" y="2648634"/>
            <a:ext cx="5362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0"/>
              </a:rPr>
              <a:t>Strategic Planning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AC5C-62FD-4845-8713-AFF9FB29E41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3065-AAC1-4879-8BD8-74726622D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Current Vision and Mission Statements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F77D3-41EE-49AC-AF22-0D717D7D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36" y="1320401"/>
            <a:ext cx="9954701" cy="476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16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0402CA-8C66-4ECB-B39E-EEF8B516B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" r="914"/>
          <a:stretch/>
        </p:blipFill>
        <p:spPr>
          <a:xfrm>
            <a:off x="2500829" y="165253"/>
            <a:ext cx="7094863" cy="64303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0388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3C2A6-849F-4552-959B-5CC484BC7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– B.E.A.C.H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8FFDDB-B247-4B33-99C5-800CF79C4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821" y="1351305"/>
            <a:ext cx="11221042" cy="5248671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u="sng" dirty="0"/>
              <a:t>B</a:t>
            </a:r>
            <a:r>
              <a:rPr lang="en-US" dirty="0"/>
              <a:t>elong (Part of Something Bigger Than Yourself – A Team)</a:t>
            </a:r>
          </a:p>
          <a:p>
            <a:pPr>
              <a:lnSpc>
                <a:spcPct val="150000"/>
              </a:lnSpc>
            </a:pPr>
            <a:r>
              <a:rPr lang="en-US" b="1" u="sng" dirty="0"/>
              <a:t>E</a:t>
            </a:r>
            <a:r>
              <a:rPr lang="en-US" dirty="0"/>
              <a:t>mpathetic (Understanding the Needs of Others is Key to Service Excellence)</a:t>
            </a:r>
          </a:p>
          <a:p>
            <a:pPr>
              <a:lnSpc>
                <a:spcPct val="150000"/>
              </a:lnSpc>
            </a:pPr>
            <a:r>
              <a:rPr lang="en-US" b="1" u="sng" dirty="0"/>
              <a:t>A</a:t>
            </a:r>
            <a:r>
              <a:rPr lang="en-US" dirty="0"/>
              <a:t>ccountable (Responsible for Our Actions in Word &amp; Deed)</a:t>
            </a:r>
          </a:p>
          <a:p>
            <a:pPr>
              <a:lnSpc>
                <a:spcPct val="150000"/>
              </a:lnSpc>
            </a:pPr>
            <a:r>
              <a:rPr lang="en-US" b="1" u="sng" dirty="0"/>
              <a:t>C</a:t>
            </a:r>
            <a:r>
              <a:rPr lang="en-US" dirty="0"/>
              <a:t>ollaborative (We are Better Together)</a:t>
            </a:r>
          </a:p>
          <a:p>
            <a:pPr>
              <a:lnSpc>
                <a:spcPct val="150000"/>
              </a:lnSpc>
            </a:pPr>
            <a:r>
              <a:rPr lang="en-US" b="1" u="sng" dirty="0"/>
              <a:t>H</a:t>
            </a:r>
            <a:r>
              <a:rPr lang="en-US" dirty="0"/>
              <a:t>onest (Never Lose the Public’s or Each Other’s Trust)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68567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wn Powerpoint Template NEW" id="{BE6F55BA-D590-4F61-8A8D-A364CF6B8A02}" vid="{C8F28F3A-E0C0-4D5E-9EF8-CD26C7907CC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33024</TotalTime>
  <Words>2022</Words>
  <Application>Microsoft Office PowerPoint</Application>
  <PresentationFormat>Widescreen</PresentationFormat>
  <Paragraphs>353</Paragraphs>
  <Slides>38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Rockwell</vt:lpstr>
      <vt:lpstr>Wingdings</vt:lpstr>
      <vt:lpstr>Office Theme</vt:lpstr>
      <vt:lpstr>Custom Design</vt:lpstr>
      <vt:lpstr>1_Custom Design</vt:lpstr>
      <vt:lpstr>2_Custom Design</vt:lpstr>
      <vt:lpstr>PowerPoint Presentation</vt:lpstr>
      <vt:lpstr>PowerPoint Presentation</vt:lpstr>
      <vt:lpstr>#1</vt:lpstr>
      <vt:lpstr>Agenda</vt:lpstr>
      <vt:lpstr>PowerPoint Presentation</vt:lpstr>
      <vt:lpstr>#3</vt:lpstr>
      <vt:lpstr>Current Vision and Mission Statements</vt:lpstr>
      <vt:lpstr>PowerPoint Presentation</vt:lpstr>
      <vt:lpstr>Values – B.E.A.C.H</vt:lpstr>
      <vt:lpstr>PowerPoint Presentation</vt:lpstr>
      <vt:lpstr>Public Input</vt:lpstr>
      <vt:lpstr> Survey - Town Priorities</vt:lpstr>
      <vt:lpstr>PowerPoint Presentation</vt:lpstr>
      <vt:lpstr>#4</vt:lpstr>
      <vt:lpstr>#5</vt:lpstr>
      <vt:lpstr>FY25 Budget Schedule</vt:lpstr>
      <vt:lpstr>Budget Positives</vt:lpstr>
      <vt:lpstr>Budget Challenges</vt:lpstr>
      <vt:lpstr>PowerPoint Presentation</vt:lpstr>
      <vt:lpstr>PowerPoint Presentation</vt:lpstr>
      <vt:lpstr>Major Projects in Pipeline</vt:lpstr>
      <vt:lpstr>Long- Term Issues</vt:lpstr>
      <vt:lpstr>Long-Term Issues</vt:lpstr>
      <vt:lpstr>Funding Initiatives  Water/Waste Water Infrastructure</vt:lpstr>
      <vt:lpstr>Funding Initiatives  Water/Waste Water Infrastructure</vt:lpstr>
      <vt:lpstr>Funding Initiatives  Water/Waste Water Infrastructure</vt:lpstr>
      <vt:lpstr>Funding Initiatives  Resiliency / Sea Level Rise</vt:lpstr>
      <vt:lpstr>Funding Initiatives Resiliency/Sea Level Rise</vt:lpstr>
      <vt:lpstr>Additional Discussion Items</vt:lpstr>
      <vt:lpstr>#6</vt:lpstr>
      <vt:lpstr>#2</vt:lpstr>
      <vt:lpstr>#2</vt:lpstr>
      <vt:lpstr>PowerPoint Presentation</vt:lpstr>
      <vt:lpstr>Notes of Thanks</vt:lpstr>
      <vt:lpstr>Notes of Thanks</vt:lpstr>
      <vt:lpstr>PowerPoint Presentation</vt:lpstr>
      <vt:lpstr>Thanks!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Harmer</dc:creator>
  <cp:lastModifiedBy>Carolyn Brown</cp:lastModifiedBy>
  <cp:revision>590</cp:revision>
  <cp:lastPrinted>2024-04-12T17:53:51Z</cp:lastPrinted>
  <dcterms:created xsi:type="dcterms:W3CDTF">2019-04-17T13:38:22Z</dcterms:created>
  <dcterms:modified xsi:type="dcterms:W3CDTF">2024-04-12T18:25:29Z</dcterms:modified>
</cp:coreProperties>
</file>