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6" r:id="rId3"/>
  </p:sldMasterIdLst>
  <p:notesMasterIdLst>
    <p:notesMasterId r:id="rId27"/>
  </p:notesMasterIdLst>
  <p:handoutMasterIdLst>
    <p:handoutMasterId r:id="rId28"/>
  </p:handoutMasterIdLst>
  <p:sldIdLst>
    <p:sldId id="386" r:id="rId4"/>
    <p:sldId id="316" r:id="rId5"/>
    <p:sldId id="392" r:id="rId6"/>
    <p:sldId id="384" r:id="rId7"/>
    <p:sldId id="400" r:id="rId8"/>
    <p:sldId id="273" r:id="rId9"/>
    <p:sldId id="393" r:id="rId10"/>
    <p:sldId id="402" r:id="rId11"/>
    <p:sldId id="407" r:id="rId12"/>
    <p:sldId id="398" r:id="rId13"/>
    <p:sldId id="403" r:id="rId14"/>
    <p:sldId id="408" r:id="rId15"/>
    <p:sldId id="409" r:id="rId16"/>
    <p:sldId id="390" r:id="rId17"/>
    <p:sldId id="378" r:id="rId18"/>
    <p:sldId id="401" r:id="rId19"/>
    <p:sldId id="309" r:id="rId20"/>
    <p:sldId id="413" r:id="rId21"/>
    <p:sldId id="395" r:id="rId22"/>
    <p:sldId id="412" r:id="rId23"/>
    <p:sldId id="280" r:id="rId24"/>
    <p:sldId id="404" r:id="rId25"/>
    <p:sldId id="410" r:id="rId2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33"/>
    <a:srgbClr val="007635"/>
    <a:srgbClr val="F8B6EA"/>
    <a:srgbClr val="DAC2EC"/>
    <a:srgbClr val="FFFF99"/>
    <a:srgbClr val="3366FF"/>
    <a:srgbClr val="0066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64" autoAdjust="0"/>
    <p:restoredTop sz="90632" autoAdjust="0"/>
  </p:normalViewPr>
  <p:slideViewPr>
    <p:cSldViewPr snapToGrid="0">
      <p:cViewPr varScale="1">
        <p:scale>
          <a:sx n="97" d="100"/>
          <a:sy n="97" d="100"/>
        </p:scale>
        <p:origin x="1404" y="72"/>
      </p:cViewPr>
      <p:guideLst/>
    </p:cSldViewPr>
  </p:slideViewPr>
  <p:outlineViewPr>
    <p:cViewPr>
      <p:scale>
        <a:sx n="33" d="100"/>
        <a:sy n="33" d="100"/>
      </p:scale>
      <p:origin x="0" y="-225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C28CD301-4491-4CD0-8AD9-E2ED0FE30F9E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9764F6AC-9AC3-4D7B-B1F9-77A436CC4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434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4F134DD4-0B3B-4DEE-ABD4-489FBBE9FB42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3"/>
            <a:ext cx="5608320" cy="3660458"/>
          </a:xfrm>
          <a:prstGeom prst="rect">
            <a:avLst/>
          </a:prstGeom>
        </p:spPr>
        <p:txBody>
          <a:bodyPr vert="horz" lIns="93176" tIns="46588" rIns="93176" bIns="4658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F28E7CC3-4DB0-4D8D-8DF5-1344855E8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76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0FE9D-B326-46AF-A841-B4BE6776C75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38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0FE9D-B326-46AF-A841-B4BE6776C75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5696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0FE9D-B326-46AF-A841-B4BE6776C75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8132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0FE9D-B326-46AF-A841-B4BE6776C75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276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0FE9D-B326-46AF-A841-B4BE6776C75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5006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0FE9D-B326-46AF-A841-B4BE6776C75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1780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0FE9D-B326-46AF-A841-B4BE6776C75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7566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0FE9D-B326-46AF-A841-B4BE6776C75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1384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0FE9D-B326-46AF-A841-B4BE6776C750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942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0FE9D-B326-46AF-A841-B4BE6776C75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197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E7CC3-4DB0-4D8D-8DF5-1344855E86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77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0FE9D-B326-46AF-A841-B4BE6776C75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705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0FE9D-B326-46AF-A841-B4BE6776C75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658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0FE9D-B326-46AF-A841-B4BE6776C75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501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0FE9D-B326-46AF-A841-B4BE6776C75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563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0FE9D-B326-46AF-A841-B4BE6776C75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434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0FE9D-B326-46AF-A841-B4BE6776C75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531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0FE9D-B326-46AF-A841-B4BE6776C75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247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6FBB9-BA76-4E00-8BC8-E3D97102BC80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484D-D95B-46B2-97A1-CD7B6E3FA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840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6FBB9-BA76-4E00-8BC8-E3D97102BC80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484D-D95B-46B2-97A1-CD7B6E3FA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754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6FBB9-BA76-4E00-8BC8-E3D97102BC80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484D-D95B-46B2-97A1-CD7B6E3FA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45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B8A64-EF15-45C4-879A-4413A5B050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87400" y="1219200"/>
            <a:ext cx="10566400" cy="4953000"/>
          </a:xfrm>
        </p:spPr>
        <p:txBody>
          <a:bodyPr anchor="t">
            <a:noAutofit/>
          </a:bodyPr>
          <a:lstStyle>
            <a:lvl1pPr algn="l">
              <a:lnSpc>
                <a:spcPct val="170000"/>
              </a:lnSpc>
              <a:spcBef>
                <a:spcPts val="0"/>
              </a:spcBef>
              <a:buSzPct val="97000"/>
              <a:buBlip>
                <a:blip r:embed="rId2"/>
              </a:buBlip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algn="l">
              <a:lnSpc>
                <a:spcPct val="170000"/>
              </a:lnSpc>
              <a:spcBef>
                <a:spcPts val="0"/>
              </a:spcBef>
              <a:buSzPct val="97000"/>
              <a:buBlip>
                <a:blip r:embed="rId2"/>
              </a:buBlip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Enter Text Here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27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DFCC0-9E29-4E40-8D9B-9A9602EE06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D6F953-86E4-4AF6-876A-802B34A34F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C4A01-4941-487E-A6A4-68AFECFF2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088FF-5CE3-48F9-92FC-43FB5F5C67DF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52D62-D72C-4943-A483-9BEB78990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282EE-25DF-4A4A-8001-9FB9EC8F5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6EDF-47C9-4D38-8F23-D55C707CF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855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9FA0A-28B2-402C-8908-E6BC942DB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415894-A15A-40A2-8DB2-219823764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CCEC7F-3BB3-470E-8B99-3405EB6D1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088FF-5CE3-48F9-92FC-43FB5F5C67DF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7CB22-0FA1-4D21-920D-F4C9A0147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ABCE62-17F5-484E-947B-0B4CC10A8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6EDF-47C9-4D38-8F23-D55C707CF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459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40BF4-193D-4C1E-B9EC-6FE47F53BF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2182" y="136525"/>
            <a:ext cx="7117871" cy="836064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Slide Title goes here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ACB8C-46A9-49E8-BD3F-F6194772F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B12DB-FE40-4796-95BF-75BB1B958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088FF-5CE3-48F9-92FC-43FB5F5C67DF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8AC16-875D-4619-AA62-2C8BEC7A6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8D357-9329-49F2-859E-87D841178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6EDF-47C9-4D38-8F23-D55C707CF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48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8BE4F-946D-4A0A-A360-95999D746B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794" y="136525"/>
            <a:ext cx="7315199" cy="715529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66145-E558-4729-8177-BF3562AD8C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BCE756-9EED-4A74-AF6A-066826DC24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394EB8-9BBB-4975-A790-301A6CAD8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088FF-5CE3-48F9-92FC-43FB5F5C67DF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EA1C75-D1E5-44AC-87BF-7A3A2096F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D10286-746F-43C6-88CB-9A72E9D1A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6EDF-47C9-4D38-8F23-D55C707CF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543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5E773-5968-4943-81C8-A32922DC29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325937"/>
            <a:ext cx="7316788" cy="653777"/>
          </a:xfr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title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3D52AA-1225-407A-ABD7-787940508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49E715-C87E-4375-87AC-20FD60CACF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1C97F3-948D-4AA5-A7DF-B526C4057D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DF1CAD-68F9-44F9-AB2F-8913AC52CE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805C0B-CEB7-459F-8E3D-63D94A02F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088FF-5CE3-48F9-92FC-43FB5F5C67DF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10953A-579A-44ED-A3BD-504E36C17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666759-3596-4C1C-A5A3-3631BAEE8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6EDF-47C9-4D38-8F23-D55C707CF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881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036BD-824B-405C-AD29-CEBC77193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4DB20F-5908-4F3E-9725-B9D461D5E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088FF-5CE3-48F9-92FC-43FB5F5C67DF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807829-3AFE-4CE3-A240-61F552247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25F360-F5B7-4690-9D5B-E7C64516B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6EDF-47C9-4D38-8F23-D55C707CF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843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B1D31F-A123-43E6-9763-59DD44B67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088FF-5CE3-48F9-92FC-43FB5F5C67DF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06F949-F878-48C0-B88E-8DE124012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1DAFB4-A7AD-44D9-A7FF-4D32278D4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6EDF-47C9-4D38-8F23-D55C707CF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50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6FBB9-BA76-4E00-8BC8-E3D97102BC80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484D-D95B-46B2-97A1-CD7B6E3FA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659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4B6B0-21E3-44DB-9624-0ADE6DB4A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8A90D-E5C0-427A-B847-9BC6FB55C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22E203-DD98-470C-824C-E45E72AFA0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537DBD-1038-4292-BD0E-FD36C01A5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088FF-5CE3-48F9-92FC-43FB5F5C67DF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52066F-F8ED-4B08-B1FE-F120908B5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8DA814-021F-4F0A-A5A1-EF442E76C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6EDF-47C9-4D38-8F23-D55C707CF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075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EEDC1-D019-4ADB-82B2-C92DA43CA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222C61-0012-44E9-AAFB-FA6E913E5F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214566-6349-4A79-9009-12D9E1034D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E31D5A-05E0-4ECD-A59E-C77B01BA8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088FF-5CE3-48F9-92FC-43FB5F5C67DF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0762E2-BFD8-4C1B-A25A-23DFDECC7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FED20C-5D95-4044-A8A8-E3A74D358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6EDF-47C9-4D38-8F23-D55C707CF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888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B0546-1482-458E-B06D-586DE16F0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CA0618-96C7-4EA4-92E9-8C5B396FCC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ABD85-A69F-4163-8308-8BD894EFE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088FF-5CE3-48F9-92FC-43FB5F5C67DF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4D0FB-6287-4383-B401-3199BA78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32286-BC61-455B-AF6F-7ED9BEAC8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6EDF-47C9-4D38-8F23-D55C707CF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1869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31F303-2792-4559-AF21-1E305051F7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4063EC-943D-4E36-B3FF-A54F601EC0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B7EF4-53F3-4423-B519-E2A6FFF5B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088FF-5CE3-48F9-92FC-43FB5F5C67DF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A83CF-8F0B-48AD-9459-F4E3D5CD8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0BF210-D5CB-4613-9D63-BEC135926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6EDF-47C9-4D38-8F23-D55C707CF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841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6FBB9-BA76-4E00-8BC8-E3D97102BC80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484D-D95B-46B2-97A1-CD7B6E3FA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27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6FBB9-BA76-4E00-8BC8-E3D97102BC80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484D-D95B-46B2-97A1-CD7B6E3FA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55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6FBB9-BA76-4E00-8BC8-E3D97102BC80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484D-D95B-46B2-97A1-CD7B6E3FA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78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6FBB9-BA76-4E00-8BC8-E3D97102BC80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484D-D95B-46B2-97A1-CD7B6E3FA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55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6FBB9-BA76-4E00-8BC8-E3D97102BC80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484D-D95B-46B2-97A1-CD7B6E3FA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100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6FBB9-BA76-4E00-8BC8-E3D97102BC80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484D-D95B-46B2-97A1-CD7B6E3FA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894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6FBB9-BA76-4E00-8BC8-E3D97102BC80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484D-D95B-46B2-97A1-CD7B6E3FA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06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6FBB9-BA76-4E00-8BC8-E3D97102BC80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5484D-D95B-46B2-97A1-CD7B6E3FA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765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058863"/>
            <a:ext cx="10515600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Title Page</a:t>
            </a:r>
          </a:p>
        </p:txBody>
      </p:sp>
      <p:graphicFrame>
        <p:nvGraphicFramePr>
          <p:cNvPr id="1027" name="Object 6"/>
          <p:cNvGraphicFramePr>
            <a:graphicFrameLocks noChangeAspect="1"/>
          </p:cNvGraphicFramePr>
          <p:nvPr userDrawn="1"/>
        </p:nvGraphicFramePr>
        <p:xfrm>
          <a:off x="0" y="0"/>
          <a:ext cx="121920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8234921" imgH="2349206" progId="">
                  <p:embed/>
                </p:oleObj>
              </mc:Choice>
              <mc:Fallback>
                <p:oleObj r:id="rId3" imgW="18234921" imgH="2349206" progId="">
                  <p:embed/>
                  <p:pic>
                    <p:nvPicPr>
                      <p:cNvPr id="102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12"/>
          <p:cNvSpPr txBox="1">
            <a:spLocks noChangeArrowheads="1"/>
          </p:cNvSpPr>
          <p:nvPr userDrawn="1"/>
        </p:nvSpPr>
        <p:spPr bwMode="auto">
          <a:xfrm>
            <a:off x="3860800" y="76200"/>
            <a:ext cx="8128000" cy="3381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600" b="1" dirty="0">
                <a:solidFill>
                  <a:srgbClr val="F9C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TOWN OF LONGBOAT KEY</a:t>
            </a:r>
          </a:p>
        </p:txBody>
      </p:sp>
      <p:pic>
        <p:nvPicPr>
          <p:cNvPr id="1029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06364"/>
            <a:ext cx="9144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695A15C-AB8B-4907-B924-6B3048B580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718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algn="ctr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9EB138B-DFA8-4712-A283-9374061D11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" r="93" b="80876"/>
          <a:stretch/>
        </p:blipFill>
        <p:spPr>
          <a:xfrm>
            <a:off x="11268" y="0"/>
            <a:ext cx="12169464" cy="1311497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EFF42E-64AF-4BB7-961A-FF22F3269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617F0D-DE41-4F0B-95E3-14F9D43D7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3BCEB-3FB8-41BD-A422-AED61BCAEC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088FF-5CE3-48F9-92FC-43FB5F5C67DF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9E158-0C89-4D7F-AE98-805C0A2432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9415F-903B-434F-B023-3C941B9048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26EDF-47C9-4D38-8F23-D55C707CF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49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nd/3.0/" TargetMode="External"/><Relationship Id="rId4" Type="http://schemas.openxmlformats.org/officeDocument/2006/relationships/hyperlink" Target="https://theconversation.com/sustainability-science-is-a-new-academic-discipline-but-is-it-sustainable-46719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hyperlink" Target="https://www.lavistachurchofchrist.org/cms/does-truth-exis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82327" y="0"/>
            <a:ext cx="5954454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66801" y="0"/>
            <a:ext cx="4191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097319" y="295198"/>
            <a:ext cx="4524469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Department Directors</a:t>
            </a:r>
          </a:p>
          <a:p>
            <a:pPr lvl="0" algn="ctr">
              <a:spcAft>
                <a:spcPts val="600"/>
              </a:spcAft>
            </a:pPr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Strategic Planning </a:t>
            </a:r>
          </a:p>
          <a:p>
            <a:pPr lvl="0" algn="ctr">
              <a:spcAft>
                <a:spcPts val="600"/>
              </a:spcAft>
            </a:pPr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Retreat</a:t>
            </a:r>
          </a:p>
          <a:p>
            <a:pPr lvl="0" algn="ctr">
              <a:spcAft>
                <a:spcPts val="600"/>
              </a:spcAft>
            </a:pPr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April 4,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AC5C-62FD-4845-8713-AFF9FB29E412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4F1C41-5E77-459B-80C0-75A290C8B8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327"/>
          <a:stretch/>
        </p:blipFill>
        <p:spPr>
          <a:xfrm>
            <a:off x="160019" y="1240696"/>
            <a:ext cx="6222308" cy="37797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8A178EE-144A-4CDD-90FE-E19CBF00D874}"/>
              </a:ext>
            </a:extLst>
          </p:cNvPr>
          <p:cNvSpPr txBox="1"/>
          <p:nvPr/>
        </p:nvSpPr>
        <p:spPr>
          <a:xfrm>
            <a:off x="6803577" y="5718452"/>
            <a:ext cx="511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Rockwell" panose="02060603020205020403" pitchFamily="18" charset="0"/>
              </a:rPr>
              <a:t>Premier Community, Exceptional Service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67E4515-9C51-4D4F-A096-04ADB5729B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934" y="3429000"/>
            <a:ext cx="1519237" cy="151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848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F8E1EDCC-4AA9-4C4C-AD02-265EA7AB92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664"/>
          <a:stretch/>
        </p:blipFill>
        <p:spPr>
          <a:xfrm>
            <a:off x="191573" y="1505868"/>
            <a:ext cx="6176900" cy="18512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48400" y="0"/>
            <a:ext cx="59436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539134" y="2667001"/>
            <a:ext cx="40774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  <a:latin typeface="Rockwell" panose="02060603020205020403" pitchFamily="18" charset="0"/>
              </a:rPr>
              <a:t>Current Mission Statement Refinement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AC5C-62FD-4845-8713-AFF9FB29E41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054436" y="2930471"/>
            <a:ext cx="1173017" cy="853209"/>
          </a:xfrm>
          <a:prstGeom prst="roundRect">
            <a:avLst/>
          </a:prstGeom>
          <a:solidFill>
            <a:srgbClr val="D0A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34363" y="2839263"/>
            <a:ext cx="1413162" cy="944417"/>
          </a:xfrm>
        </p:spPr>
        <p:txBody>
          <a:bodyPr>
            <a:normAutofit fontScale="90000"/>
          </a:bodyPr>
          <a:lstStyle/>
          <a:p>
            <a:pPr marL="796925" indent="-796925" algn="l"/>
            <a:r>
              <a:rPr lang="en-US" dirty="0">
                <a:solidFill>
                  <a:schemeClr val="bg1"/>
                </a:solidFill>
                <a:latin typeface="Rockwell" pitchFamily="18" charset="0"/>
              </a:rPr>
              <a:t>#10</a:t>
            </a:r>
          </a:p>
        </p:txBody>
      </p:sp>
    </p:spTree>
    <p:extLst>
      <p:ext uri="{BB962C8B-B14F-4D97-AF65-F5344CB8AC3E}">
        <p14:creationId xmlns:p14="http://schemas.microsoft.com/office/powerpoint/2010/main" val="2967953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B5F3FF-44D0-42C4-BBF0-47A8081CB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/>
              <a:t>New Vision &amp; New Mission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A0A55-4C5A-45E5-9EBB-D80E9B5D8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967" y="2071316"/>
            <a:ext cx="10548523" cy="41191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2200" dirty="0"/>
          </a:p>
          <a:p>
            <a:r>
              <a:rPr lang="en-US" b="1" u="sng" dirty="0"/>
              <a:t>Vision</a:t>
            </a:r>
            <a:r>
              <a:rPr lang="en-US" dirty="0"/>
              <a:t> – Lead a Premier Community through Exceptional Service</a:t>
            </a:r>
          </a:p>
          <a:p>
            <a:pPr marL="0" indent="0">
              <a:buNone/>
            </a:pPr>
            <a:endParaRPr lang="en-US" sz="2200" dirty="0"/>
          </a:p>
          <a:p>
            <a:pPr lvl="3">
              <a:buFont typeface="Wingdings" panose="05000000000000000000" pitchFamily="2" charset="2"/>
              <a:buChar char="v"/>
            </a:pPr>
            <a:r>
              <a:rPr lang="en-US" sz="2400" dirty="0"/>
              <a:t>#exceptional people serving exceptional people</a:t>
            </a:r>
          </a:p>
          <a:p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r>
              <a:rPr lang="en-US" b="1" u="sng" dirty="0"/>
              <a:t>Mission</a:t>
            </a:r>
            <a:r>
              <a:rPr lang="en-US" dirty="0"/>
              <a:t> – To Preserve and Enhance Longboat Key’s Status as a 			Premiere Community</a:t>
            </a:r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B15EF5-B1C8-4274-937F-BD860DE168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858" y="238539"/>
            <a:ext cx="2275263" cy="227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290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48400" y="0"/>
            <a:ext cx="59436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539134" y="2667001"/>
            <a:ext cx="40774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  <a:latin typeface="Rockwell" panose="02060603020205020403" pitchFamily="18" charset="0"/>
              </a:rPr>
              <a:t>Community Expectations vs. Value Statement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AC5C-62FD-4845-8713-AFF9FB29E41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9220200" y="872494"/>
            <a:ext cx="1173017" cy="853209"/>
          </a:xfrm>
          <a:prstGeom prst="roundRect">
            <a:avLst/>
          </a:prstGeom>
          <a:solidFill>
            <a:srgbClr val="D0A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00127" y="755072"/>
            <a:ext cx="1413162" cy="944417"/>
          </a:xfrm>
        </p:spPr>
        <p:txBody>
          <a:bodyPr>
            <a:normAutofit fontScale="90000"/>
          </a:bodyPr>
          <a:lstStyle/>
          <a:p>
            <a:pPr marL="796925" indent="-796925" algn="l"/>
            <a:r>
              <a:rPr lang="en-US" dirty="0">
                <a:solidFill>
                  <a:schemeClr val="bg1"/>
                </a:solidFill>
                <a:latin typeface="Rockwell" pitchFamily="18" charset="0"/>
              </a:rPr>
              <a:t>#11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4835C1-F445-4091-AB5A-704F0F0685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4" r="914"/>
          <a:stretch/>
        </p:blipFill>
        <p:spPr>
          <a:xfrm>
            <a:off x="64655" y="-1"/>
            <a:ext cx="7441252" cy="68580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99790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B5F3FF-44D0-42C4-BBF0-47A8081CB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164797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/>
              <a:t>DRAFT Values – </a:t>
            </a:r>
            <a:r>
              <a:rPr lang="en-US" sz="5400" dirty="0" err="1"/>
              <a:t>B.E.A.C.H</a:t>
            </a:r>
            <a:endParaRPr lang="en-US" sz="5400" dirty="0"/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A0A55-4C5A-45E5-9EBB-D80E9B5D8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966" y="1867352"/>
            <a:ext cx="10687069" cy="4770987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u="sng" dirty="0"/>
              <a:t>B</a:t>
            </a:r>
            <a:r>
              <a:rPr lang="en-US" dirty="0"/>
              <a:t>elong (Part of Something Bigger Than Yourself – A Town Family)</a:t>
            </a:r>
          </a:p>
          <a:p>
            <a:pPr>
              <a:lnSpc>
                <a:spcPct val="150000"/>
              </a:lnSpc>
            </a:pPr>
            <a:r>
              <a:rPr lang="en-US" u="sng" dirty="0"/>
              <a:t>E</a:t>
            </a:r>
            <a:r>
              <a:rPr lang="en-US" dirty="0"/>
              <a:t>mpathetic (Understanding the Needs of Others is Key to Service Excellence)</a:t>
            </a:r>
          </a:p>
          <a:p>
            <a:pPr>
              <a:lnSpc>
                <a:spcPct val="150000"/>
              </a:lnSpc>
            </a:pPr>
            <a:r>
              <a:rPr lang="en-US" u="sng" dirty="0"/>
              <a:t>A</a:t>
            </a:r>
            <a:r>
              <a:rPr lang="en-US" dirty="0"/>
              <a:t>ccountable (Responsible for Our Actions in Word &amp; Deed)</a:t>
            </a:r>
          </a:p>
          <a:p>
            <a:pPr>
              <a:lnSpc>
                <a:spcPct val="150000"/>
              </a:lnSpc>
            </a:pPr>
            <a:r>
              <a:rPr lang="en-US" u="sng" dirty="0"/>
              <a:t>C</a:t>
            </a:r>
            <a:r>
              <a:rPr lang="en-US" dirty="0"/>
              <a:t>ollaborative (We are Better Together)</a:t>
            </a:r>
          </a:p>
          <a:p>
            <a:pPr>
              <a:lnSpc>
                <a:spcPct val="150000"/>
              </a:lnSpc>
            </a:pPr>
            <a:r>
              <a:rPr lang="en-US" u="sng" dirty="0"/>
              <a:t>H</a:t>
            </a:r>
            <a:r>
              <a:rPr lang="en-US" dirty="0"/>
              <a:t>onest (Never Lose the Public’s or Each Other’s Trust)</a:t>
            </a:r>
          </a:p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B15EF5-B1C8-4274-937F-BD860DE168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194" y="281310"/>
            <a:ext cx="1951406" cy="195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259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5DAA7BA-D0A5-4D74-BC35-C94DE638E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a 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E9281-5E8E-4E7A-826E-8F0890F18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1844286"/>
            <a:ext cx="348265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B3BA2BB-8BF5-45E8-958B-A680B57DC1D3}"/>
              </a:ext>
            </a:extLst>
          </p:cNvPr>
          <p:cNvSpPr txBox="1">
            <a:spLocks/>
          </p:cNvSpPr>
          <p:nvPr/>
        </p:nvSpPr>
        <p:spPr>
          <a:xfrm>
            <a:off x="4282751" y="1520841"/>
            <a:ext cx="3759240" cy="1908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0B0F0"/>
                </a:solidFill>
              </a:rPr>
              <a:t>Team Photo</a:t>
            </a:r>
            <a:br>
              <a:rPr lang="en-US" sz="4000" dirty="0">
                <a:solidFill>
                  <a:srgbClr val="00B0F0"/>
                </a:solidFill>
              </a:rPr>
            </a:br>
            <a:br>
              <a:rPr lang="en-US" sz="4000" dirty="0">
                <a:solidFill>
                  <a:srgbClr val="00B0F0"/>
                </a:solidFill>
              </a:rPr>
            </a:br>
            <a:endParaRPr lang="en-US" sz="4000" dirty="0">
              <a:solidFill>
                <a:srgbClr val="00B0F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55B3B6-5173-48AB-9C25-713408AC5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235" y="2474920"/>
            <a:ext cx="5235032" cy="2331848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23FCA2D-590E-42D0-9DF7-06FD3CD7F7B9}"/>
              </a:ext>
            </a:extLst>
          </p:cNvPr>
          <p:cNvSpPr/>
          <p:nvPr/>
        </p:nvSpPr>
        <p:spPr>
          <a:xfrm>
            <a:off x="9948447" y="211714"/>
            <a:ext cx="838200" cy="685686"/>
          </a:xfrm>
          <a:prstGeom prst="roundRect">
            <a:avLst/>
          </a:prstGeom>
          <a:solidFill>
            <a:srgbClr val="D0A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Rockwell" pitchFamily="18" charset="0"/>
              </a:rPr>
              <a:t>#13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5442B2-FE17-44F3-A961-2C4BD2B858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39"/>
          <a:stretch/>
        </p:blipFill>
        <p:spPr>
          <a:xfrm>
            <a:off x="7961117" y="2772363"/>
            <a:ext cx="2216291" cy="240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635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19A13F-4366-492E-B804-4C1A8C29C2BE}"/>
              </a:ext>
            </a:extLst>
          </p:cNvPr>
          <p:cNvSpPr txBox="1"/>
          <p:nvPr/>
        </p:nvSpPr>
        <p:spPr>
          <a:xfrm>
            <a:off x="528992" y="2524046"/>
            <a:ext cx="45191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Does the survey impact any current or future initiatives?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	Internal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	Commission level- Placemat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i="1" dirty="0"/>
              <a:t>What did we learn from reading the open ended responses?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F1C3C7-0AF0-4261-9062-A3156B053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4764" y="0"/>
            <a:ext cx="5597236" cy="6858000"/>
          </a:xfrm>
          <a:prstGeom prst="rect">
            <a:avLst/>
          </a:prstGeom>
        </p:spPr>
      </p:pic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369B6600-8CDA-4E77-96F1-10783DA26DD1}"/>
              </a:ext>
            </a:extLst>
          </p:cNvPr>
          <p:cNvSpPr/>
          <p:nvPr/>
        </p:nvSpPr>
        <p:spPr>
          <a:xfrm>
            <a:off x="4796152" y="149141"/>
            <a:ext cx="1018757" cy="914398"/>
          </a:xfrm>
          <a:prstGeom prst="roundRect">
            <a:avLst/>
          </a:prstGeom>
          <a:solidFill>
            <a:srgbClr val="D0A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Rockwell" pitchFamily="18" charset="0"/>
              </a:rPr>
              <a:t>#14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438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32583" y="0"/>
            <a:ext cx="6659418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96000" y="188684"/>
            <a:ext cx="5726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  <a:latin typeface="Rockwell" panose="02060603020205020403" pitchFamily="18" charset="0"/>
              </a:rPr>
              <a:t>Goals &amp; Objectives Input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AC5C-62FD-4845-8713-AFF9FB29E41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010728" y="2743197"/>
            <a:ext cx="1043709" cy="794327"/>
          </a:xfrm>
          <a:prstGeom prst="roundRect">
            <a:avLst/>
          </a:prstGeom>
          <a:solidFill>
            <a:srgbClr val="D0A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C56E39-73D2-445F-96F2-5177030AC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72" y="987889"/>
            <a:ext cx="4349022" cy="43049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738AE5D-3696-4037-8D75-9E2B9F4C923B}"/>
              </a:ext>
            </a:extLst>
          </p:cNvPr>
          <p:cNvSpPr txBox="1"/>
          <p:nvPr/>
        </p:nvSpPr>
        <p:spPr>
          <a:xfrm>
            <a:off x="4955310" y="2782669"/>
            <a:ext cx="1154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#14 continued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E2FF74-5018-4A2D-BF55-63EB22F38EE8}"/>
              </a:ext>
            </a:extLst>
          </p:cNvPr>
          <p:cNvSpPr txBox="1"/>
          <p:nvPr/>
        </p:nvSpPr>
        <p:spPr>
          <a:xfrm>
            <a:off x="6096000" y="845046"/>
            <a:ext cx="603134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Canal Management / Dredge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Drainage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Gas Powered Landscape Equip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Water Quality, Living Seawalls, Native Planted Areas, Vertical Oyster Gardens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Replace Impermeable Town Parking Lots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Improve Mangrove Protection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Print Fertilizer </a:t>
            </a:r>
            <a:r>
              <a:rPr lang="en-US" sz="1400" dirty="0" err="1">
                <a:solidFill>
                  <a:schemeClr val="bg1"/>
                </a:solidFill>
              </a:rPr>
              <a:t>Ordin</a:t>
            </a:r>
            <a:r>
              <a:rPr lang="en-US" sz="1400" dirty="0">
                <a:solidFill>
                  <a:schemeClr val="bg1"/>
                </a:solidFill>
              </a:rPr>
              <a:t>. In Spanish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Education on use of Fertilizer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Evaluate / incentives for Solar Power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Recycling Flyers to Associations and Individuals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Weekly Social Media during Nesting Season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Manage racoon and coyote populations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Reestablish Integrity of Contiguous Beach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Balance tourism w/ residential lifestyle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Policies to protect environment / sustainability / sea level rise/ red-tide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Provide Community Charging Stations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GMD Corridor Plans Broadway Roundabouts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Slow Broadway Traffic / improve landscape at end of Broadway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Manatee County Presence at Whitney Plaza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Work w / </a:t>
            </a:r>
            <a:r>
              <a:rPr lang="en-US" sz="1400" dirty="0" err="1">
                <a:solidFill>
                  <a:schemeClr val="bg1"/>
                </a:solidFill>
              </a:rPr>
              <a:t>MPO</a:t>
            </a:r>
            <a:r>
              <a:rPr lang="en-US" sz="1400" dirty="0">
                <a:solidFill>
                  <a:schemeClr val="bg1"/>
                </a:solidFill>
              </a:rPr>
              <a:t> to enhance traffic 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One County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Mandate Structural Integrity Capital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Beautification of Town properties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Replace Bayfront Park Rec Ctr.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Phase 3 Town Center / Library – Cultural Ctr. / Beautification</a:t>
            </a:r>
          </a:p>
        </p:txBody>
      </p:sp>
    </p:spTree>
    <p:extLst>
      <p:ext uri="{BB962C8B-B14F-4D97-AF65-F5344CB8AC3E}">
        <p14:creationId xmlns:p14="http://schemas.microsoft.com/office/powerpoint/2010/main" val="3764822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85901" y="0"/>
            <a:ext cx="4191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10200" y="2514602"/>
            <a:ext cx="1066800" cy="914399"/>
          </a:xfrm>
        </p:spPr>
        <p:txBody>
          <a:bodyPr>
            <a:normAutofit fontScale="90000"/>
          </a:bodyPr>
          <a:lstStyle/>
          <a:p>
            <a:pPr marL="796925" indent="-796925" algn="l"/>
            <a:r>
              <a:rPr lang="en-US" dirty="0">
                <a:solidFill>
                  <a:schemeClr val="bg1"/>
                </a:solidFill>
                <a:latin typeface="Rockwell" pitchFamily="18" charset="0"/>
              </a:rPr>
              <a:t>#2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AC5C-62FD-4845-8713-AFF9FB29E41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CB7F2B-2F26-4345-A187-AA27EA6FB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09"/>
            <a:ext cx="12192000" cy="68580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BB44E5-44BE-481C-8C3F-CC5164A8ADE9}"/>
              </a:ext>
            </a:extLst>
          </p:cNvPr>
          <p:cNvSpPr txBox="1">
            <a:spLocks/>
          </p:cNvSpPr>
          <p:nvPr/>
        </p:nvSpPr>
        <p:spPr>
          <a:xfrm>
            <a:off x="9763210" y="300152"/>
            <a:ext cx="1331972" cy="48888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Switch to Publisher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2253A6C-3679-4A09-BC0D-E2E51AE2B0F4}"/>
              </a:ext>
            </a:extLst>
          </p:cNvPr>
          <p:cNvSpPr/>
          <p:nvPr/>
        </p:nvSpPr>
        <p:spPr>
          <a:xfrm>
            <a:off x="8656782" y="89833"/>
            <a:ext cx="1043709" cy="794327"/>
          </a:xfrm>
          <a:prstGeom prst="roundRect">
            <a:avLst/>
          </a:prstGeom>
          <a:solidFill>
            <a:srgbClr val="D0A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403B028-3ADC-4684-B227-D4A5AE06E756}"/>
              </a:ext>
            </a:extLst>
          </p:cNvPr>
          <p:cNvSpPr txBox="1">
            <a:spLocks/>
          </p:cNvSpPr>
          <p:nvPr/>
        </p:nvSpPr>
        <p:spPr>
          <a:xfrm>
            <a:off x="8763000" y="300152"/>
            <a:ext cx="831272" cy="757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96925" indent="-796925" algn="l"/>
            <a:r>
              <a:rPr lang="en-US" sz="2800">
                <a:solidFill>
                  <a:schemeClr val="bg1"/>
                </a:solidFill>
                <a:latin typeface="Rockwell" pitchFamily="18" charset="0"/>
              </a:rPr>
              <a:t>#15</a:t>
            </a:r>
            <a:br>
              <a:rPr lang="en-US" sz="2800">
                <a:solidFill>
                  <a:schemeClr val="bg1"/>
                </a:solidFill>
                <a:latin typeface="Rockwell" pitchFamily="18" charset="0"/>
              </a:rPr>
            </a:br>
            <a:endParaRPr lang="en-US" sz="2800" dirty="0">
              <a:solidFill>
                <a:schemeClr val="bg1"/>
              </a:solidFill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91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81964" y="0"/>
            <a:ext cx="6410036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677892" y="85021"/>
            <a:ext cx="5449454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Rockwell" panose="02060603020205020403" pitchFamily="18" charset="0"/>
              </a:rPr>
              <a:t>Realignment of Duties</a:t>
            </a:r>
          </a:p>
          <a:p>
            <a:pPr algn="ctr"/>
            <a:endParaRPr lang="en-US" sz="3600" dirty="0">
              <a:solidFill>
                <a:schemeClr val="bg1"/>
              </a:solidFill>
              <a:latin typeface="Rockwell" panose="02060603020205020403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Rockwell" panose="02060603020205020403" pitchFamily="18" charset="0"/>
              </a:rPr>
              <a:t>Agenda Development &amp; ADA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Rockwell" panose="02060603020205020403" pitchFamily="18" charset="0"/>
              </a:rPr>
              <a:t> Communications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Rockwell" panose="02060603020205020403" pitchFamily="18" charset="0"/>
              </a:rPr>
              <a:t>Comp Communications Plan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Rockwell" panose="02060603020205020403" pitchFamily="18" charset="0"/>
              </a:rPr>
              <a:t>Primary PIO (Alert LBK, Facebook, Instagram, Twitter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Rockwell" panose="02060603020205020403" pitchFamily="18" charset="0"/>
              </a:rPr>
              <a:t>Town Hall lobby 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Rockwell" panose="02060603020205020403" pitchFamily="18" charset="0"/>
              </a:rPr>
              <a:t>Expanded Annual Report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Rockwell" panose="02060603020205020403" pitchFamily="18" charset="0"/>
              </a:rPr>
              <a:t>Talk of the Town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Rockwell" panose="02060603020205020403" pitchFamily="18" charset="0"/>
              </a:rPr>
              <a:t>Community Open House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Rockwell" panose="02060603020205020403" pitchFamily="18" charset="0"/>
              </a:rPr>
              <a:t>Sterling Award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Rockwell" panose="02060603020205020403" pitchFamily="18" charset="0"/>
              </a:rPr>
              <a:t>Town Center/ Library/Community Ctr.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Rockwell" panose="02060603020205020403" pitchFamily="18" charset="0"/>
              </a:rPr>
              <a:t>Performance Indicator Dashboard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Rockwell" panose="02060603020205020403" pitchFamily="18" charset="0"/>
              </a:rPr>
              <a:t>Leadership Development Series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Rockwell" panose="02060603020205020403" pitchFamily="18" charset="0"/>
              </a:rPr>
              <a:t>Smart City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bg1"/>
              </a:solidFill>
              <a:latin typeface="Rockwell" panose="02060603020205020403" pitchFamily="18" charset="0"/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AC5C-62FD-4845-8713-AFF9FB29E412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D44047-F1A8-4F2C-B6F4-699A7DD25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55" y="1218923"/>
            <a:ext cx="5616286" cy="357229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260109" y="2696886"/>
            <a:ext cx="1043709" cy="794327"/>
          </a:xfrm>
          <a:prstGeom prst="roundRect">
            <a:avLst/>
          </a:prstGeom>
          <a:solidFill>
            <a:srgbClr val="D0A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6327" y="2907205"/>
            <a:ext cx="831272" cy="757383"/>
          </a:xfrm>
        </p:spPr>
        <p:txBody>
          <a:bodyPr>
            <a:normAutofit fontScale="90000"/>
          </a:bodyPr>
          <a:lstStyle/>
          <a:p>
            <a:pPr marL="796925" indent="-796925" algn="l"/>
            <a:r>
              <a:rPr lang="en-US" sz="2800" dirty="0">
                <a:solidFill>
                  <a:schemeClr val="bg1"/>
                </a:solidFill>
                <a:latin typeface="Rockwell" pitchFamily="18" charset="0"/>
              </a:rPr>
              <a:t>#15</a:t>
            </a:r>
            <a:br>
              <a:rPr lang="en-US" sz="2800" dirty="0">
                <a:solidFill>
                  <a:schemeClr val="bg1"/>
                </a:solidFill>
                <a:latin typeface="Rockwell" pitchFamily="18" charset="0"/>
              </a:rPr>
            </a:br>
            <a:endParaRPr lang="en-US" sz="2800" dirty="0">
              <a:solidFill>
                <a:schemeClr val="bg1"/>
              </a:solidFill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736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27810" y="0"/>
            <a:ext cx="996419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0" y="0"/>
            <a:ext cx="4191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777624" y="2280549"/>
            <a:ext cx="4513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Rockwell" panose="02060603020205020403" pitchFamily="18" charset="0"/>
              </a:rPr>
              <a:t>Key Priorities for the Next 5 Years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AC5C-62FD-4845-8713-AFF9FB29E41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153545" y="2279339"/>
            <a:ext cx="1122910" cy="881639"/>
          </a:xfrm>
          <a:prstGeom prst="roundRect">
            <a:avLst/>
          </a:prstGeom>
          <a:solidFill>
            <a:srgbClr val="D0A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4994" y="2322578"/>
            <a:ext cx="1482046" cy="795160"/>
          </a:xfrm>
        </p:spPr>
        <p:txBody>
          <a:bodyPr>
            <a:normAutofit fontScale="90000"/>
          </a:bodyPr>
          <a:lstStyle/>
          <a:p>
            <a:pPr marL="796925" indent="-796925" algn="l"/>
            <a:r>
              <a:rPr lang="en-US" dirty="0">
                <a:solidFill>
                  <a:schemeClr val="bg1"/>
                </a:solidFill>
                <a:latin typeface="Rockwell" pitchFamily="18" charset="0"/>
              </a:rPr>
              <a:t>#16</a:t>
            </a:r>
            <a:endParaRPr lang="en-US" dirty="0">
              <a:solidFill>
                <a:srgbClr val="FF0000"/>
              </a:solidFill>
              <a:latin typeface="Rockwell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A53FC0-466A-441F-B5FD-B1454DEE7621}"/>
              </a:ext>
            </a:extLst>
          </p:cNvPr>
          <p:cNvSpPr txBox="1"/>
          <p:nvPr/>
        </p:nvSpPr>
        <p:spPr>
          <a:xfrm>
            <a:off x="376990" y="124903"/>
            <a:ext cx="4852856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Staff Retention / Training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Sea Level Rise / Resiliency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GMD Complete Streets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Smart City Enhancements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Canal Dredging Program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Leadership / Advocacy Role – Environmental Stewardship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Florida Sterling Award (2025)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Town Center Phase III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CC180C-AA32-4951-B745-AB57E58333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47088"/>
          <a:stretch/>
        </p:blipFill>
        <p:spPr>
          <a:xfrm>
            <a:off x="7568623" y="4326477"/>
            <a:ext cx="2533650" cy="89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957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6CEB4-0C1B-4ED2-B0BA-AE00A69AA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Rockwell" panose="02060603020205020403" pitchFamily="18" charset="0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CA898-90FD-4A6C-972E-22376F256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031" y="1384183"/>
            <a:ext cx="11633703" cy="5337293"/>
          </a:xfrm>
        </p:spPr>
        <p:txBody>
          <a:bodyPr numCol="2">
            <a:normAutofit fontScale="92500" lnSpcReduction="10000"/>
          </a:bodyPr>
          <a:lstStyle/>
          <a:p>
            <a:pPr marL="514350" lvl="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/>
              <a:t>Breakfast </a:t>
            </a:r>
            <a:r>
              <a:rPr lang="en-US" sz="2400" b="1" dirty="0">
                <a:sym typeface="Wingdings" panose="05000000000000000000" pitchFamily="2" charset="2"/>
              </a:rPr>
              <a:t></a:t>
            </a:r>
            <a:endParaRPr lang="en-US" sz="2400" b="1" dirty="0"/>
          </a:p>
          <a:p>
            <a:pPr marL="514350" lvl="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/>
              <a:t>Agenda Overview</a:t>
            </a:r>
          </a:p>
          <a:p>
            <a:pPr marL="514350" lvl="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/>
              <a:t>Ice Breaker – 2 Truths &amp; 1 Fib</a:t>
            </a:r>
          </a:p>
          <a:p>
            <a:pPr marL="514350" lvl="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/>
              <a:t>What is working well?</a:t>
            </a:r>
          </a:p>
          <a:p>
            <a:pPr marL="514350" lvl="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/>
              <a:t>What are the Threats to Continuing to Do Well?</a:t>
            </a:r>
          </a:p>
          <a:p>
            <a:pPr marL="514350" lvl="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/>
              <a:t>What Could We Do Better</a:t>
            </a:r>
          </a:p>
          <a:p>
            <a:pPr marL="514350" lvl="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/>
              <a:t>What’s Keeping Us from Doing Better?</a:t>
            </a:r>
          </a:p>
          <a:p>
            <a:pPr marL="514350" lvl="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/>
              <a:t>If We Want To Be Exceptional In Service, What’s Missing?</a:t>
            </a:r>
          </a:p>
          <a:p>
            <a:pPr marL="514350" lvl="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/>
              <a:t>Current Vision Statement Refinement</a:t>
            </a:r>
          </a:p>
          <a:p>
            <a:pPr marL="514350" lvl="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/>
              <a:t>Current Mission Statement Refinement</a:t>
            </a:r>
          </a:p>
          <a:p>
            <a:pPr marL="514350" lvl="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/>
              <a:t>Community Expectations vs Value Statement</a:t>
            </a:r>
          </a:p>
          <a:p>
            <a:pPr marL="514350" lvl="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/>
              <a:t>Draft Values – </a:t>
            </a:r>
            <a:r>
              <a:rPr lang="en-US" sz="2400" b="1" dirty="0" err="1"/>
              <a:t>B.E.A.C.H</a:t>
            </a:r>
            <a:r>
              <a:rPr lang="en-US" sz="2400" b="1" dirty="0"/>
              <a:t>.</a:t>
            </a:r>
          </a:p>
          <a:p>
            <a:pPr marL="514350" lvl="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/>
              <a:t>BREAK – Team Photo</a:t>
            </a:r>
          </a:p>
          <a:p>
            <a:pPr marL="514350" lvl="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/>
              <a:t>Review Citizen Survey Feedback and Citizen Goals/Objectives Input</a:t>
            </a:r>
          </a:p>
          <a:p>
            <a:pPr marL="514350" lvl="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/>
              <a:t>FY2023/24 Strategic Planning Goals, Objectives Initiatives Review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dirty="0"/>
              <a:t>         - Realignment of Duties                   </a:t>
            </a:r>
          </a:p>
          <a:p>
            <a:pPr marL="514350" lvl="0" indent="-514350">
              <a:spcAft>
                <a:spcPts val="600"/>
              </a:spcAft>
              <a:buFont typeface="+mj-lt"/>
              <a:buAutoNum type="arabicPeriod" startAt="16"/>
            </a:pPr>
            <a:r>
              <a:rPr lang="en-US" sz="2400" b="1" dirty="0"/>
              <a:t>Key Priorities for the Next 5 Years</a:t>
            </a:r>
          </a:p>
          <a:p>
            <a:pPr marL="514350" lvl="0" indent="-514350">
              <a:spcAft>
                <a:spcPts val="600"/>
              </a:spcAft>
              <a:buFont typeface="+mj-lt"/>
              <a:buAutoNum type="arabicPeriod" startAt="16"/>
            </a:pPr>
            <a:r>
              <a:rPr lang="en-US" sz="2400" b="1" dirty="0"/>
              <a:t>Draft Agenda for Commission Workshop</a:t>
            </a:r>
          </a:p>
          <a:p>
            <a:pPr marL="514350" lvl="0" indent="-514350">
              <a:spcAft>
                <a:spcPts val="600"/>
              </a:spcAft>
              <a:buFont typeface="+mj-lt"/>
              <a:buAutoNum type="arabicPeriod" startAt="16"/>
            </a:pPr>
            <a:r>
              <a:rPr lang="en-US" sz="2400" b="1" dirty="0"/>
              <a:t>Action Plan / Next Steps / Wrap Up</a:t>
            </a:r>
          </a:p>
        </p:txBody>
      </p:sp>
    </p:spTree>
    <p:extLst>
      <p:ext uri="{BB962C8B-B14F-4D97-AF65-F5344CB8AC3E}">
        <p14:creationId xmlns:p14="http://schemas.microsoft.com/office/powerpoint/2010/main" val="3988974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27810" y="0"/>
            <a:ext cx="996419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01694" y="0"/>
            <a:ext cx="4191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777624" y="2280549"/>
            <a:ext cx="45139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Rockwell" panose="02060603020205020403" pitchFamily="18" charset="0"/>
              </a:rPr>
              <a:t>Draft Agenda for Commission Workshop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AC5C-62FD-4845-8713-AFF9FB29E41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153545" y="2279339"/>
            <a:ext cx="1122910" cy="881639"/>
          </a:xfrm>
          <a:prstGeom prst="roundRect">
            <a:avLst/>
          </a:prstGeom>
          <a:solidFill>
            <a:srgbClr val="D0A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4994" y="2322578"/>
            <a:ext cx="1482046" cy="795160"/>
          </a:xfrm>
        </p:spPr>
        <p:txBody>
          <a:bodyPr>
            <a:normAutofit fontScale="90000"/>
          </a:bodyPr>
          <a:lstStyle/>
          <a:p>
            <a:pPr marL="796925" indent="-796925" algn="l"/>
            <a:r>
              <a:rPr lang="en-US" dirty="0">
                <a:solidFill>
                  <a:schemeClr val="bg1"/>
                </a:solidFill>
                <a:latin typeface="Rockwell" pitchFamily="18" charset="0"/>
              </a:rPr>
              <a:t>#17</a:t>
            </a:r>
            <a:endParaRPr lang="en-US" dirty="0">
              <a:solidFill>
                <a:srgbClr val="FF0000"/>
              </a:solidFill>
              <a:latin typeface="Rockwell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A53FC0-466A-441F-B5FD-B1454DEE7621}"/>
              </a:ext>
            </a:extLst>
          </p:cNvPr>
          <p:cNvSpPr txBox="1"/>
          <p:nvPr/>
        </p:nvSpPr>
        <p:spPr>
          <a:xfrm>
            <a:off x="376990" y="124903"/>
            <a:ext cx="48528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DA9394-AE56-43E3-A8DC-9DF25B685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23" y="1226929"/>
            <a:ext cx="4437537" cy="263385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0B38A3A-4303-4340-80E5-064CEDBB06D4}"/>
              </a:ext>
            </a:extLst>
          </p:cNvPr>
          <p:cNvSpPr txBox="1"/>
          <p:nvPr/>
        </p:nvSpPr>
        <p:spPr>
          <a:xfrm>
            <a:off x="2050473" y="3519055"/>
            <a:ext cx="1034472" cy="6096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5971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27810" y="0"/>
            <a:ext cx="996419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0" y="0"/>
            <a:ext cx="4191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777624" y="2280549"/>
            <a:ext cx="34470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chemeClr val="bg1"/>
              </a:solidFill>
              <a:latin typeface="Rockwell" panose="02060603020205020403" pitchFamily="18" charset="0"/>
            </a:endParaRPr>
          </a:p>
          <a:p>
            <a:r>
              <a:rPr lang="en-US" sz="3600" dirty="0">
                <a:solidFill>
                  <a:schemeClr val="bg1"/>
                </a:solidFill>
                <a:latin typeface="Rockwell" panose="02060603020205020403" pitchFamily="18" charset="0"/>
              </a:rPr>
              <a:t>Action Plan, </a:t>
            </a:r>
          </a:p>
          <a:p>
            <a:r>
              <a:rPr lang="en-US" sz="3600" dirty="0">
                <a:solidFill>
                  <a:schemeClr val="bg1"/>
                </a:solidFill>
                <a:latin typeface="Rockwell" panose="02060603020205020403" pitchFamily="18" charset="0"/>
              </a:rPr>
              <a:t>Next Steps &amp; </a:t>
            </a:r>
          </a:p>
          <a:p>
            <a:r>
              <a:rPr lang="en-US" sz="3600" dirty="0">
                <a:solidFill>
                  <a:schemeClr val="bg1"/>
                </a:solidFill>
                <a:latin typeface="Rockwell" panose="02060603020205020403" pitchFamily="18" charset="0"/>
              </a:rPr>
              <a:t>Wrap Up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AC5C-62FD-4845-8713-AFF9FB29E412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FA1A07-EDC8-433B-A496-D207E8259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743" y="1227837"/>
            <a:ext cx="5724743" cy="337834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153545" y="2122489"/>
            <a:ext cx="1122910" cy="847870"/>
          </a:xfrm>
          <a:prstGeom prst="roundRect">
            <a:avLst/>
          </a:prstGeom>
          <a:solidFill>
            <a:srgbClr val="D0A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8096" y="2122489"/>
            <a:ext cx="1426830" cy="914399"/>
          </a:xfrm>
        </p:spPr>
        <p:txBody>
          <a:bodyPr>
            <a:normAutofit fontScale="90000"/>
          </a:bodyPr>
          <a:lstStyle/>
          <a:p>
            <a:pPr marL="796925" indent="-796925" algn="l"/>
            <a:r>
              <a:rPr lang="en-US" dirty="0">
                <a:solidFill>
                  <a:schemeClr val="bg1"/>
                </a:solidFill>
                <a:latin typeface="Rockwell" pitchFamily="18" charset="0"/>
              </a:rPr>
              <a:t>#18</a:t>
            </a:r>
          </a:p>
        </p:txBody>
      </p:sp>
    </p:spTree>
    <p:extLst>
      <p:ext uri="{BB962C8B-B14F-4D97-AF65-F5344CB8AC3E}">
        <p14:creationId xmlns:p14="http://schemas.microsoft.com/office/powerpoint/2010/main" val="32547064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B5F3FF-44D0-42C4-BBF0-47A8081CB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164797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/>
              <a:t>Values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A0A55-4C5A-45E5-9EBB-D80E9B5D8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967" y="1867352"/>
            <a:ext cx="8772609" cy="4770987"/>
          </a:xfrm>
        </p:spPr>
        <p:txBody>
          <a:bodyPr anchor="t">
            <a:normAutofit lnSpcReduction="10000"/>
          </a:bodyPr>
          <a:lstStyle/>
          <a:p>
            <a:r>
              <a:rPr lang="en-US" sz="2200" dirty="0"/>
              <a:t>Think Big – What’s possible often starts with That’s Impossible</a:t>
            </a:r>
          </a:p>
          <a:p>
            <a:r>
              <a:rPr lang="en-US" sz="2200" dirty="0"/>
              <a:t>Act with Integrity – The Town’s currency is the Public’s Trust</a:t>
            </a:r>
          </a:p>
          <a:p>
            <a:r>
              <a:rPr lang="en-US" sz="2200" dirty="0"/>
              <a:t>Champion Respect – We do our best when we do it together with respect and humility</a:t>
            </a:r>
          </a:p>
          <a:p>
            <a:r>
              <a:rPr lang="en-US" sz="2200" dirty="0"/>
              <a:t>Equality – We may have different roles, however no one person is more important than anyone else</a:t>
            </a:r>
          </a:p>
          <a:p>
            <a:r>
              <a:rPr lang="en-US" sz="2200" dirty="0"/>
              <a:t>Listen Well – seek to understand before seeking to be understood</a:t>
            </a:r>
          </a:p>
          <a:p>
            <a:r>
              <a:rPr lang="en-US" sz="2200" dirty="0"/>
              <a:t>Building Today for Tomorrow – we live in the moment and build for the future</a:t>
            </a:r>
          </a:p>
          <a:p>
            <a:r>
              <a:rPr lang="en-US" sz="2200" dirty="0"/>
              <a:t>Care – about each other, our country, our planet</a:t>
            </a:r>
          </a:p>
          <a:p>
            <a:r>
              <a:rPr lang="en-US" sz="2200" dirty="0"/>
              <a:t>Make a Difference – your service can change lives</a:t>
            </a:r>
          </a:p>
          <a:p>
            <a:r>
              <a:rPr lang="en-US" sz="2200" dirty="0"/>
              <a:t>Embrace the Adventure – work, like life, is a journey…, so enjoy the ride</a:t>
            </a:r>
          </a:p>
          <a:p>
            <a:r>
              <a:rPr lang="en-US" sz="2200" dirty="0"/>
              <a:t>Move with Urgency – tomorrow isn’t guaranteed, so make today count</a:t>
            </a:r>
          </a:p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B15EF5-B1C8-4274-937F-BD860DE168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576" y="2885964"/>
            <a:ext cx="2737052" cy="273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898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02806" y="0"/>
            <a:ext cx="7389194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664242" y="355572"/>
            <a:ext cx="5666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Rockwell" panose="02060603020205020403" pitchFamily="18" charset="0"/>
              </a:rPr>
              <a:t>Take-aways from Environmental Initiatives Presentation to Town Commission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AC5C-62FD-4845-8713-AFF9FB29E412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3F3CDA-7207-461C-BFB3-70D4ECFDBA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" y="1555901"/>
            <a:ext cx="4802805" cy="23659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E3EC24D-4C91-4EE1-9889-7F04F5FE8E8C}"/>
              </a:ext>
            </a:extLst>
          </p:cNvPr>
          <p:cNvSpPr txBox="1"/>
          <p:nvPr/>
        </p:nvSpPr>
        <p:spPr>
          <a:xfrm>
            <a:off x="5061527" y="2068945"/>
            <a:ext cx="696421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Chipping and Shredding during construction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Composting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Solar Power for new construction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Leaf Blowers for Town and Contractors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Ed Chiles – All Clams on Deck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Prior mentions – Charging stations on the island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647F36-0153-4397-9979-86B6FE595EAF}"/>
              </a:ext>
            </a:extLst>
          </p:cNvPr>
          <p:cNvSpPr txBox="1"/>
          <p:nvPr/>
        </p:nvSpPr>
        <p:spPr>
          <a:xfrm>
            <a:off x="1" y="4005012"/>
            <a:ext cx="48028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theconversation.com/sustainability-science-is-a-new-academic-discipline-but-is-it-sustainable-46719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d/3.0/"/>
              </a:rPr>
              <a:t>CC BY-ND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639635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80705" y="0"/>
            <a:ext cx="996419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0" y="0"/>
            <a:ext cx="4191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777623" y="2280549"/>
            <a:ext cx="47401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Rockwell" panose="02060603020205020403" pitchFamily="18" charset="0"/>
              </a:rPr>
              <a:t>Ice Breaker - </a:t>
            </a:r>
          </a:p>
          <a:p>
            <a:pPr algn="ctr"/>
            <a:endParaRPr lang="en-US" sz="3600" dirty="0">
              <a:solidFill>
                <a:schemeClr val="bg1"/>
              </a:solidFill>
              <a:latin typeface="Rockwell" panose="02060603020205020403" pitchFamily="18" charset="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Rockwell" panose="02060603020205020403" pitchFamily="18" charset="0"/>
              </a:rPr>
              <a:t>Two Truths and 1 Fib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AC5C-62FD-4845-8713-AFF9FB29E41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22E9877-D9F9-4229-8464-088C3470EC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82918" y="2576336"/>
            <a:ext cx="4238498" cy="41451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26E914B-77FA-41BF-B7E2-82C52E6D8DD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1640"/>
          <a:stretch/>
        </p:blipFill>
        <p:spPr>
          <a:xfrm>
            <a:off x="782918" y="1009593"/>
            <a:ext cx="4237087" cy="24194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6E9CE1-D7B8-45D1-BDB9-79CF55E0D29B}"/>
              </a:ext>
            </a:extLst>
          </p:cNvPr>
          <p:cNvSpPr txBox="1"/>
          <p:nvPr/>
        </p:nvSpPr>
        <p:spPr>
          <a:xfrm>
            <a:off x="3186545" y="5209309"/>
            <a:ext cx="434109" cy="563418"/>
          </a:xfrm>
          <a:prstGeom prst="rect">
            <a:avLst/>
          </a:prstGeom>
          <a:solidFill>
            <a:srgbClr val="007033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9F1401-0180-4522-901A-0821DB094973}"/>
              </a:ext>
            </a:extLst>
          </p:cNvPr>
          <p:cNvSpPr txBox="1"/>
          <p:nvPr/>
        </p:nvSpPr>
        <p:spPr>
          <a:xfrm>
            <a:off x="2211615" y="5106297"/>
            <a:ext cx="1302327" cy="830997"/>
          </a:xfrm>
          <a:prstGeom prst="rect">
            <a:avLst/>
          </a:prstGeom>
          <a:solidFill>
            <a:srgbClr val="0070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 Black" panose="020B0A04020102020204" pitchFamily="34" charset="0"/>
              </a:rPr>
              <a:t>FIB</a:t>
            </a:r>
          </a:p>
        </p:txBody>
      </p:sp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050524E2-4451-4C9F-AEC3-CC21CD9C4BC8}"/>
              </a:ext>
            </a:extLst>
          </p:cNvPr>
          <p:cNvSpPr/>
          <p:nvPr/>
        </p:nvSpPr>
        <p:spPr>
          <a:xfrm>
            <a:off x="5295900" y="2743200"/>
            <a:ext cx="838200" cy="685800"/>
          </a:xfrm>
          <a:prstGeom prst="roundRect">
            <a:avLst/>
          </a:prstGeom>
          <a:solidFill>
            <a:srgbClr val="D0A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4454246-3D94-4C56-B9DF-FDD1995C1A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92505" y="2636655"/>
            <a:ext cx="1464091" cy="898889"/>
          </a:xfrm>
        </p:spPr>
        <p:txBody>
          <a:bodyPr>
            <a:normAutofit fontScale="90000"/>
          </a:bodyPr>
          <a:lstStyle/>
          <a:p>
            <a:pPr marL="796925" indent="-796925" algn="l"/>
            <a:r>
              <a:rPr lang="en-US" dirty="0">
                <a:solidFill>
                  <a:schemeClr val="bg1"/>
                </a:solidFill>
                <a:latin typeface="Rockwell" pitchFamily="18" charset="0"/>
              </a:rPr>
              <a:t>#3</a:t>
            </a:r>
          </a:p>
        </p:txBody>
      </p:sp>
    </p:spTree>
    <p:extLst>
      <p:ext uri="{BB962C8B-B14F-4D97-AF65-F5344CB8AC3E}">
        <p14:creationId xmlns:p14="http://schemas.microsoft.com/office/powerpoint/2010/main" val="292184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94310" y="-1"/>
            <a:ext cx="639769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288619" y="2612735"/>
            <a:ext cx="1011382" cy="794327"/>
          </a:xfrm>
          <a:prstGeom prst="roundRect">
            <a:avLst/>
          </a:prstGeom>
          <a:solidFill>
            <a:srgbClr val="D0A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8619" y="2589642"/>
            <a:ext cx="1066801" cy="816264"/>
          </a:xfrm>
        </p:spPr>
        <p:txBody>
          <a:bodyPr>
            <a:normAutofit fontScale="90000"/>
          </a:bodyPr>
          <a:lstStyle/>
          <a:p>
            <a:pPr marL="796925" indent="-796925" algn="l"/>
            <a:r>
              <a:rPr lang="en-US" dirty="0">
                <a:solidFill>
                  <a:schemeClr val="bg1"/>
                </a:solidFill>
                <a:latin typeface="Rockwell" pitchFamily="18" charset="0"/>
              </a:rPr>
              <a:t>#4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05692" y="1301738"/>
            <a:ext cx="41591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Rockwell" panose="02060603020205020403" pitchFamily="18" charset="0"/>
              </a:rPr>
              <a:t>What is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Rockwell" panose="02060603020205020403" pitchFamily="18" charset="0"/>
              </a:rPr>
              <a:t>Working Well? </a:t>
            </a:r>
          </a:p>
          <a:p>
            <a:pPr algn="ctr"/>
            <a:endParaRPr lang="en-US" sz="3600" dirty="0">
              <a:solidFill>
                <a:schemeClr val="bg1"/>
              </a:solidFill>
              <a:latin typeface="Rockwell" panose="02060603020205020403" pitchFamily="18" charset="0"/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Rockwell" panose="02060603020205020403" pitchFamily="18" charset="0"/>
              </a:rPr>
              <a:t>Internal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Rockwell" panose="02060603020205020403" pitchFamily="18" charset="0"/>
              </a:rPr>
              <a:t>External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Rockwell" panose="02060603020205020403" pitchFamily="18" charset="0"/>
              </a:rPr>
              <a:t>Other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AC5C-62FD-4845-8713-AFF9FB29E41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289272-EBA4-4A74-AC55-F6AF514B7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625" y="1275825"/>
            <a:ext cx="4291801" cy="430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711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AD70EC1-DDB6-44EB-B54E-CA169CB823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57"/>
          <a:stretch/>
        </p:blipFill>
        <p:spPr>
          <a:xfrm>
            <a:off x="-491" y="819582"/>
            <a:ext cx="5804374" cy="46852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94310" y="0"/>
            <a:ext cx="639769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114302" y="2424484"/>
            <a:ext cx="1203372" cy="1004516"/>
          </a:xfrm>
          <a:prstGeom prst="roundRect">
            <a:avLst>
              <a:gd name="adj" fmla="val 26267"/>
            </a:avLst>
          </a:prstGeom>
          <a:solidFill>
            <a:srgbClr val="D0A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63594" y="2051741"/>
            <a:ext cx="1578078" cy="1305232"/>
          </a:xfrm>
        </p:spPr>
        <p:txBody>
          <a:bodyPr>
            <a:normAutofit/>
          </a:bodyPr>
          <a:lstStyle/>
          <a:p>
            <a:pPr marL="796925" indent="-796925" algn="l"/>
            <a:r>
              <a:rPr lang="en-US" dirty="0">
                <a:solidFill>
                  <a:schemeClr val="bg1"/>
                </a:solidFill>
                <a:latin typeface="Rockwell" pitchFamily="18" charset="0"/>
              </a:rPr>
              <a:t>#5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48390" y="746999"/>
            <a:ext cx="48500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Rockwell" panose="02060603020205020403" pitchFamily="18" charset="0"/>
              </a:rPr>
              <a:t>What are the Threats to Continuing to Do Well?</a:t>
            </a:r>
          </a:p>
          <a:p>
            <a:pPr algn="ctr"/>
            <a:endParaRPr lang="en-US" sz="3600" dirty="0">
              <a:solidFill>
                <a:schemeClr val="bg1"/>
              </a:solidFill>
              <a:latin typeface="Rockwell" panose="02060603020205020403" pitchFamily="18" charset="0"/>
            </a:endParaRPr>
          </a:p>
          <a:p>
            <a:pPr algn="ctr"/>
            <a:endParaRPr lang="en-US" sz="3600" dirty="0">
              <a:solidFill>
                <a:schemeClr val="bg1"/>
              </a:solidFill>
              <a:latin typeface="Rockwell" panose="02060603020205020403" pitchFamily="18" charset="0"/>
            </a:endParaRPr>
          </a:p>
          <a:p>
            <a:pPr algn="ctr"/>
            <a:endParaRPr lang="en-US" sz="3600" dirty="0">
              <a:solidFill>
                <a:schemeClr val="bg1"/>
              </a:solidFill>
              <a:latin typeface="Rockwell" panose="02060603020205020403" pitchFamily="18" charset="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Rockwell" panose="02060603020205020403" pitchFamily="18" charset="0"/>
              </a:rPr>
              <a:t>What Can We Do About Them?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AC5C-62FD-4845-8713-AFF9FB29E41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160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C673D06-7FC3-4791-AF97-FAE0554BB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62" y="1174459"/>
            <a:ext cx="6249661" cy="36910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48400" y="0"/>
            <a:ext cx="59436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515084" y="1377940"/>
            <a:ext cx="40774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Rockwell" panose="02060603020205020403" pitchFamily="18" charset="0"/>
              </a:rPr>
              <a:t>What’s Could We Do Better?</a:t>
            </a:r>
          </a:p>
          <a:p>
            <a:pPr algn="ctr"/>
            <a:endParaRPr lang="en-US" sz="3600" dirty="0">
              <a:solidFill>
                <a:schemeClr val="bg1"/>
              </a:solidFill>
              <a:latin typeface="Rockwell" panose="02060603020205020403" pitchFamily="18" charset="0"/>
            </a:endParaRPr>
          </a:p>
          <a:p>
            <a:pPr algn="ctr"/>
            <a:endParaRPr lang="en-US" sz="3600" dirty="0">
              <a:solidFill>
                <a:schemeClr val="bg1"/>
              </a:solidFill>
              <a:latin typeface="Rockwell" panose="02060603020205020403" pitchFamily="18" charset="0"/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Rockwell" panose="02060603020205020403" pitchFamily="18" charset="0"/>
              </a:rPr>
              <a:t>Internal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Rockwell" panose="02060603020205020403" pitchFamily="18" charset="0"/>
              </a:rPr>
              <a:t>External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Rockwell" panose="02060603020205020403" pitchFamily="18" charset="0"/>
              </a:rPr>
              <a:t>Other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AC5C-62FD-4845-8713-AFF9FB29E41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963147" y="2743200"/>
            <a:ext cx="838200" cy="685800"/>
          </a:xfrm>
          <a:prstGeom prst="roundRect">
            <a:avLst/>
          </a:prstGeom>
          <a:solidFill>
            <a:srgbClr val="D0A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8847" y="2609662"/>
            <a:ext cx="1066800" cy="914399"/>
          </a:xfrm>
        </p:spPr>
        <p:txBody>
          <a:bodyPr>
            <a:normAutofit fontScale="90000"/>
          </a:bodyPr>
          <a:lstStyle/>
          <a:p>
            <a:pPr marL="796925" indent="-796925" algn="l"/>
            <a:r>
              <a:rPr lang="en-US" dirty="0">
                <a:solidFill>
                  <a:schemeClr val="bg1"/>
                </a:solidFill>
                <a:latin typeface="Rockwell" pitchFamily="18" charset="0"/>
              </a:rPr>
              <a:t>#6</a:t>
            </a:r>
          </a:p>
        </p:txBody>
      </p:sp>
    </p:spTree>
    <p:extLst>
      <p:ext uri="{BB962C8B-B14F-4D97-AF65-F5344CB8AC3E}">
        <p14:creationId xmlns:p14="http://schemas.microsoft.com/office/powerpoint/2010/main" val="2515732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27810" y="0"/>
            <a:ext cx="996419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0" y="0"/>
            <a:ext cx="4191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777624" y="2280549"/>
            <a:ext cx="4513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Rockwell" panose="02060603020205020403" pitchFamily="18" charset="0"/>
              </a:rPr>
              <a:t>What’s Keeping Us from Doing Better?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AC5C-62FD-4845-8713-AFF9FB29E41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1C966A-82A5-40A8-A0EE-7FBE6937AB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15"/>
          <a:stretch/>
        </p:blipFill>
        <p:spPr>
          <a:xfrm>
            <a:off x="0" y="1453595"/>
            <a:ext cx="5715000" cy="321907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295900" y="2351088"/>
            <a:ext cx="838200" cy="685800"/>
          </a:xfrm>
          <a:prstGeom prst="roundRect">
            <a:avLst/>
          </a:prstGeom>
          <a:solidFill>
            <a:srgbClr val="D0A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90520" y="2236788"/>
            <a:ext cx="1426830" cy="914399"/>
          </a:xfrm>
        </p:spPr>
        <p:txBody>
          <a:bodyPr>
            <a:normAutofit fontScale="90000"/>
          </a:bodyPr>
          <a:lstStyle/>
          <a:p>
            <a:pPr marL="796925" indent="-796925" algn="l"/>
            <a:r>
              <a:rPr lang="en-US" dirty="0">
                <a:solidFill>
                  <a:schemeClr val="bg1"/>
                </a:solidFill>
                <a:latin typeface="Rockwell" pitchFamily="18" charset="0"/>
              </a:rPr>
              <a:t>#7</a:t>
            </a:r>
          </a:p>
        </p:txBody>
      </p:sp>
    </p:spTree>
    <p:extLst>
      <p:ext uri="{BB962C8B-B14F-4D97-AF65-F5344CB8AC3E}">
        <p14:creationId xmlns:p14="http://schemas.microsoft.com/office/powerpoint/2010/main" val="835078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27810" y="0"/>
            <a:ext cx="996419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0" y="0"/>
            <a:ext cx="4191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696520" y="1141512"/>
            <a:ext cx="513526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Rockwell" panose="02060603020205020403" pitchFamily="18" charset="0"/>
              </a:rPr>
              <a:t>If We Want to  Be  Exceptional In  Service, What’s Missing?</a:t>
            </a:r>
          </a:p>
          <a:p>
            <a:endParaRPr lang="en-US" sz="3600" dirty="0">
              <a:solidFill>
                <a:schemeClr val="bg1"/>
              </a:solidFill>
              <a:latin typeface="Rockwell" panose="02060603020205020403" pitchFamily="18" charset="0"/>
            </a:endParaRPr>
          </a:p>
          <a:p>
            <a:r>
              <a:rPr lang="en-US" sz="3600" dirty="0">
                <a:solidFill>
                  <a:schemeClr val="bg1"/>
                </a:solidFill>
                <a:latin typeface="Rockwell" panose="02060603020205020403" pitchFamily="18" charset="0"/>
              </a:rPr>
              <a:t>The Size of Our Thinking Determines Everything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AC5C-62FD-4845-8713-AFF9FB29E41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E8933E-145B-4789-BA85-989933911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7815"/>
            <a:ext cx="5715000" cy="381350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605879" y="2723582"/>
            <a:ext cx="838200" cy="685800"/>
          </a:xfrm>
          <a:prstGeom prst="roundRect">
            <a:avLst/>
          </a:prstGeom>
          <a:solidFill>
            <a:srgbClr val="D0A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32897" y="2609282"/>
            <a:ext cx="1426830" cy="914399"/>
          </a:xfrm>
        </p:spPr>
        <p:txBody>
          <a:bodyPr>
            <a:normAutofit fontScale="90000"/>
          </a:bodyPr>
          <a:lstStyle/>
          <a:p>
            <a:pPr marL="796925" indent="-796925" algn="l"/>
            <a:r>
              <a:rPr lang="en-US" dirty="0">
                <a:solidFill>
                  <a:schemeClr val="bg1"/>
                </a:solidFill>
                <a:latin typeface="Rockwell" pitchFamily="18" charset="0"/>
              </a:rPr>
              <a:t>#8</a:t>
            </a:r>
          </a:p>
        </p:txBody>
      </p:sp>
    </p:spTree>
    <p:extLst>
      <p:ext uri="{BB962C8B-B14F-4D97-AF65-F5344CB8AC3E}">
        <p14:creationId xmlns:p14="http://schemas.microsoft.com/office/powerpoint/2010/main" val="714737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F8E1EDCC-4AA9-4C4C-AD02-265EA7AB92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6055"/>
          <a:stretch/>
        </p:blipFill>
        <p:spPr>
          <a:xfrm>
            <a:off x="71500" y="1881060"/>
            <a:ext cx="6176900" cy="14440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48400" y="0"/>
            <a:ext cx="59436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539134" y="2667001"/>
            <a:ext cx="40774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  <a:latin typeface="Rockwell" panose="02060603020205020403" pitchFamily="18" charset="0"/>
              </a:rPr>
              <a:t>Current Vision Statement Refinement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AC5C-62FD-4845-8713-AFF9FB29E41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963147" y="2743200"/>
            <a:ext cx="838200" cy="685800"/>
          </a:xfrm>
          <a:prstGeom prst="roundRect">
            <a:avLst/>
          </a:prstGeom>
          <a:solidFill>
            <a:srgbClr val="D0A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8847" y="2609662"/>
            <a:ext cx="1066800" cy="914399"/>
          </a:xfrm>
        </p:spPr>
        <p:txBody>
          <a:bodyPr>
            <a:normAutofit fontScale="90000"/>
          </a:bodyPr>
          <a:lstStyle/>
          <a:p>
            <a:pPr marL="796925" indent="-796925" algn="l"/>
            <a:r>
              <a:rPr lang="en-US" dirty="0">
                <a:solidFill>
                  <a:schemeClr val="bg1"/>
                </a:solidFill>
                <a:latin typeface="Rockwell" pitchFamily="18" charset="0"/>
              </a:rPr>
              <a:t>#9</a:t>
            </a:r>
          </a:p>
        </p:txBody>
      </p:sp>
    </p:spTree>
    <p:extLst>
      <p:ext uri="{BB962C8B-B14F-4D97-AF65-F5344CB8AC3E}">
        <p14:creationId xmlns:p14="http://schemas.microsoft.com/office/powerpoint/2010/main" val="1345508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1478</TotalTime>
  <Words>879</Words>
  <Application>Microsoft Office PowerPoint</Application>
  <PresentationFormat>Widescreen</PresentationFormat>
  <Paragraphs>203</Paragraphs>
  <Slides>23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Rockwell</vt:lpstr>
      <vt:lpstr>Wingdings</vt:lpstr>
      <vt:lpstr>Office Theme</vt:lpstr>
      <vt:lpstr>Custom Design</vt:lpstr>
      <vt:lpstr>1_Custom Design</vt:lpstr>
      <vt:lpstr>PowerPoint Presentation</vt:lpstr>
      <vt:lpstr>Agenda</vt:lpstr>
      <vt:lpstr>#3</vt:lpstr>
      <vt:lpstr>#4</vt:lpstr>
      <vt:lpstr>#5</vt:lpstr>
      <vt:lpstr>#6</vt:lpstr>
      <vt:lpstr>#7</vt:lpstr>
      <vt:lpstr>#8</vt:lpstr>
      <vt:lpstr>#9</vt:lpstr>
      <vt:lpstr>#10</vt:lpstr>
      <vt:lpstr>New Vision &amp; New Mission</vt:lpstr>
      <vt:lpstr>#11</vt:lpstr>
      <vt:lpstr>DRAFT Values – B.E.A.C.H</vt:lpstr>
      <vt:lpstr>Take a Break</vt:lpstr>
      <vt:lpstr>PowerPoint Presentation</vt:lpstr>
      <vt:lpstr>PowerPoint Presentation</vt:lpstr>
      <vt:lpstr>#2</vt:lpstr>
      <vt:lpstr>#15 </vt:lpstr>
      <vt:lpstr>#16</vt:lpstr>
      <vt:lpstr>#17</vt:lpstr>
      <vt:lpstr>#18</vt:lpstr>
      <vt:lpstr>Values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Carolyn Brown</dc:creator>
  <cp:lastModifiedBy>Trish Shinkle</cp:lastModifiedBy>
  <cp:revision>80</cp:revision>
  <cp:lastPrinted>2023-04-03T13:25:09Z</cp:lastPrinted>
  <dcterms:created xsi:type="dcterms:W3CDTF">2023-03-17T15:39:44Z</dcterms:created>
  <dcterms:modified xsi:type="dcterms:W3CDTF">2025-01-17T13:45:18Z</dcterms:modified>
</cp:coreProperties>
</file>