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72" r:id="rId2"/>
  </p:sldIdLst>
  <p:sldSz cx="12192000" cy="6858000"/>
  <p:notesSz cx="147828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714" y="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640556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8374063" y="0"/>
            <a:ext cx="640556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92F0E7-F503-4A24-8962-10BD5BA52A6B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6037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477963" y="4473575"/>
            <a:ext cx="11826875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640556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8374063" y="8829675"/>
            <a:ext cx="640556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5F8990-826E-44E3-BD06-BD8C49096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832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5F8990-826E-44E3-BD06-BD8C4909658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149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380233" y="2072462"/>
            <a:ext cx="7431532" cy="14160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305557" y="3910736"/>
            <a:ext cx="7580884" cy="9950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11/3/2023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11/3/2023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11/3/2023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1317" y="25907"/>
            <a:ext cx="12157822" cy="131064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510792" y="214706"/>
            <a:ext cx="9170415" cy="5600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05587" y="1569211"/>
            <a:ext cx="11380825" cy="43453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9BA3C-5230-43F1-846A-ED7FF5BBD5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00" y="253287"/>
            <a:ext cx="5218684" cy="560070"/>
          </a:xfrm>
        </p:spPr>
        <p:txBody>
          <a:bodyPr/>
          <a:lstStyle/>
          <a:p>
            <a:r>
              <a:rPr lang="en-US" dirty="0"/>
              <a:t>Town of Longboat Key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DB9DF6-98CA-49E6-9F5D-ACCFB1DC76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2400" y="1335660"/>
            <a:ext cx="2971800" cy="5355312"/>
          </a:xfrm>
        </p:spPr>
        <p:txBody>
          <a:bodyPr/>
          <a:lstStyle/>
          <a:p>
            <a:r>
              <a:rPr lang="en-US" u="sng" dirty="0">
                <a:highlight>
                  <a:srgbClr val="00FFFF"/>
                </a:highlight>
              </a:rPr>
              <a:t>S</a:t>
            </a:r>
            <a:r>
              <a:rPr lang="en-US" dirty="0"/>
              <a:t>trengths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300" b="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0" dirty="0"/>
              <a:t>In person customer service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0" dirty="0"/>
              <a:t>Higher median income, median age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0" dirty="0"/>
              <a:t>Market value of island land and property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0" dirty="0"/>
              <a:t>Engaged community with higher level of service expectations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0" dirty="0"/>
              <a:t>Balanced approach to fiscal conservatism and needs-based funding.</a:t>
            </a:r>
            <a:endParaRPr lang="en-US" sz="900" b="0" dirty="0">
              <a:highlight>
                <a:srgbClr val="00FFFF"/>
              </a:highlight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0" dirty="0"/>
              <a:t>Aesthetically Beautiful Island beach and bay community and atmosphere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0" dirty="0"/>
              <a:t>Basic amenities, commercial and restaurants available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0" dirty="0"/>
              <a:t>Town Charter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0" dirty="0"/>
              <a:t>Strong reserve policy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0" dirty="0"/>
              <a:t>Committed /competent leadership and staff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0" dirty="0"/>
              <a:t>Effective Zoning, Building and Land Use principles in Town Code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0" dirty="0"/>
              <a:t>Effective Beach Management Plan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0" dirty="0"/>
              <a:t>Well maintained variety of parks and public spaces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0" dirty="0"/>
              <a:t>Fiscally conservative and balanced approach to Town governance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0" dirty="0"/>
              <a:t>Strong infrastructure maintenance and capital planning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0" dirty="0"/>
              <a:t>Preservation of natural, education and cultural assets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0" dirty="0"/>
              <a:t>Underground franchise electrical and broadband assets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0" dirty="0"/>
              <a:t>Strong focus on customer care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0" dirty="0"/>
              <a:t>Excellent working relationships and partnerships with other local, state and federal entities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0" dirty="0"/>
              <a:t>Employee wages and benefits (2023)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0" dirty="0"/>
              <a:t>Lean and nimble operations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0" dirty="0"/>
              <a:t>Safe Community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0" dirty="0"/>
              <a:t>Very strong real estate reinvestment/redevelopment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0" dirty="0"/>
              <a:t>St. Regis coming on line in 2024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0" dirty="0"/>
              <a:t>Short-term rental identification and violation enforcement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0" dirty="0"/>
              <a:t>Agreements with Manatee County and City of Sarasota for potable water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561FDB9-E277-4C95-AF8D-719BBB639D21}"/>
              </a:ext>
            </a:extLst>
          </p:cNvPr>
          <p:cNvSpPr txBox="1">
            <a:spLocks/>
          </p:cNvSpPr>
          <p:nvPr/>
        </p:nvSpPr>
        <p:spPr>
          <a:xfrm>
            <a:off x="3294532" y="1335662"/>
            <a:ext cx="2667000" cy="49859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400" b="1" i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u="sng" kern="0" dirty="0">
                <a:highlight>
                  <a:srgbClr val="00FFFF"/>
                </a:highlight>
              </a:rPr>
              <a:t>W</a:t>
            </a:r>
            <a:r>
              <a:rPr lang="en-US" kern="0" dirty="0"/>
              <a:t>eaknesses</a:t>
            </a:r>
          </a:p>
          <a:p>
            <a:endParaRPr lang="en-US" sz="300" b="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0" dirty="0"/>
              <a:t>Two (2) Counties </a:t>
            </a:r>
            <a:r>
              <a:rPr lang="en-US" sz="900" b="0" i="1" dirty="0"/>
              <a:t>(can also be a strength)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0" dirty="0"/>
              <a:t>Peak Seasonal Traffic Congestion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0" dirty="0"/>
              <a:t>Insufficient safety crossings on GMD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0" dirty="0"/>
              <a:t>Challenge filling vacant Town positions with qualified talent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0" dirty="0"/>
              <a:t>Single or limited staff in key positions --Bench Strength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0" dirty="0"/>
              <a:t>Limited Healthcare options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0" dirty="0"/>
              <a:t>Limited Restaurant Selection </a:t>
            </a:r>
            <a:r>
              <a:rPr lang="en-US" sz="900" b="0" i="1" dirty="0"/>
              <a:t>(this is better now)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0" dirty="0"/>
              <a:t>Single Transit/ Mobility-On-Demand system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0" kern="0" dirty="0"/>
              <a:t>Single, fixed Florida Department of Transportation (“FDOT”) roadway to enter/exit island.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0" kern="0" dirty="0"/>
              <a:t>Four (4) bridges to access to and from mainland – 2 north and 2 south.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0" kern="0" dirty="0"/>
              <a:t>Single wastewater line serving whole island under Sarasota Bay to mainland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0" kern="0" dirty="0"/>
              <a:t>Gulf of Mexico (Gulf Coast Region) susceptible to red tide (affects quality of life, market values, property sales, etc.)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0" kern="0" dirty="0"/>
              <a:t>Beach Nourishment Management is expensive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0" kern="0" dirty="0"/>
              <a:t>Operational capacity limits for larger or high volume work events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0" kern="0" dirty="0"/>
              <a:t>Defined pension system still desired by some local, regional applicants.</a:t>
            </a:r>
            <a:r>
              <a:rPr lang="en-US" sz="900" b="0" strike="sngStrike" kern="0" dirty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0" kern="0" dirty="0"/>
              <a:t>Affordable Housing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0" kern="0" dirty="0"/>
              <a:t>Limited promotional / advancement employment opportunities for Town staff</a:t>
            </a:r>
            <a:endParaRPr lang="en-US" sz="900" b="0" strike="sngStrike" kern="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0" kern="0" dirty="0"/>
              <a:t>Lack of access to re-use water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0" kern="0" dirty="0"/>
              <a:t>Inability to obtain homeowners insurance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0" kern="0" dirty="0"/>
              <a:t>Significant number of low lying structures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0" kern="0" dirty="0"/>
              <a:t>Difficult to redevelop aging multi-family properties</a:t>
            </a:r>
            <a:endParaRPr lang="en-US" sz="900" kern="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852479D-94B5-4A1A-9995-1A17F2B45C88}"/>
              </a:ext>
            </a:extLst>
          </p:cNvPr>
          <p:cNvSpPr txBox="1">
            <a:spLocks/>
          </p:cNvSpPr>
          <p:nvPr/>
        </p:nvSpPr>
        <p:spPr>
          <a:xfrm>
            <a:off x="6261846" y="1335662"/>
            <a:ext cx="2805952" cy="553997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400" b="1" i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u="sng" kern="0" dirty="0">
                <a:highlight>
                  <a:srgbClr val="00FFFF"/>
                </a:highlight>
              </a:rPr>
              <a:t>O</a:t>
            </a:r>
            <a:r>
              <a:rPr lang="en-US" kern="0" dirty="0"/>
              <a:t>pportunities</a:t>
            </a:r>
          </a:p>
          <a:p>
            <a:endParaRPr lang="en-US" sz="300" b="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0" dirty="0"/>
              <a:t>Educate Public on resiliency and sustainability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0" kern="0" dirty="0"/>
              <a:t>Town Center Outdoor Venue/Pavilion and Library Community Gathering space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0" kern="0" dirty="0"/>
              <a:t>North End Community Center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0" kern="0" dirty="0"/>
              <a:t>Staff continuing education and certification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0" kern="0" dirty="0"/>
              <a:t>Succession planning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0" kern="0" dirty="0"/>
              <a:t>Partnerships, grants, and other external funding and project support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0" kern="0" dirty="0"/>
              <a:t>Alternative transportation modes (Water taxi, </a:t>
            </a:r>
            <a:r>
              <a:rPr lang="en-US" sz="900" b="0" kern="0" dirty="0" err="1"/>
              <a:t>etc</a:t>
            </a:r>
            <a:r>
              <a:rPr lang="en-US" sz="900" b="0" kern="0" dirty="0"/>
              <a:t>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0" kern="0" dirty="0"/>
              <a:t>Town employee events and workforce engagement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0" kern="0" dirty="0"/>
              <a:t>Community events.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0" dirty="0"/>
              <a:t>Ability to provide quality service and manage expectations.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0" dirty="0"/>
              <a:t>Stronger support/service contracts and partner relationships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0" dirty="0"/>
              <a:t>Enhance a culture of cross-training, skill training and development.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0" dirty="0"/>
              <a:t>Develop/sustain a culture of innovation and good judgement.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0" dirty="0"/>
              <a:t>Hiring quality, multi-skilled staff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0" dirty="0"/>
              <a:t>Develop and finalize Town Canal Navigation Maintenance Program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0" dirty="0"/>
              <a:t>Enhance fiscal planning and judgment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0" dirty="0"/>
              <a:t>Transparency and proactive fact-based communication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0" dirty="0"/>
              <a:t>More Restaurants / Services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0" dirty="0"/>
              <a:t>Collaboration with other organizations regarding Bay water quality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0" dirty="0"/>
              <a:t>Improve signage at island entrances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0" kern="0" dirty="0"/>
              <a:t>Improve GMD as a complete street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0" kern="0" dirty="0"/>
              <a:t>Smart City Technology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0" kern="0" dirty="0"/>
              <a:t>Strengthen flooding / sea level rise regulations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0" kern="0" dirty="0"/>
              <a:t>Leadership in sustainability and carbon reduction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0" kern="0" dirty="0"/>
              <a:t>AI service enhancements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0" kern="0" dirty="0"/>
              <a:t>Improve strategic planning process &amp; data driven service delivery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900" b="0" kern="0" dirty="0">
              <a:solidFill>
                <a:srgbClr val="FF0000"/>
              </a:solidFill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0ED6FC0-1898-4A70-9FD3-97A6C217C332}"/>
              </a:ext>
            </a:extLst>
          </p:cNvPr>
          <p:cNvSpPr txBox="1">
            <a:spLocks/>
          </p:cNvSpPr>
          <p:nvPr/>
        </p:nvSpPr>
        <p:spPr>
          <a:xfrm>
            <a:off x="9157448" y="1335662"/>
            <a:ext cx="2805952" cy="45473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400" b="1" i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u="sng" kern="0" dirty="0">
                <a:highlight>
                  <a:srgbClr val="00FFFF"/>
                </a:highlight>
              </a:rPr>
              <a:t>T</a:t>
            </a:r>
            <a:r>
              <a:rPr lang="en-US" kern="0" dirty="0"/>
              <a:t>hreats</a:t>
            </a:r>
          </a:p>
          <a:p>
            <a:endParaRPr lang="en-US" sz="300" b="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0" dirty="0"/>
              <a:t>Sea Level Rise, storm impacts and impacts to local economy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0" dirty="0"/>
              <a:t>Economy, inflation, and interest rates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0" dirty="0"/>
              <a:t>Rising operational costs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0" dirty="0"/>
              <a:t>Rising Insurance costs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0" dirty="0"/>
              <a:t>Nuisance and Impactful Flooding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0" dirty="0"/>
              <a:t>Peak Seasonal Traffic Congestion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0" kern="0" dirty="0"/>
              <a:t>Gulf of Mexico (Gulf Coast Region) susceptible to red tide (affects quality of life, market values, property sales, etc.)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0" dirty="0"/>
              <a:t>Distance to Hospital and Medical services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0" dirty="0"/>
              <a:t>Cyber-security and  IT systems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0" dirty="0"/>
              <a:t>Noise by powered vehicles and equipment</a:t>
            </a:r>
            <a:endParaRPr lang="en-US" sz="900" kern="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0" dirty="0"/>
              <a:t>Media manipulation and extreme advocacy groups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0" dirty="0"/>
              <a:t>Beach Erosion (currently managed)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0" dirty="0"/>
              <a:t>Florida subject to hurricanes, heat and weather/climate related phenomena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0" dirty="0"/>
              <a:t>Dependence on off-island sources of water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0" dirty="0"/>
              <a:t>Sewage treatment spills and waste disposal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0" dirty="0"/>
              <a:t>Threat of battery fires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0" dirty="0"/>
              <a:t>Private property insurance leaving the state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0" dirty="0"/>
              <a:t>Increased demand and cost of sand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0" dirty="0"/>
              <a:t>Future pandemics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0" dirty="0"/>
              <a:t>Lack of water / draught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b="0" dirty="0"/>
              <a:t>High impact of regional development</a:t>
            </a:r>
          </a:p>
          <a:p>
            <a:r>
              <a:rPr lang="en-US" sz="1050" b="0" dirty="0"/>
              <a:t> </a:t>
            </a:r>
            <a:endParaRPr lang="en-US" sz="1200" kern="0" dirty="0"/>
          </a:p>
          <a:p>
            <a:endParaRPr lang="en-US" sz="1200" kern="0" dirty="0"/>
          </a:p>
          <a:p>
            <a:endParaRPr lang="en-US" sz="1200" kern="0" dirty="0"/>
          </a:p>
        </p:txBody>
      </p:sp>
    </p:spTree>
    <p:extLst>
      <p:ext uri="{BB962C8B-B14F-4D97-AF65-F5344CB8AC3E}">
        <p14:creationId xmlns:p14="http://schemas.microsoft.com/office/powerpoint/2010/main" val="18799642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906</TotalTime>
  <Words>682</Words>
  <Application>Microsoft Office PowerPoint</Application>
  <PresentationFormat>Widescreen</PresentationFormat>
  <Paragraphs>105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Town of Longboat Key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Carolyn Brown</dc:creator>
  <cp:lastModifiedBy>Carolyn Brown</cp:lastModifiedBy>
  <cp:revision>95</cp:revision>
  <cp:lastPrinted>2023-08-17T19:38:19Z</cp:lastPrinted>
  <dcterms:created xsi:type="dcterms:W3CDTF">2022-09-14T12:06:41Z</dcterms:created>
  <dcterms:modified xsi:type="dcterms:W3CDTF">2023-11-03T14:34:28Z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2022-09-13T00:00:00Z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2022-09-14T00:00:00Z</vt:filetime>
  </property>
</Properties>
</file>