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24"/>
  </p:notesMasterIdLst>
  <p:handoutMasterIdLst>
    <p:handoutMasterId r:id="rId25"/>
  </p:handoutMasterIdLst>
  <p:sldIdLst>
    <p:sldId id="256" r:id="rId4"/>
    <p:sldId id="316" r:id="rId5"/>
    <p:sldId id="400" r:id="rId6"/>
    <p:sldId id="414" r:id="rId7"/>
    <p:sldId id="415" r:id="rId8"/>
    <p:sldId id="409" r:id="rId9"/>
    <p:sldId id="408" r:id="rId10"/>
    <p:sldId id="394" r:id="rId11"/>
    <p:sldId id="309" r:id="rId12"/>
    <p:sldId id="379" r:id="rId13"/>
    <p:sldId id="385" r:id="rId14"/>
    <p:sldId id="377" r:id="rId15"/>
    <p:sldId id="407" r:id="rId16"/>
    <p:sldId id="413" r:id="rId17"/>
    <p:sldId id="403" r:id="rId18"/>
    <p:sldId id="412" r:id="rId19"/>
    <p:sldId id="417" r:id="rId20"/>
    <p:sldId id="416" r:id="rId21"/>
    <p:sldId id="418" r:id="rId22"/>
    <p:sldId id="27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366FF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2982" autoAdjust="0"/>
  </p:normalViewPr>
  <p:slideViewPr>
    <p:cSldViewPr snapToGrid="0">
      <p:cViewPr varScale="1">
        <p:scale>
          <a:sx n="105" d="100"/>
          <a:sy n="105" d="100"/>
        </p:scale>
        <p:origin x="13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28CD301-4491-4CD0-8AD9-E2ED0FE30F9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764F6AC-9AC3-4D7B-B1F9-77A436CC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3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F134DD4-0B3B-4DEE-ABD4-489FBBE9FB4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28E7CC3-4DB0-4D8D-8DF5-1344855E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E7CC3-4DB0-4D8D-8DF5-1344855E8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E7CC3-4DB0-4D8D-8DF5-1344855E86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E7CC3-4DB0-4D8D-8DF5-1344855E86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6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7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E7CC3-4DB0-4D8D-8DF5-1344855E86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1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1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97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5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E7CC3-4DB0-4D8D-8DF5-1344855E8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9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6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0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3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0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6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9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8A64-EF15-45C4-879A-4413A5B05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400" y="1219200"/>
            <a:ext cx="10566400" cy="4953000"/>
          </a:xfrm>
        </p:spPr>
        <p:txBody>
          <a:bodyPr anchor="t">
            <a:noAutofit/>
          </a:bodyPr>
          <a:lstStyle>
            <a:lvl1pPr algn="l">
              <a:lnSpc>
                <a:spcPct val="170000"/>
              </a:lnSpc>
              <a:spcBef>
                <a:spcPts val="0"/>
              </a:spcBef>
              <a:buSzPct val="97000"/>
              <a:buBlip>
                <a:blip r:embed="rId2"/>
              </a:buBlip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>
              <a:lnSpc>
                <a:spcPct val="170000"/>
              </a:lnSpc>
              <a:spcBef>
                <a:spcPts val="0"/>
              </a:spcBef>
              <a:buSzPct val="97000"/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Enter Text Here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CC0-9E29-4E40-8D9B-9A9602EE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F953-86E4-4AF6-876A-802B34A3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4A01-4941-487E-A6A4-68AFECF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2D62-D72C-4943-A483-9BEB789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82EE-25DF-4A4A-8001-9FB9EC8F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5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FA0A-28B2-402C-8908-E6BC942D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5894-A15A-40A2-8DB2-2198237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EC7F-3BB3-470E-8B99-3405EB6D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CB22-0FA1-4D21-920D-F4C9A014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E62-17F5-484E-947B-0B4CC10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5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0BF4-193D-4C1E-B9EC-6FE47F53B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182" y="136525"/>
            <a:ext cx="7117871" cy="836064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CB8C-46A9-49E8-BD3F-F6194772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12DB-FE40-4796-95BF-75BB1B95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AC16-875D-4619-AA62-2C8BEC7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D357-9329-49F2-859E-87D84117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E4F-946D-4A0A-A360-95999D746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94" y="136525"/>
            <a:ext cx="7315199" cy="715529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6145-E558-4729-8177-BF3562AD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E756-9EED-4A74-AF6A-066826DC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4EB8-9BBB-4975-A790-301A6CAD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1C75-D1E5-44AC-87BF-7A3A2096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0286-746F-43C6-88CB-9A72E9D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E773-5968-4943-81C8-A32922DC2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325937"/>
            <a:ext cx="7316788" cy="653777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D52AA-1225-407A-ABD7-78794050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9E715-C87E-4375-87AC-20FD60CAC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C97F3-948D-4AA5-A7DF-B526C4057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F1CAD-68F9-44F9-AB2F-8913AC52C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05C0B-CEB7-459F-8E3D-63D94A02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0953A-579A-44ED-A3BD-504E36C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66759-3596-4C1C-A5A3-3631BAE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6BD-824B-405C-AD29-CEBC7719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B20F-5908-4F3E-9725-B9D461D5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7829-3AFE-4CE3-A240-61F55224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5F360-F5B7-4690-9D5B-E7C64516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1D31F-A123-43E6-9763-59DD44B6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6F949-F878-48C0-B88E-8DE12401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AFB4-A7AD-44D9-A7FF-4D32278D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B6B0-21E3-44DB-9624-0ADE6DB4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A90D-E5C0-427A-B847-9BC6FB55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E203-DD98-470C-824C-E45E72AF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37DBD-1038-4292-BD0E-FD36C01A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066F-F8ED-4B08-B1FE-F120908B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A814-021F-4F0A-A5A1-EF442E76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EDC1-D019-4ADB-82B2-C92DA43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22C61-0012-44E9-AAFB-FA6E913E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4566-6349-4A79-9009-12D9E1034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31D5A-05E0-4ECD-A59E-C77B01BA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762E2-BFD8-4C1B-A25A-23DFDECC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D20C-5D95-4044-A8A8-E3A74D3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0546-1482-458E-B06D-586DE16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0618-96C7-4EA4-92E9-8C5B396FC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BD85-A69F-4163-8308-8BD894EF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D0FB-6287-4383-B401-3199BA7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2286-BC61-455B-AF6F-7ED9BEAC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8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1F303-2792-4559-AF21-1E305051F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063EC-943D-4E36-B3FF-A54F601E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7EF4-53F3-4423-B519-E2A6FFF5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83CF-8F0B-48AD-9459-F4E3D5CD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F210-D5CB-4613-9D63-BEC13592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FBB9-BA76-4E00-8BC8-E3D97102BC8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058863"/>
            <a:ext cx="10515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Page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 userDrawn="1"/>
        </p:nvGraphicFramePr>
        <p:xfrm>
          <a:off x="0" y="0"/>
          <a:ext cx="1219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r:id="rId4" imgW="18234921" imgH="2349206" progId="">
                  <p:embed/>
                </p:oleObj>
              </mc:Choice>
              <mc:Fallback>
                <p:oleObj r:id="rId4" imgW="18234921" imgH="2349206" progId="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860800" y="76200"/>
            <a:ext cx="8128000" cy="338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rgbClr val="F9C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6364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5A15C-AB8B-4907-B924-6B3048B58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138B-DFA8-4712-A283-9374061D1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93" b="80876"/>
          <a:stretch/>
        </p:blipFill>
        <p:spPr>
          <a:xfrm>
            <a:off x="11268" y="0"/>
            <a:ext cx="12169464" cy="13114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FF42E-64AF-4BB7-961A-FF22F32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17F0D-DE41-4F0B-95E3-14F9D43D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BCEB-3FB8-41BD-A422-AED61BCA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88FF-5CE3-48F9-92FC-43FB5F5C67D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E158-0C89-4D7F-AE98-805C0A24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15F-903B-434F-B023-3C941B90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pngimg.com/png/4124-autumn-png-lea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4091" r="3967" b="4436"/>
          <a:stretch/>
        </p:blipFill>
        <p:spPr>
          <a:xfrm>
            <a:off x="552893" y="361507"/>
            <a:ext cx="10738884" cy="627320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52400"/>
          </a:effectLst>
        </p:spPr>
      </p:pic>
      <p:sp>
        <p:nvSpPr>
          <p:cNvPr id="5" name="TextBox 4"/>
          <p:cNvSpPr txBox="1"/>
          <p:nvPr/>
        </p:nvSpPr>
        <p:spPr>
          <a:xfrm>
            <a:off x="5422324" y="517796"/>
            <a:ext cx="48189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Department Directors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Strategic Planning Retreat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October 27,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A516C-825E-4322-A0F9-9E28F0A62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3" y="535880"/>
            <a:ext cx="1968254" cy="1968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074FB-8DA9-453D-B261-62F1ADEB76DD}"/>
              </a:ext>
            </a:extLst>
          </p:cNvPr>
          <p:cNvSpPr txBox="1"/>
          <p:nvPr/>
        </p:nvSpPr>
        <p:spPr>
          <a:xfrm>
            <a:off x="3331675" y="5966234"/>
            <a:ext cx="8609845" cy="53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Rockwell" panose="02060603020205020403" pitchFamily="18" charset="0"/>
              </a:rPr>
              <a:t>Premier Community, Exceptional Service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E6D578-A926-4787-BC44-51CB7F73E8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9666670">
            <a:off x="9853238" y="657811"/>
            <a:ext cx="1348850" cy="9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0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1C10-0D97-4F34-B666-34A138AC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FC31E-83E9-48B3-A2A7-B2FB2769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4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58BCBC-A531-480A-BB9C-53F8264D9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29"/>
          <a:stretch/>
        </p:blipFill>
        <p:spPr>
          <a:xfrm>
            <a:off x="-12409" y="896113"/>
            <a:ext cx="6260809" cy="4469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0900" y="2667001"/>
            <a:ext cx="441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Environmental Matrix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43602" y="2569465"/>
            <a:ext cx="1060702" cy="859536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3076" y="2228671"/>
            <a:ext cx="1512074" cy="1200329"/>
          </a:xfrm>
        </p:spPr>
        <p:txBody>
          <a:bodyPr>
            <a:normAutofit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08783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7520" y="0"/>
            <a:ext cx="917448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1081" y="0"/>
            <a:ext cx="26858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1630" y="2648634"/>
            <a:ext cx="5362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FY24 Highlights Including 5 year CIP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C66222-80DD-4308-8EBD-4B79B4B8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8841"/>
            <a:ext cx="5676901" cy="37483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57800" y="2877233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9940" y="2762933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328469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CEB4-0C1B-4ED2-B0BA-AE00A69A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FY24 Budget Highlights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44204-4AD2-47A1-BC0B-DDFD28868139}"/>
              </a:ext>
            </a:extLst>
          </p:cNvPr>
          <p:cNvSpPr txBox="1"/>
          <p:nvPr/>
        </p:nvSpPr>
        <p:spPr>
          <a:xfrm>
            <a:off x="444843" y="1408670"/>
            <a:ext cx="1107521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Revenues: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July 1 Certified Real Estate Values - 13.11% increase from FY23 - $8,353,979,772 Taxable Value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1,580,016 in new Ad Valorem Revenue using a mill rate of 1.9600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$1,040,261 in new Non Ad Valorem Revenue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Sales taxes and Franchise fees expected to remain elevated due to economic activity and inflation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income to remain stable with Feds expected to reduce rates once inflation is under control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Operating Expenditures: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Total Operating Expense Budget of $20,595,614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Wages and Benefits approximately 81.5% of Operating Budget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Fire (IAFF) and Police (PBA) Contracts Ratified			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Employees Merit increases have been applied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7 New Positions (2.3 FTE’s paid outside of General Fund)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Health Insurance, Pension and FRS Contribution increases</a:t>
            </a:r>
          </a:p>
        </p:txBody>
      </p:sp>
    </p:spTree>
    <p:extLst>
      <p:ext uri="{BB962C8B-B14F-4D97-AF65-F5344CB8AC3E}">
        <p14:creationId xmlns:p14="http://schemas.microsoft.com/office/powerpoint/2010/main" val="22588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CEB4-0C1B-4ED2-B0BA-AE00A69A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FY24 Budget Highlights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06420-7448-47DA-8B37-A7C232A21404}"/>
              </a:ext>
            </a:extLst>
          </p:cNvPr>
          <p:cNvSpPr txBox="1"/>
          <p:nvPr/>
        </p:nvSpPr>
        <p:spPr>
          <a:xfrm>
            <a:off x="444843" y="1408670"/>
            <a:ext cx="1107521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Capital Plan Initiatives include: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Stormwater Management and Drainage Improvements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 calming circles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Broadway Roundabout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Pathway lighting and Street lighting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Display Boards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Permitting and Planning Software and implementation (Accela)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Asbestos Pipe Replacement and Subaqueous Force Main Replacement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Fire Truck and Public Safety Equipment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Town Hall hardening – Roof, Windows and Generator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 enhancements and smart city initiatives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Fleet replacement including take home cars for Police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91 Roof 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Boardwalk replacement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Recreation Center Concept planning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Canal Assessment Program</a:t>
            </a:r>
          </a:p>
        </p:txBody>
      </p:sp>
    </p:spTree>
    <p:extLst>
      <p:ext uri="{BB962C8B-B14F-4D97-AF65-F5344CB8AC3E}">
        <p14:creationId xmlns:p14="http://schemas.microsoft.com/office/powerpoint/2010/main" val="171231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FFA7B4-D867-455D-A51D-6D333B15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391"/>
            <a:ext cx="6315324" cy="5520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0900" y="2609662"/>
            <a:ext cx="4415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Unfunded/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Underfunded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63147" y="27432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8847" y="2609662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251292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CEB4-0C1B-4ED2-B0BA-AE00A69A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Unfunded/Underfunded Capital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067397-D651-4C48-8B3B-C12FB538342C}"/>
              </a:ext>
            </a:extLst>
          </p:cNvPr>
          <p:cNvSpPr txBox="1">
            <a:spLocks/>
          </p:cNvSpPr>
          <p:nvPr/>
        </p:nvSpPr>
        <p:spPr>
          <a:xfrm>
            <a:off x="0" y="1693721"/>
            <a:ext cx="7939890" cy="516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Subaqueous Wastewater Line</a:t>
            </a:r>
            <a:r>
              <a:rPr lang="en-US" sz="1800" dirty="0"/>
              <a:t> (Utility Fund – Rate Increases)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Sea level Rise Construction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GMD Corridor Study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Pedestrian Crossings </a:t>
            </a:r>
            <a:r>
              <a:rPr lang="en-US" sz="1800" dirty="0"/>
              <a:t>(FDOT)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Broadway Roundabout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Construction (FDOT)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Longboat Club Road Roundabout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Design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Construction (FDOT)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Bayfront Park Recreation Center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Canal Dredging </a:t>
            </a:r>
            <a:r>
              <a:rPr lang="en-US" sz="1800" dirty="0"/>
              <a:t>(Assessment Model in progress)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C29EB-78D9-4AA9-9A23-182B4A7AA941}"/>
              </a:ext>
            </a:extLst>
          </p:cNvPr>
          <p:cNvSpPr txBox="1"/>
          <p:nvPr/>
        </p:nvSpPr>
        <p:spPr>
          <a:xfrm>
            <a:off x="7759634" y="1522063"/>
            <a:ext cx="42430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Funding Opportunities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Congressional Appropriations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American Rescue 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Federal Infrastructure 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Agency Funding at Federal Level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Florida Appropriations Request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Agency Funding at State Level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General Fund, Fund Balance Excess (Budget Process)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Agency Funding at County Level</a:t>
            </a:r>
            <a:br>
              <a:rPr lang="en-US" sz="2000" dirty="0"/>
            </a:br>
            <a:r>
              <a:rPr lang="en-US" sz="2000" dirty="0"/>
              <a:t>(WCIND, Neighborhood Parks,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0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D6B09C-9C75-44C6-BD25-BB5C307BD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6" t="2895" r="2268" b="20839"/>
          <a:stretch/>
        </p:blipFill>
        <p:spPr>
          <a:xfrm>
            <a:off x="457200" y="343783"/>
            <a:ext cx="5791200" cy="6012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29947" y="1503661"/>
            <a:ext cx="4415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General Updates For Commission Retreat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63147" y="27432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8847" y="2609662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E436C-0DA5-4EB0-B16E-A0EE6E00D022}"/>
              </a:ext>
            </a:extLst>
          </p:cNvPr>
          <p:cNvSpPr txBox="1"/>
          <p:nvPr/>
        </p:nvSpPr>
        <p:spPr>
          <a:xfrm>
            <a:off x="7068312" y="3429000"/>
            <a:ext cx="4782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Canal Dredge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Town Center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Phase 3 Dog Park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Rec Center Design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Complete Streets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Repave Sidewalks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Subaqueous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Beach Evaluation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0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2525F0-BEDF-4338-8CCE-E937A60FD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729"/>
            <a:ext cx="6248400" cy="4018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0900" y="2609662"/>
            <a:ext cx="44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Sterling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06485" y="2827314"/>
            <a:ext cx="1388629" cy="819338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827" y="2781594"/>
            <a:ext cx="1512073" cy="910778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13083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58BCBC-A531-480A-BB9C-53F8264D9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29"/>
          <a:stretch/>
        </p:blipFill>
        <p:spPr>
          <a:xfrm>
            <a:off x="-12409" y="896113"/>
            <a:ext cx="6260809" cy="4469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0900" y="2667001"/>
            <a:ext cx="441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Training &amp;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64841" y="2651467"/>
            <a:ext cx="1167118" cy="914399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6371" y="2673696"/>
            <a:ext cx="1384058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#11</a:t>
            </a:r>
          </a:p>
        </p:txBody>
      </p:sp>
    </p:spTree>
    <p:extLst>
      <p:ext uri="{BB962C8B-B14F-4D97-AF65-F5344CB8AC3E}">
        <p14:creationId xmlns:p14="http://schemas.microsoft.com/office/powerpoint/2010/main" val="384123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CEB4-0C1B-4ED2-B0BA-AE00A69A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A898-90FD-4A6C-972E-22376F25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362457"/>
            <a:ext cx="11155136" cy="535901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Welcome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Employee Engagement Survey – </a:t>
            </a:r>
            <a:r>
              <a:rPr lang="en-US" b="1" dirty="0" err="1"/>
              <a:t>Stratex</a:t>
            </a:r>
            <a:endParaRPr lang="en-US" b="1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Review SWOT Analysis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Sleepless Nights &amp; What’s Needed?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Near Term &amp; Long Term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Strategic Planning (Placemat &amp; Long-term Issues)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Environmental Matrix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FY23 Highlights Including 5 year CIP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Unfunded / Underfunded Issues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General Updates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Sterling Update – What’s next?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Training and Development (20 hours annually)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Discussion / Next Steps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b="1" dirty="0"/>
          </a:p>
        </p:txBody>
      </p:sp>
      <p:pic>
        <p:nvPicPr>
          <p:cNvPr id="7176" name="Picture 8" descr="What's The Plan?">
            <a:extLst>
              <a:ext uri="{FF2B5EF4-FFF2-40B4-BE49-F238E27FC236}">
                <a16:creationId xmlns:a16="http://schemas.microsoft.com/office/drawing/2014/main" id="{C48A24DB-E74B-4EB5-A52E-1322D63B9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r="15966"/>
          <a:stretch/>
        </p:blipFill>
        <p:spPr bwMode="auto">
          <a:xfrm>
            <a:off x="9389300" y="2331074"/>
            <a:ext cx="2130753" cy="20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74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CE620D-D7FD-4D89-919C-CFBD8055D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438"/>
            <a:ext cx="6248400" cy="4369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843016" y="2596896"/>
            <a:ext cx="1014984" cy="832104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6636" y="2408494"/>
            <a:ext cx="1383527" cy="1020506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DC447-23AF-4E7F-B21B-EFA11E6AEB5D}"/>
              </a:ext>
            </a:extLst>
          </p:cNvPr>
          <p:cNvSpPr txBox="1"/>
          <p:nvPr/>
        </p:nvSpPr>
        <p:spPr>
          <a:xfrm>
            <a:off x="6633312" y="2578011"/>
            <a:ext cx="480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Discussion &amp;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Next Steps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BA7D10-1322-4C4D-90DA-B1240819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" y="658368"/>
            <a:ext cx="5736658" cy="37996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4310" y="0"/>
            <a:ext cx="63976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26670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035" y="2514601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5566" y="2409735"/>
            <a:ext cx="415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026D3-4BDE-4610-8ED7-DC715FB8F2F3}"/>
              </a:ext>
            </a:extLst>
          </p:cNvPr>
          <p:cNvSpPr txBox="1"/>
          <p:nvPr/>
        </p:nvSpPr>
        <p:spPr>
          <a:xfrm>
            <a:off x="6632510" y="2667001"/>
            <a:ext cx="4984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Employee Engagement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71980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DC447-23AF-4E7F-B21B-EFA11E6AEB5D}"/>
              </a:ext>
            </a:extLst>
          </p:cNvPr>
          <p:cNvSpPr txBox="1"/>
          <p:nvPr/>
        </p:nvSpPr>
        <p:spPr>
          <a:xfrm>
            <a:off x="6752360" y="2606056"/>
            <a:ext cx="480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 S.W.O.T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46E1E-FE9E-4741-928A-3D99E10F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61" y="1037753"/>
            <a:ext cx="6287361" cy="4133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568113-B74A-4D0E-A0C5-E321272294BD}"/>
              </a:ext>
            </a:extLst>
          </p:cNvPr>
          <p:cNvSpPr txBox="1"/>
          <p:nvPr/>
        </p:nvSpPr>
        <p:spPr>
          <a:xfrm>
            <a:off x="0" y="3917204"/>
            <a:ext cx="1161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63D8F-D201-4E4A-84F9-DEB1AC8D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293" y="2240264"/>
            <a:ext cx="1164437" cy="365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62B2E-353E-4BC8-85E6-2BA69B83D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421" y="3934946"/>
            <a:ext cx="1164437" cy="365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A4610F-1D13-4DE9-AC1B-F7D50BD9A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893" y="2205542"/>
            <a:ext cx="1164437" cy="3718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29300" y="2511882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4440" y="2388768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5224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43135-739A-4735-AF9A-36A67B9B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02" y="0"/>
            <a:ext cx="12252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DA4B81-9538-488E-A434-00B1865AB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016"/>
            <a:ext cx="5794310" cy="5591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4310" y="0"/>
            <a:ext cx="63976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26670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035" y="2514601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5566" y="2409735"/>
            <a:ext cx="415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026D3-4BDE-4610-8ED7-DC715FB8F2F3}"/>
              </a:ext>
            </a:extLst>
          </p:cNvPr>
          <p:cNvSpPr txBox="1"/>
          <p:nvPr/>
        </p:nvSpPr>
        <p:spPr>
          <a:xfrm>
            <a:off x="6744666" y="2667001"/>
            <a:ext cx="48719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Sleepless Nights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Near Term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Long Term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6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619A36-0DF3-46A7-893D-F9BEF41F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90662"/>
            <a:ext cx="5794310" cy="4111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4310" y="0"/>
            <a:ext cx="63976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26670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035" y="2514601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5566" y="2409735"/>
            <a:ext cx="415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026D3-4BDE-4610-8ED7-DC715FB8F2F3}"/>
              </a:ext>
            </a:extLst>
          </p:cNvPr>
          <p:cNvSpPr txBox="1"/>
          <p:nvPr/>
        </p:nvSpPr>
        <p:spPr>
          <a:xfrm>
            <a:off x="7200900" y="2667001"/>
            <a:ext cx="44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Strategic Planning</a:t>
            </a:r>
          </a:p>
        </p:txBody>
      </p:sp>
    </p:spTree>
    <p:extLst>
      <p:ext uri="{BB962C8B-B14F-4D97-AF65-F5344CB8AC3E}">
        <p14:creationId xmlns:p14="http://schemas.microsoft.com/office/powerpoint/2010/main" val="31650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1C10-0D97-4F34-B666-34A138AC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28927-D086-4282-8075-C5A374CA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28" y="1287943"/>
            <a:ext cx="8138160" cy="5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2514602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0A614-0E07-4EB3-9EA1-CF47C4345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521</Words>
  <Application>Microsoft Office PowerPoint</Application>
  <PresentationFormat>Widescreen</PresentationFormat>
  <Paragraphs>142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Office Theme</vt:lpstr>
      <vt:lpstr>Custom Design</vt:lpstr>
      <vt:lpstr>1_Custom Design</vt:lpstr>
      <vt:lpstr>PowerPoint Presentation</vt:lpstr>
      <vt:lpstr>Agenda</vt:lpstr>
      <vt:lpstr>#2</vt:lpstr>
      <vt:lpstr>#3</vt:lpstr>
      <vt:lpstr>PowerPoint Presentation</vt:lpstr>
      <vt:lpstr>#4</vt:lpstr>
      <vt:lpstr>#5</vt:lpstr>
      <vt:lpstr>Strategic Planning Process</vt:lpstr>
      <vt:lpstr>#2</vt:lpstr>
      <vt:lpstr>Long-Term Issues</vt:lpstr>
      <vt:lpstr>#6</vt:lpstr>
      <vt:lpstr>#7</vt:lpstr>
      <vt:lpstr>FY24 Budget Highlights</vt:lpstr>
      <vt:lpstr>FY24 Budget Highlights</vt:lpstr>
      <vt:lpstr>#8</vt:lpstr>
      <vt:lpstr>Unfunded/Underfunded Capital</vt:lpstr>
      <vt:lpstr>#9</vt:lpstr>
      <vt:lpstr>#10</vt:lpstr>
      <vt:lpstr>#11</vt:lpstr>
      <vt:lpstr>#12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Brown</dc:creator>
  <cp:lastModifiedBy>Carolyn Brown</cp:lastModifiedBy>
  <cp:revision>173</cp:revision>
  <cp:lastPrinted>2023-10-26T14:50:04Z</cp:lastPrinted>
  <dcterms:created xsi:type="dcterms:W3CDTF">2021-04-01T17:58:25Z</dcterms:created>
  <dcterms:modified xsi:type="dcterms:W3CDTF">2023-10-26T19:50:33Z</dcterms:modified>
</cp:coreProperties>
</file>