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98" r:id="rId5"/>
    <p:sldId id="283" r:id="rId6"/>
    <p:sldId id="297" r:id="rId7"/>
    <p:sldId id="313" r:id="rId8"/>
    <p:sldId id="284" r:id="rId9"/>
    <p:sldId id="299" r:id="rId10"/>
    <p:sldId id="314" r:id="rId11"/>
    <p:sldId id="311" r:id="rId12"/>
    <p:sldId id="312" r:id="rId13"/>
    <p:sldId id="300" r:id="rId14"/>
    <p:sldId id="293" r:id="rId15"/>
    <p:sldId id="302" r:id="rId16"/>
    <p:sldId id="304" r:id="rId17"/>
    <p:sldId id="305" r:id="rId18"/>
    <p:sldId id="301" r:id="rId19"/>
    <p:sldId id="306" r:id="rId20"/>
    <p:sldId id="307" r:id="rId21"/>
    <p:sldId id="308" r:id="rId22"/>
    <p:sldId id="309" r:id="rId23"/>
    <p:sldId id="310" r:id="rId24"/>
    <p:sldId id="285" r:id="rId25"/>
    <p:sldId id="295" r:id="rId26"/>
    <p:sldId id="611" r:id="rId27"/>
    <p:sldId id="606" r:id="rId28"/>
    <p:sldId id="612" r:id="rId29"/>
    <p:sldId id="607" r:id="rId30"/>
    <p:sldId id="438" r:id="rId31"/>
    <p:sldId id="610" r:id="rId32"/>
    <p:sldId id="615" r:id="rId33"/>
    <p:sldId id="296"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070B1-5D87-168D-B659-6CEDF0E7448B}" v="54" dt="2023-10-26T18:45:32.914"/>
    <p1510:client id="{E6B31D4D-2FA3-4362-AD4E-23B8F2EF2853}" v="1" dt="2023-10-26T16:12:17.950"/>
  </p1510:revLst>
</p1510:revInfo>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712" autoAdjust="0"/>
  </p:normalViewPr>
  <p:slideViewPr>
    <p:cSldViewPr snapToGrid="0">
      <p:cViewPr varScale="1">
        <p:scale>
          <a:sx n="96" d="100"/>
          <a:sy n="96" d="100"/>
        </p:scale>
        <p:origin x="90" y="1266"/>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1E-436F-B155-11D12081ECA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3D1E-436F-B155-11D12081ECA9}"/>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3D1E-436F-B155-11D12081ECA9}"/>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6-3D1E-436F-B155-11D12081ECA9}"/>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DA66-4D13-90A4-391C509065DF}"/>
              </c:ext>
            </c:extLst>
          </c:dPt>
          <c:dPt>
            <c:idx val="1"/>
            <c:bubble3D val="0"/>
            <c:spPr>
              <a:solidFill>
                <a:schemeClr val="accent2"/>
              </a:solidFill>
              <a:ln>
                <a:noFill/>
              </a:ln>
              <a:effectLst/>
            </c:spPr>
            <c:extLst>
              <c:ext xmlns:c16="http://schemas.microsoft.com/office/drawing/2014/chart" uri="{C3380CC4-5D6E-409C-BE32-E72D297353CC}">
                <c16:uniqueId val="{00000003-DA66-4D13-90A4-391C509065DF}"/>
              </c:ext>
            </c:extLst>
          </c:dPt>
          <c:dPt>
            <c:idx val="2"/>
            <c:bubble3D val="0"/>
            <c:spPr>
              <a:solidFill>
                <a:schemeClr val="accent3"/>
              </a:solidFill>
              <a:ln>
                <a:noFill/>
              </a:ln>
              <a:effectLst/>
            </c:spPr>
            <c:extLst>
              <c:ext xmlns:c16="http://schemas.microsoft.com/office/drawing/2014/chart" uri="{C3380CC4-5D6E-409C-BE32-E72D297353CC}">
                <c16:uniqueId val="{00000005-DA66-4D13-90A4-391C509065DF}"/>
              </c:ext>
            </c:extLst>
          </c:dPt>
          <c:dPt>
            <c:idx val="3"/>
            <c:bubble3D val="0"/>
            <c:spPr>
              <a:solidFill>
                <a:schemeClr val="accent1"/>
              </a:solidFill>
              <a:ln>
                <a:noFill/>
              </a:ln>
              <a:effectLst/>
            </c:spPr>
            <c:extLst>
              <c:ext xmlns:c16="http://schemas.microsoft.com/office/drawing/2014/chart" uri="{C3380CC4-5D6E-409C-BE32-E72D297353CC}">
                <c16:uniqueId val="{00000007-DA66-4D13-90A4-391C509065DF}"/>
              </c:ext>
            </c:extLst>
          </c:dPt>
          <c:dPt>
            <c:idx val="4"/>
            <c:bubble3D val="0"/>
            <c:spPr>
              <a:solidFill>
                <a:schemeClr val="accent4"/>
              </a:solidFill>
              <a:ln>
                <a:noFill/>
              </a:ln>
              <a:effectLst/>
            </c:spPr>
            <c:extLst>
              <c:ext xmlns:c16="http://schemas.microsoft.com/office/drawing/2014/chart" uri="{C3380CC4-5D6E-409C-BE32-E72D297353CC}">
                <c16:uniqueId val="{00000009-DA66-4D13-90A4-391C509065DF}"/>
              </c:ext>
            </c:extLst>
          </c:dPt>
          <c:dLbls>
            <c:dLbl>
              <c:idx val="0"/>
              <c:delete val="1"/>
              <c:extLst>
                <c:ext xmlns:c15="http://schemas.microsoft.com/office/drawing/2012/chart" uri="{CE6537A1-D6FC-4f65-9D91-7224C49458BB}"/>
                <c:ext xmlns:c16="http://schemas.microsoft.com/office/drawing/2014/chart" uri="{C3380CC4-5D6E-409C-BE32-E72D297353CC}">
                  <c16:uniqueId val="{00000001-DA66-4D13-90A4-391C509065DF}"/>
                </c:ext>
              </c:extLst>
            </c:dLbl>
            <c:dLbl>
              <c:idx val="1"/>
              <c:layout>
                <c:manualLayout>
                  <c:x val="-0.11615923344937455"/>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66-4D13-90A4-391C509065DF}"/>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66-4D13-90A4-391C509065DF}"/>
                </c:ext>
              </c:extLst>
            </c:dLbl>
            <c:dLbl>
              <c:idx val="3"/>
              <c:layout>
                <c:manualLayout>
                  <c:x val="6.9525299079784011E-2"/>
                  <c:y val="0.28576578141527864"/>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66-4D13-90A4-391C509065DF}"/>
                </c:ext>
              </c:extLst>
            </c:dLbl>
            <c:dLbl>
              <c:idx val="4"/>
              <c:layout>
                <c:manualLayout>
                  <c:x val="-8.1787666114047294E-2"/>
                  <c:y val="0.2286126251322228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66-4D13-90A4-391C50906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DA66-4D13-90A4-391C509065D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Revenue</a:t>
            </a:r>
            <a:r>
              <a:rPr lang="en-US" baseline="0" dirty="0">
                <a:solidFill>
                  <a:schemeClr val="tx1">
                    <a:lumMod val="75000"/>
                    <a:lumOff val="25000"/>
                  </a:schemeClr>
                </a:solidFill>
              </a:rPr>
              <a:t> Over Time</a:t>
            </a:r>
            <a:endParaRPr lang="en-US" dirty="0">
              <a:solidFill>
                <a:schemeClr val="tx1">
                  <a:lumMod val="75000"/>
                  <a:lumOff val="2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B30D-47FC-97C2-FA87298C22F3}"/>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B30D-47FC-97C2-FA87298C22F3}"/>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B30D-47FC-97C2-FA87298C22F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6-B30D-47FC-97C2-FA87298C22F3}"/>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Rectangle 1">
          <a:extLst xmlns:a="http://schemas.openxmlformats.org/drawingml/2006/main">
            <a:ext uri="{FF2B5EF4-FFF2-40B4-BE49-F238E27FC236}">
              <a16:creationId xmlns:a16="http://schemas.microsoft.com/office/drawing/2014/main" id="{924ED877-E016-4736-BA15-B7E08914B5B3}"/>
            </a:ext>
          </a:extLst>
        </cdr:cNvPr>
        <cdr:cNvSpPr/>
      </cdr:nvSpPr>
      <cdr:spPr>
        <a:xfrm xmlns:a="http://schemas.openxmlformats.org/drawingml/2006/main">
          <a:off x="0" y="0"/>
          <a:ext cx="3389313" cy="44441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0.01573</cdr:y>
    </cdr:from>
    <cdr:to>
      <cdr:x>1</cdr:x>
      <cdr:y>0.99541</cdr:y>
    </cdr:to>
    <cdr:sp macro="" textlink="">
      <cdr:nvSpPr>
        <cdr:cNvPr id="3" name="Rectangle 2">
          <a:extLst xmlns:a="http://schemas.openxmlformats.org/drawingml/2006/main">
            <a:ext uri="{FF2B5EF4-FFF2-40B4-BE49-F238E27FC236}">
              <a16:creationId xmlns:a16="http://schemas.microsoft.com/office/drawing/2014/main" id="{6A7CD3C2-FB35-40AE-A325-CA3A3223D0AF}"/>
            </a:ext>
          </a:extLst>
        </cdr:cNvPr>
        <cdr:cNvSpPr/>
      </cdr:nvSpPr>
      <cdr:spPr>
        <a:xfrm xmlns:a="http://schemas.openxmlformats.org/drawingml/2006/main">
          <a:off x="0" y="69912"/>
          <a:ext cx="3389313" cy="43539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10/26/2023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10/26/2023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dirty="0"/>
          </a:p>
        </p:txBody>
      </p:sp>
    </p:spTree>
    <p:extLst>
      <p:ext uri="{BB962C8B-B14F-4D97-AF65-F5344CB8AC3E}">
        <p14:creationId xmlns:p14="http://schemas.microsoft.com/office/powerpoint/2010/main" val="295350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dirty="0"/>
          </a:p>
        </p:txBody>
      </p:sp>
    </p:spTree>
    <p:extLst>
      <p:ext uri="{BB962C8B-B14F-4D97-AF65-F5344CB8AC3E}">
        <p14:creationId xmlns:p14="http://schemas.microsoft.com/office/powerpoint/2010/main" val="255965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dirty="0"/>
          </a:p>
        </p:txBody>
      </p:sp>
    </p:spTree>
    <p:extLst>
      <p:ext uri="{BB962C8B-B14F-4D97-AF65-F5344CB8AC3E}">
        <p14:creationId xmlns:p14="http://schemas.microsoft.com/office/powerpoint/2010/main" val="132537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dirty="0"/>
          </a:p>
        </p:txBody>
      </p:sp>
    </p:spTree>
    <p:extLst>
      <p:ext uri="{BB962C8B-B14F-4D97-AF65-F5344CB8AC3E}">
        <p14:creationId xmlns:p14="http://schemas.microsoft.com/office/powerpoint/2010/main" val="64306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51228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dirty="0"/>
          </a:p>
        </p:txBody>
      </p:sp>
    </p:spTree>
    <p:extLst>
      <p:ext uri="{BB962C8B-B14F-4D97-AF65-F5344CB8AC3E}">
        <p14:creationId xmlns:p14="http://schemas.microsoft.com/office/powerpoint/2010/main" val="357778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Copy/Paste link into browser: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75000"/>
                    <a:lumOff val="25000"/>
                  </a:schemeClr>
                </a:solidFill>
                <a:latin typeface="+mn-lt"/>
                <a:ea typeface="+mn-ea"/>
                <a:cs typeface="+mn-cs"/>
              </a:rPr>
              <a:t>https://www.youtube.com/watch?v=yqSMp8jc3CE</a:t>
            </a:r>
          </a:p>
          <a:p>
            <a:endParaRPr lang="en-US" dirty="0"/>
          </a:p>
        </p:txBody>
      </p:sp>
      <p:sp>
        <p:nvSpPr>
          <p:cNvPr id="4" name="Slide Number Placeholder 3"/>
          <p:cNvSpPr>
            <a:spLocks noGrp="1"/>
          </p:cNvSpPr>
          <p:nvPr>
            <p:ph type="sldNum" sz="quarter" idx="5"/>
          </p:nvPr>
        </p:nvSpPr>
        <p:spPr/>
        <p:txBody>
          <a:bodyPr/>
          <a:lstStyle/>
          <a:p>
            <a:fld id="{4A34A70D-9661-490B-917B-636BD3E30828}" type="slidenum">
              <a:rPr lang="en-US" smtClean="0"/>
              <a:t>27</a:t>
            </a:fld>
            <a:endParaRPr lang="en-US"/>
          </a:p>
        </p:txBody>
      </p:sp>
    </p:spTree>
    <p:extLst>
      <p:ext uri="{BB962C8B-B14F-4D97-AF65-F5344CB8AC3E}">
        <p14:creationId xmlns:p14="http://schemas.microsoft.com/office/powerpoint/2010/main" val="1963421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040633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graphicFrame>
        <p:nvGraphicFramePr>
          <p:cNvPr id="8" name="Chart 7" title="Gross Revenue Placeholder Chart">
            <a:extLst>
              <a:ext uri="{FF2B5EF4-FFF2-40B4-BE49-F238E27FC236}">
                <a16:creationId xmlns:a16="http://schemas.microsoft.com/office/drawing/2014/main" id="{0F60C5FF-F2F2-4EA7-ADED-E162A5B82B4C}"/>
              </a:ext>
            </a:extLst>
          </p:cNvPr>
          <p:cNvGraphicFramePr/>
          <p:nvPr userDrawn="1">
            <p:extLst>
              <p:ext uri="{D42A27DB-BD31-4B8C-83A1-F6EECF244321}">
                <p14:modId xmlns:p14="http://schemas.microsoft.com/office/powerpoint/2010/main" val="537021869"/>
              </p:ext>
            </p:extLst>
          </p:nvPr>
        </p:nvGraphicFramePr>
        <p:xfrm>
          <a:off x="431800" y="1512000"/>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title="Gross Revenue Placeholder Chart">
            <a:extLst>
              <a:ext uri="{FF2B5EF4-FFF2-40B4-BE49-F238E27FC236}">
                <a16:creationId xmlns:a16="http://schemas.microsoft.com/office/drawing/2014/main" id="{D5AA46A9-40E0-4FA5-BFED-6D14ED62EFFB}"/>
              </a:ext>
            </a:extLst>
          </p:cNvPr>
          <p:cNvGraphicFramePr/>
          <p:nvPr userDrawn="1">
            <p:extLst>
              <p:ext uri="{D42A27DB-BD31-4B8C-83A1-F6EECF244321}">
                <p14:modId xmlns:p14="http://schemas.microsoft.com/office/powerpoint/2010/main" val="2314973354"/>
              </p:ext>
            </p:extLst>
          </p:nvPr>
        </p:nvGraphicFramePr>
        <p:xfrm>
          <a:off x="4406900" y="1512000"/>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title="Gross Revenue Placeholder Chart">
            <a:extLst>
              <a:ext uri="{FF2B5EF4-FFF2-40B4-BE49-F238E27FC236}">
                <a16:creationId xmlns:a16="http://schemas.microsoft.com/office/drawing/2014/main" id="{F7175363-BD78-41A0-92CF-0F9E5A14568A}"/>
              </a:ext>
            </a:extLst>
          </p:cNvPr>
          <p:cNvGraphicFramePr/>
          <p:nvPr userDrawn="1">
            <p:extLst>
              <p:ext uri="{D42A27DB-BD31-4B8C-83A1-F6EECF244321}">
                <p14:modId xmlns:p14="http://schemas.microsoft.com/office/powerpoint/2010/main" val="351553000"/>
              </p:ext>
            </p:extLst>
          </p:nvPr>
        </p:nvGraphicFramePr>
        <p:xfrm>
          <a:off x="8382000" y="1512000"/>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8265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62553"/>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69901"/>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63078"/>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67078"/>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104052"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102595"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3 content">
    <p:spTree>
      <p:nvGrpSpPr>
        <p:cNvPr id="1" name=""/>
        <p:cNvGrpSpPr/>
        <p:nvPr/>
      </p:nvGrpSpPr>
      <p:grpSpPr>
        <a:xfrm>
          <a:off x="0" y="0"/>
          <a:ext cx="0" cy="0"/>
          <a:chOff x="0" y="0"/>
          <a:chExt cx="0" cy="0"/>
        </a:xfrm>
      </p:grpSpPr>
      <p:sp>
        <p:nvSpPr>
          <p:cNvPr id="13" name="Content Placeholder 10">
            <a:extLst>
              <a:ext uri="{FF2B5EF4-FFF2-40B4-BE49-F238E27FC236}">
                <a16:creationId xmlns:a16="http://schemas.microsoft.com/office/drawing/2014/main" id="{454B80C6-ACBE-4877-BC36-02B9C42A2DA0}"/>
              </a:ext>
            </a:extLst>
          </p:cNvPr>
          <p:cNvSpPr>
            <a:spLocks noGrp="1"/>
          </p:cNvSpPr>
          <p:nvPr>
            <p:ph sz="quarter" idx="36"/>
          </p:nvPr>
        </p:nvSpPr>
        <p:spPr>
          <a:xfrm>
            <a:off x="8485569"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2D5A5AA1-9589-4EC6-B469-1EE7724E7DD3}"/>
              </a:ext>
            </a:extLst>
          </p:cNvPr>
          <p:cNvSpPr>
            <a:spLocks noGrp="1"/>
          </p:cNvSpPr>
          <p:nvPr>
            <p:ph sz="quarter" idx="35"/>
          </p:nvPr>
        </p:nvSpPr>
        <p:spPr>
          <a:xfrm>
            <a:off x="4508564" y="1590675"/>
            <a:ext cx="3246121" cy="42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9557FF2-93A3-48A1-AB68-35D6813B3A91}"/>
              </a:ext>
            </a:extLst>
          </p:cNvPr>
          <p:cNvSpPr>
            <a:spLocks noGrp="1"/>
          </p:cNvSpPr>
          <p:nvPr>
            <p:ph sz="quarter" idx="34"/>
          </p:nvPr>
        </p:nvSpPr>
        <p:spPr>
          <a:xfrm>
            <a:off x="502920"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18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6">
            <a:extLst>
              <a:ext uri="{FF2B5EF4-FFF2-40B4-BE49-F238E27FC236}">
                <a16:creationId xmlns:a16="http://schemas.microsoft.com/office/drawing/2014/main" id="{0D32884E-EBB5-47FA-9B0A-E32B264BC5A1}"/>
              </a:ext>
            </a:extLst>
          </p:cNvPr>
          <p:cNvSpPr>
            <a:spLocks noGrp="1"/>
          </p:cNvSpPr>
          <p:nvPr>
            <p:ph sz="quarter" idx="34"/>
          </p:nvPr>
        </p:nvSpPr>
        <p:spPr>
          <a:xfrm>
            <a:off x="512064" y="1655063"/>
            <a:ext cx="11248136" cy="412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85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7552944" y="5359400"/>
            <a:ext cx="4207056"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6" r:id="rId3"/>
    <p:sldLayoutId id="2147483662" r:id="rId4"/>
    <p:sldLayoutId id="2147483659" r:id="rId5"/>
    <p:sldLayoutId id="2147483663" r:id="rId6"/>
    <p:sldLayoutId id="2147483677" r:id="rId7"/>
    <p:sldLayoutId id="2147483654" r:id="rId8"/>
    <p:sldLayoutId id="2147483660" r:id="rId9"/>
    <p:sldLayoutId id="2147483664" r:id="rId10"/>
    <p:sldLayoutId id="2147483650" r:id="rId11"/>
    <p:sldLayoutId id="2147483652" r:id="rId12"/>
    <p:sldLayoutId id="2147483656" r:id="rId13"/>
    <p:sldLayoutId id="2147483657" r:id="rId14"/>
    <p:sldLayoutId id="2147483667" r:id="rId15"/>
    <p:sldLayoutId id="2147483668" r:id="rId16"/>
    <p:sldLayoutId id="2147483669" r:id="rId17"/>
    <p:sldLayoutId id="2147483670" r:id="rId18"/>
    <p:sldLayoutId id="2147483671" r:id="rId19"/>
    <p:sldLayoutId id="2147483673" r:id="rId20"/>
    <p:sldLayoutId id="2147483674" r:id="rId21"/>
    <p:sldLayoutId id="2147483676" r:id="rId22"/>
    <p:sldLayoutId id="2147483655" r:id="rId23"/>
    <p:sldLayoutId id="2147483675" r:id="rId24"/>
    <p:sldLayoutId id="2147483672" r:id="rId25"/>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foundationalconcepts.com/" TargetMode="External"/><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hyperlink" Target="https://www.youtube.com/watch?v=yqSMp8jc3CE"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https://workingcapitalreview.com/2014/12/employee-surveys-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200400" y="2811052"/>
            <a:ext cx="8991600" cy="2350883"/>
          </a:xfrm>
        </p:spPr>
        <p:txBody>
          <a:bodyPr/>
          <a:lstStyle/>
          <a:p>
            <a:r>
              <a:rPr lang="en-US" sz="3600" dirty="0"/>
              <a:t>Employee Survey: </a:t>
            </a:r>
            <a:br>
              <a:rPr lang="en-US" sz="3600" dirty="0"/>
            </a:br>
            <a:r>
              <a:rPr lang="en-US" sz="3600" dirty="0">
                <a:solidFill>
                  <a:schemeClr val="accent1">
                    <a:lumMod val="50000"/>
                  </a:schemeClr>
                </a:solidFill>
              </a:rPr>
              <a:t>What we heard</a:t>
            </a:r>
            <a:br>
              <a:rPr lang="en-US" sz="3600" dirty="0">
                <a:solidFill>
                  <a:schemeClr val="accent1">
                    <a:lumMod val="50000"/>
                  </a:schemeClr>
                </a:solidFill>
              </a:rPr>
            </a:br>
            <a:r>
              <a:rPr lang="en-US" sz="3600" dirty="0"/>
              <a:t>Strategic Planning:</a:t>
            </a:r>
            <a:br>
              <a:rPr lang="en-US" sz="3600" dirty="0"/>
            </a:br>
            <a:r>
              <a:rPr lang="en-US" sz="3600" dirty="0">
                <a:solidFill>
                  <a:schemeClr val="accent1">
                    <a:lumMod val="50000"/>
                  </a:schemeClr>
                </a:solidFill>
              </a:rPr>
              <a:t>Where we are going</a:t>
            </a:r>
            <a:endParaRPr lang="en-US" sz="4400" dirty="0">
              <a:solidFill>
                <a:schemeClr val="accent3">
                  <a:lumMod val="50000"/>
                </a:schemeClr>
              </a:solidFill>
            </a:endParaRPr>
          </a:p>
        </p:txBody>
      </p:sp>
      <p:pic>
        <p:nvPicPr>
          <p:cNvPr id="8" name="Picture Placeholder 7" descr="A group of people sitting in chairs&#10;&#10;Description automatically generated with medium confidence">
            <a:extLst>
              <a:ext uri="{FF2B5EF4-FFF2-40B4-BE49-F238E27FC236}">
                <a16:creationId xmlns:a16="http://schemas.microsoft.com/office/drawing/2014/main" id="{9C1893F6-53D6-4F50-A0F2-2E44FCDCF06C}"/>
              </a:ext>
            </a:extLst>
          </p:cNvPr>
          <p:cNvPicPr>
            <a:picLocks noGrp="1" noChangeAspect="1"/>
          </p:cNvPicPr>
          <p:nvPr>
            <p:ph type="pic" sz="quarter" idx="10"/>
          </p:nvPr>
        </p:nvPicPr>
        <p:blipFill>
          <a:blip r:embed="rId2"/>
          <a:srcRect l="7451" r="7451"/>
          <a:stretch>
            <a:fillRect/>
          </a:stretch>
        </p:blipFill>
        <p:spPr>
          <a:xfrm>
            <a:off x="-46539" y="2275979"/>
            <a:ext cx="6493877" cy="4517571"/>
          </a:xfrm>
        </p:spPr>
      </p:pic>
      <p:sp>
        <p:nvSpPr>
          <p:cNvPr id="7" name="Subtitle 6">
            <a:extLst>
              <a:ext uri="{FF2B5EF4-FFF2-40B4-BE49-F238E27FC236}">
                <a16:creationId xmlns:a16="http://schemas.microsoft.com/office/drawing/2014/main" id="{BD4D88FD-6A86-7EEC-218D-DB6FAE1B9E79}"/>
              </a:ext>
            </a:extLst>
          </p:cNvPr>
          <p:cNvSpPr>
            <a:spLocks noGrp="1"/>
          </p:cNvSpPr>
          <p:nvPr>
            <p:ph type="subTitle" idx="1"/>
          </p:nvPr>
        </p:nvSpPr>
        <p:spPr>
          <a:xfrm>
            <a:off x="6447338" y="5185060"/>
            <a:ext cx="3333250" cy="580921"/>
          </a:xfrm>
        </p:spPr>
        <p:txBody>
          <a:bodyPr/>
          <a:lstStyle/>
          <a:p>
            <a:r>
              <a:rPr lang="en-US" dirty="0"/>
              <a:t>October 2023</a:t>
            </a:r>
          </a:p>
        </p:txBody>
      </p:sp>
      <p:pic>
        <p:nvPicPr>
          <p:cNvPr id="10" name="Picture 9">
            <a:extLst>
              <a:ext uri="{FF2B5EF4-FFF2-40B4-BE49-F238E27FC236}">
                <a16:creationId xmlns:a16="http://schemas.microsoft.com/office/drawing/2014/main" id="{B2BDF7D1-B34F-819A-1EDC-05ED7E35D233}"/>
              </a:ext>
            </a:extLst>
          </p:cNvPr>
          <p:cNvPicPr>
            <a:picLocks noChangeAspect="1"/>
          </p:cNvPicPr>
          <p:nvPr/>
        </p:nvPicPr>
        <p:blipFill>
          <a:blip r:embed="rId3"/>
          <a:stretch>
            <a:fillRect/>
          </a:stretch>
        </p:blipFill>
        <p:spPr>
          <a:xfrm>
            <a:off x="9780588" y="6526939"/>
            <a:ext cx="2244283" cy="331061"/>
          </a:xfrm>
          <a:prstGeom prst="rect">
            <a:avLst/>
          </a:prstGeom>
        </p:spPr>
      </p:pic>
      <p:pic>
        <p:nvPicPr>
          <p:cNvPr id="5" name="Picture 4" descr="A round blue and yellow logo with a map and a person in armor&#10;&#10;Description automatically generated">
            <a:extLst>
              <a:ext uri="{FF2B5EF4-FFF2-40B4-BE49-F238E27FC236}">
                <a16:creationId xmlns:a16="http://schemas.microsoft.com/office/drawing/2014/main" id="{17F8BDCB-A1BF-3FA5-C721-B9CDA6416E69}"/>
              </a:ext>
            </a:extLst>
          </p:cNvPr>
          <p:cNvPicPr>
            <a:picLocks noChangeAspect="1"/>
          </p:cNvPicPr>
          <p:nvPr/>
        </p:nvPicPr>
        <p:blipFill>
          <a:blip r:embed="rId4"/>
          <a:stretch>
            <a:fillRect/>
          </a:stretch>
        </p:blipFill>
        <p:spPr>
          <a:xfrm>
            <a:off x="6723291" y="2944029"/>
            <a:ext cx="1590735" cy="1590735"/>
          </a:xfrm>
          <a:prstGeom prst="rect">
            <a:avLst/>
          </a:prstGeom>
        </p:spPr>
      </p:pic>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4400" dirty="0">
                <a:solidFill>
                  <a:schemeClr val="accent1">
                    <a:lumMod val="50000"/>
                  </a:schemeClr>
                </a:solidFill>
              </a:rPr>
              <a:t>Diversity and Inclusion</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10</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5" name="Picture 14">
            <a:extLst>
              <a:ext uri="{FF2B5EF4-FFF2-40B4-BE49-F238E27FC236}">
                <a16:creationId xmlns:a16="http://schemas.microsoft.com/office/drawing/2014/main" id="{0E08EEBE-D278-FA03-E493-1E27DEB3C52F}"/>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3" name="TextBox 2">
            <a:extLst>
              <a:ext uri="{FF2B5EF4-FFF2-40B4-BE49-F238E27FC236}">
                <a16:creationId xmlns:a16="http://schemas.microsoft.com/office/drawing/2014/main" id="{22DFC9B6-6272-901C-0D69-B849D7BFF583}"/>
              </a:ext>
            </a:extLst>
          </p:cNvPr>
          <p:cNvSpPr txBox="1"/>
          <p:nvPr/>
        </p:nvSpPr>
        <p:spPr>
          <a:xfrm>
            <a:off x="5894182" y="3219292"/>
            <a:ext cx="5581977" cy="923330"/>
          </a:xfrm>
          <a:prstGeom prst="rect">
            <a:avLst/>
          </a:prstGeom>
          <a:noFill/>
        </p:spPr>
        <p:txBody>
          <a:bodyPr wrap="none" rtlCol="0">
            <a:spAutoFit/>
          </a:bodyPr>
          <a:lstStyle/>
          <a:p>
            <a:r>
              <a:rPr lang="en-US" dirty="0">
                <a:solidFill>
                  <a:schemeClr val="bg1"/>
                </a:solidFill>
              </a:rPr>
              <a:t>The overall rating for diversity and inclusion for </a:t>
            </a:r>
          </a:p>
          <a:p>
            <a:r>
              <a:rPr lang="en-US" dirty="0">
                <a:solidFill>
                  <a:schemeClr val="bg1"/>
                </a:solidFill>
              </a:rPr>
              <a:t>2023 was X. The most frequently selected response was</a:t>
            </a:r>
          </a:p>
          <a:p>
            <a:r>
              <a:rPr lang="en-US" dirty="0">
                <a:solidFill>
                  <a:schemeClr val="bg1"/>
                </a:solidFill>
              </a:rPr>
              <a:t>X with X out of 89 total responses. </a:t>
            </a:r>
          </a:p>
        </p:txBody>
      </p:sp>
      <p:pic>
        <p:nvPicPr>
          <p:cNvPr id="6" name="Picture 5">
            <a:extLst>
              <a:ext uri="{FF2B5EF4-FFF2-40B4-BE49-F238E27FC236}">
                <a16:creationId xmlns:a16="http://schemas.microsoft.com/office/drawing/2014/main" id="{39C41DDA-6724-EBD2-2FA5-402C3DA6619F}"/>
              </a:ext>
            </a:extLst>
          </p:cNvPr>
          <p:cNvPicPr>
            <a:picLocks noChangeAspect="1"/>
          </p:cNvPicPr>
          <p:nvPr/>
        </p:nvPicPr>
        <p:blipFill>
          <a:blip r:embed="rId4"/>
          <a:stretch>
            <a:fillRect/>
          </a:stretch>
        </p:blipFill>
        <p:spPr>
          <a:xfrm>
            <a:off x="1923247" y="2377823"/>
            <a:ext cx="6781482" cy="4040535"/>
          </a:xfrm>
          <a:prstGeom prst="rect">
            <a:avLst/>
          </a:prstGeom>
        </p:spPr>
      </p:pic>
    </p:spTree>
    <p:extLst>
      <p:ext uri="{BB962C8B-B14F-4D97-AF65-F5344CB8AC3E}">
        <p14:creationId xmlns:p14="http://schemas.microsoft.com/office/powerpoint/2010/main" val="690530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Picture Placeholder 22" descr="Hands moving forward">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a:srcRect t="11699" b="11699"/>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457" y="3429000"/>
            <a:ext cx="4722869" cy="1100566"/>
          </a:xfrm>
        </p:spPr>
        <p:txBody>
          <a:bodyPr/>
          <a:lstStyle/>
          <a:p>
            <a:r>
              <a:rPr lang="en-US" dirty="0"/>
              <a:t>Key Findings</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1" y="4452471"/>
            <a:ext cx="4721412" cy="740925"/>
          </a:xfrm>
        </p:spPr>
        <p:txBody>
          <a:bodyPr/>
          <a:lstStyle/>
          <a:p>
            <a:r>
              <a:rPr lang="en-US" sz="4000" dirty="0"/>
              <a:t>STRENGTHS</a:t>
            </a:r>
          </a:p>
          <a:p>
            <a:endParaRPr lang="en-US"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11</a:t>
            </a:fld>
            <a:endParaRPr lang="en-US" dirty="0"/>
          </a:p>
        </p:txBody>
      </p:sp>
      <p:pic>
        <p:nvPicPr>
          <p:cNvPr id="2" name="Picture 1">
            <a:extLst>
              <a:ext uri="{FF2B5EF4-FFF2-40B4-BE49-F238E27FC236}">
                <a16:creationId xmlns:a16="http://schemas.microsoft.com/office/drawing/2014/main" id="{0F44CFAB-3B86-D030-58E9-778639B9675A}"/>
              </a:ext>
            </a:extLst>
          </p:cNvPr>
          <p:cNvPicPr>
            <a:picLocks noChangeAspect="1"/>
          </p:cNvPicPr>
          <p:nvPr/>
        </p:nvPicPr>
        <p:blipFill>
          <a:blip r:embed="rId3"/>
          <a:stretch>
            <a:fillRect/>
          </a:stretch>
        </p:blipFill>
        <p:spPr>
          <a:xfrm>
            <a:off x="9879104" y="6455723"/>
            <a:ext cx="1798919" cy="263256"/>
          </a:xfrm>
          <a:prstGeom prst="rect">
            <a:avLst/>
          </a:prstGeom>
        </p:spPr>
      </p:pic>
    </p:spTree>
    <p:extLst>
      <p:ext uri="{BB962C8B-B14F-4D97-AF65-F5344CB8AC3E}">
        <p14:creationId xmlns:p14="http://schemas.microsoft.com/office/powerpoint/2010/main" val="211769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dirty="0"/>
              <a:t>STRENGTH:  </a:t>
            </a:r>
            <a:r>
              <a:rPr lang="en-US" dirty="0">
                <a:solidFill>
                  <a:schemeClr val="accent1">
                    <a:lumMod val="75000"/>
                  </a:schemeClr>
                </a:solidFill>
              </a:rPr>
              <a:t>Leadership</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20487" y="893609"/>
            <a:ext cx="11339513" cy="360000"/>
          </a:xfrm>
        </p:spPr>
        <p:txBody>
          <a:bodyPr/>
          <a:lstStyle/>
          <a:p>
            <a:r>
              <a:rPr lang="en-US" dirty="0">
                <a:solidFill>
                  <a:srgbClr val="374151"/>
                </a:solidFill>
                <a:latin typeface="Söhne"/>
              </a:rPr>
              <a:t>L</a:t>
            </a:r>
            <a:r>
              <a:rPr lang="en-US" b="0" i="0" dirty="0">
                <a:solidFill>
                  <a:srgbClr val="374151"/>
                </a:solidFill>
                <a:effectLst/>
                <a:latin typeface="Söhne"/>
              </a:rPr>
              <a:t>eadership refers to the collaborative efforts of Town leadership in guiding the direction, growth, and well-being of the municipality. Together, they emphasize visionary planning, effective governance, and community engagement to address the unique challenges and opportunities within the Town. Their collective leadership ensures that the town operates efficiently, fosters innovation, and remains responsive to the evolving needs of its citizens</a:t>
            </a:r>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432000" y="2721853"/>
            <a:ext cx="5472000" cy="3376963"/>
          </a:xfrm>
        </p:spPr>
        <p:txBody>
          <a:bodyPr/>
          <a:lstStyle/>
          <a:p>
            <a:r>
              <a:rPr lang="en-US" sz="2000" b="0" i="1" u="none" strike="noStrike" baseline="0" dirty="0">
                <a:solidFill>
                  <a:srgbClr val="000000"/>
                </a:solidFill>
                <a:latin typeface="Calibri" panose="020F0502020204030204" pitchFamily="34" charset="0"/>
              </a:rPr>
              <a:t>Good town Manager and director team. I believe the team really wants to see progress in the Town.</a:t>
            </a:r>
          </a:p>
          <a:p>
            <a:r>
              <a:rPr lang="en-US" sz="2000" b="0" i="1" u="none" strike="noStrike" baseline="0" dirty="0">
                <a:solidFill>
                  <a:srgbClr val="000000"/>
                </a:solidFill>
                <a:latin typeface="Calibri" panose="020F0502020204030204" pitchFamily="34" charset="0"/>
              </a:rPr>
              <a:t>The Town’s Commission is comprised of individuals who came from larger corporations and firms. They are more involved than most and with a good manager keep a good pulse on the budget and quality of life of its residents, visitors, and em</a:t>
            </a:r>
            <a:r>
              <a:rPr lang="en-US" sz="2000" i="1" dirty="0">
                <a:solidFill>
                  <a:srgbClr val="000000"/>
                </a:solidFill>
                <a:latin typeface="Calibri" panose="020F0502020204030204" pitchFamily="34" charset="0"/>
              </a:rPr>
              <a:t>ployees. </a:t>
            </a:r>
          </a:p>
          <a:p>
            <a:r>
              <a:rPr lang="en-US" sz="2000" b="0" i="1" u="none" strike="noStrike" baseline="0" dirty="0">
                <a:solidFill>
                  <a:srgbClr val="000000"/>
                </a:solidFill>
                <a:latin typeface="Calibri" panose="020F0502020204030204" pitchFamily="34" charset="0"/>
              </a:rPr>
              <a:t>I feel leadership is looking out for what is best for everyone. </a:t>
            </a:r>
          </a:p>
          <a:p>
            <a:r>
              <a:rPr lang="en-US" sz="2000" i="1" dirty="0">
                <a:solidFill>
                  <a:srgbClr val="000000"/>
                </a:solidFill>
                <a:latin typeface="Calibri" panose="020F0502020204030204" pitchFamily="34" charset="0"/>
              </a:rPr>
              <a:t>Leadership is focused and always clear with accomplishing the Town’s goals and objectives. </a:t>
            </a:r>
            <a:endParaRPr lang="en-US" sz="20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a:xfrm>
            <a:off x="6299887" y="2719780"/>
            <a:ext cx="5472113" cy="3379036"/>
          </a:xfrm>
        </p:spPr>
        <p:txBody>
          <a:bodyPr/>
          <a:lstStyle/>
          <a:p>
            <a:r>
              <a:rPr lang="en-US" sz="2000" i="1" dirty="0">
                <a:solidFill>
                  <a:srgbClr val="000000"/>
                </a:solidFill>
                <a:latin typeface="Calibri" panose="020F0502020204030204" pitchFamily="34" charset="0"/>
              </a:rPr>
              <a:t>82% of employees report having a clear understanding of the most important priorities for the Town of Longboat Key. </a:t>
            </a:r>
          </a:p>
          <a:p>
            <a:r>
              <a:rPr lang="en-US" sz="2000" i="1" dirty="0">
                <a:solidFill>
                  <a:srgbClr val="000000"/>
                </a:solidFill>
                <a:latin typeface="Calibri" panose="020F0502020204030204" pitchFamily="34" charset="0"/>
              </a:rPr>
              <a:t>80% of employees report having a clear understanding of Town of Longboat Key’s mission, vision, goals, and objectives. </a:t>
            </a:r>
          </a:p>
          <a:p>
            <a:r>
              <a:rPr lang="en-US" sz="2000" i="1" dirty="0">
                <a:solidFill>
                  <a:srgbClr val="000000"/>
                </a:solidFill>
                <a:latin typeface="Calibri" panose="020F0502020204030204" pitchFamily="34" charset="0"/>
              </a:rPr>
              <a:t>75% of employees report agreement with the statement “Town of Longboat Key’s leadership is appropriately concerned with accomplishing the Town’s goals and Objectives.” </a:t>
            </a:r>
          </a:p>
          <a:p>
            <a:endParaRPr lang="en-US" dirty="0"/>
          </a:p>
        </p:txBody>
      </p:sp>
      <p:sp>
        <p:nvSpPr>
          <p:cNvPr id="5" name="Footer Placeholder 4">
            <a:extLst>
              <a:ext uri="{FF2B5EF4-FFF2-40B4-BE49-F238E27FC236}">
                <a16:creationId xmlns:a16="http://schemas.microsoft.com/office/drawing/2014/main" id="{515298C4-AB98-3EE4-1146-0FF0EEC3DCBA}"/>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Tree>
    <p:extLst>
      <p:ext uri="{BB962C8B-B14F-4D97-AF65-F5344CB8AC3E}">
        <p14:creationId xmlns:p14="http://schemas.microsoft.com/office/powerpoint/2010/main" val="47459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dirty="0"/>
              <a:t>STRENGTH:  </a:t>
            </a:r>
            <a:r>
              <a:rPr lang="en-US" dirty="0">
                <a:solidFill>
                  <a:schemeClr val="accent1">
                    <a:lumMod val="75000"/>
                  </a:schemeClr>
                </a:solidFill>
              </a:rPr>
              <a:t>Workplace Environment</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32487" y="989237"/>
            <a:ext cx="11339513" cy="360000"/>
          </a:xfrm>
        </p:spPr>
        <p:txBody>
          <a:bodyPr/>
          <a:lstStyle/>
          <a:p>
            <a:r>
              <a:rPr lang="en-US" b="0" i="0" dirty="0">
                <a:solidFill>
                  <a:srgbClr val="374151"/>
                </a:solidFill>
                <a:effectLst/>
                <a:latin typeface="Söhne"/>
              </a:rPr>
              <a:t>The workplace environment encompasses the physical, psychological, and cultural conditions that shape employees' experiences and well-being at work. It includes factors such as location and workspace, the tools and resources available, interpersonal relationships, organizational culture, and leadership styles. A positive workplace environment fosters collaboration, creativity, and productivity, while also promoting the health, satisfaction, and retention of employees</a:t>
            </a:r>
            <a:r>
              <a:rPr lang="en-US" sz="1800" b="0" i="0" u="none" strike="noStrike" baseline="0" dirty="0">
                <a:solidFill>
                  <a:srgbClr val="000000"/>
                </a:solidFill>
                <a:latin typeface="Arial" panose="020B0604020202020204" pitchFamily="34" charset="0"/>
              </a:rPr>
              <a:t>.</a:t>
            </a:r>
            <a:endParaRPr lang="en-US" dirty="0">
              <a:solidFill>
                <a:srgbClr val="000000"/>
              </a:solidFill>
              <a:latin typeface="Arial" panose="020B0604020202020204" pitchFamily="34" charset="0"/>
            </a:endParaRPr>
          </a:p>
          <a:p>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432000" y="2736401"/>
            <a:ext cx="5472000" cy="3376963"/>
          </a:xfrm>
        </p:spPr>
        <p:txBody>
          <a:bodyPr/>
          <a:lstStyle/>
          <a:p>
            <a:r>
              <a:rPr lang="en-US" b="0" i="1" u="none" strike="noStrike" baseline="0" dirty="0">
                <a:solidFill>
                  <a:srgbClr val="000000"/>
                </a:solidFill>
              </a:rPr>
              <a:t>Its natural environment for workplace location, its facilities, and its staff, the positive spirit of employees as a whole. Good governance.</a:t>
            </a:r>
          </a:p>
          <a:p>
            <a:r>
              <a:rPr lang="en-US" i="1" dirty="0">
                <a:solidFill>
                  <a:srgbClr val="000000"/>
                </a:solidFill>
              </a:rPr>
              <a:t>Nimble; fiscally responsible; great tax base; friendly knowledgeable, and respectful community; great expertise within the community and within the Town; supportive and civil Commission; practical and common sense focused cost-effective solutions. Good, strong team. </a:t>
            </a:r>
          </a:p>
          <a:p>
            <a:r>
              <a:rPr lang="en-US" b="0" i="1" u="none" strike="noStrike" baseline="0" dirty="0">
                <a:solidFill>
                  <a:srgbClr val="000000"/>
                </a:solidFill>
              </a:rPr>
              <a:t>The family atmosphere. </a:t>
            </a:r>
          </a:p>
          <a:p>
            <a:r>
              <a:rPr lang="en-US" i="1" dirty="0">
                <a:solidFill>
                  <a:srgbClr val="000000"/>
                </a:solidFill>
              </a:rPr>
              <a:t>Friendliness of Town employees toward each other and the community. Everyone truly wants to make the community a better place. </a:t>
            </a:r>
            <a:endParaRPr lang="en-US" b="0" i="1" u="none" strike="noStrike" baseline="0" dirty="0">
              <a:solidFill>
                <a:srgbClr val="000000"/>
              </a:solidFill>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dirty="0">
                <a:solidFill>
                  <a:srgbClr val="000000"/>
                </a:solidFill>
              </a:rPr>
              <a:t>76% of employees report they would proudly recommend the Town of Longboat Key as a good place to work to a friend or relative</a:t>
            </a:r>
            <a:r>
              <a:rPr lang="en-US" sz="1800" b="0" i="0" u="none" strike="noStrike" baseline="0" dirty="0">
                <a:solidFill>
                  <a:srgbClr val="000000"/>
                </a:solidFill>
              </a:rPr>
              <a:t>. </a:t>
            </a:r>
          </a:p>
          <a:p>
            <a:r>
              <a:rPr lang="en-US" dirty="0">
                <a:solidFill>
                  <a:srgbClr val="000000"/>
                </a:solidFill>
              </a:rPr>
              <a:t>76% of employees feel the Town of Longboat Key </a:t>
            </a:r>
            <a:r>
              <a:rPr lang="en-US" sz="1800" b="0" i="0" u="none" strike="noStrike" baseline="0" dirty="0">
                <a:solidFill>
                  <a:srgbClr val="000000"/>
                </a:solidFill>
              </a:rPr>
              <a:t>is a great place to work. </a:t>
            </a:r>
          </a:p>
          <a:p>
            <a:r>
              <a:rPr lang="en-US" sz="1800" b="0" i="0" u="none" strike="noStrike" baseline="0" dirty="0">
                <a:solidFill>
                  <a:srgbClr val="000000"/>
                </a:solidFill>
              </a:rPr>
              <a:t>72% of employees believe the Town of Longboat Key values their unique background and experiences. </a:t>
            </a:r>
          </a:p>
          <a:p>
            <a:r>
              <a:rPr lang="en-US" sz="1800" b="0" i="0" u="none" strike="noStrike" baseline="0" dirty="0">
                <a:solidFill>
                  <a:srgbClr val="000000"/>
                </a:solidFill>
              </a:rPr>
              <a:t>75% of employees report “People of all cultures and backgrounds are valued at Town of Longboat Key”. </a:t>
            </a:r>
          </a:p>
          <a:p>
            <a:pPr marL="0" indent="0">
              <a:buNone/>
            </a:pPr>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960DC11F-FFEB-62C4-C283-916B422CD46B}"/>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Tree>
    <p:extLst>
      <p:ext uri="{BB962C8B-B14F-4D97-AF65-F5344CB8AC3E}">
        <p14:creationId xmlns:p14="http://schemas.microsoft.com/office/powerpoint/2010/main" val="4227452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dirty="0"/>
              <a:t>STRENGTH:  </a:t>
            </a:r>
            <a:r>
              <a:rPr lang="en-US" dirty="0">
                <a:solidFill>
                  <a:schemeClr val="accent1">
                    <a:lumMod val="75000"/>
                  </a:schemeClr>
                </a:solidFill>
              </a:rPr>
              <a:t>Citizen Focus</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32487" y="1073014"/>
            <a:ext cx="11339513" cy="360000"/>
          </a:xfrm>
        </p:spPr>
        <p:txBody>
          <a:bodyPr/>
          <a:lstStyle/>
          <a:p>
            <a:r>
              <a:rPr lang="en-US" dirty="0">
                <a:solidFill>
                  <a:srgbClr val="374151"/>
                </a:solidFill>
                <a:latin typeface="Söhne"/>
              </a:rPr>
              <a:t>R</a:t>
            </a:r>
            <a:r>
              <a:rPr lang="en-US" b="0" i="0" dirty="0">
                <a:solidFill>
                  <a:srgbClr val="374151"/>
                </a:solidFill>
                <a:effectLst/>
                <a:latin typeface="Söhne"/>
              </a:rPr>
              <a:t>efers to the dedication and commitment of an organization to prioritize the needs, concerns, and aspirations of its citizens in its decision-making and service delivery. It emphasizes the importance of understanding and responding to the unique needs of the community, ensuring that policies and actions are aligned with their best interests.</a:t>
            </a:r>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432000" y="2736401"/>
            <a:ext cx="5472000" cy="3376963"/>
          </a:xfrm>
        </p:spPr>
        <p:txBody>
          <a:bodyPr/>
          <a:lstStyle/>
          <a:p>
            <a:r>
              <a:rPr lang="en-US" sz="2000" i="1" dirty="0">
                <a:solidFill>
                  <a:srgbClr val="000000"/>
                </a:solidFill>
              </a:rPr>
              <a:t>The Town has employees who do in fact provide top notch service to the Town, both internally and externally.</a:t>
            </a:r>
          </a:p>
          <a:p>
            <a:r>
              <a:rPr lang="en-US" sz="2000" i="1" dirty="0">
                <a:solidFill>
                  <a:srgbClr val="000000"/>
                </a:solidFill>
              </a:rPr>
              <a:t>The Town puts the citizens first. </a:t>
            </a:r>
          </a:p>
          <a:p>
            <a:r>
              <a:rPr lang="en-US" sz="2000" i="1" dirty="0">
                <a:solidFill>
                  <a:srgbClr val="000000"/>
                </a:solidFill>
              </a:rPr>
              <a:t>Community focused. Service oriented</a:t>
            </a:r>
          </a:p>
          <a:p>
            <a:r>
              <a:rPr lang="en-US" sz="2000" i="1" dirty="0">
                <a:solidFill>
                  <a:srgbClr val="000000"/>
                </a:solidFill>
              </a:rPr>
              <a:t>I have no doubt that the Town is focused on what is best for its residents.</a:t>
            </a:r>
          </a:p>
          <a:p>
            <a:r>
              <a:rPr lang="en-US" sz="2000" i="1" dirty="0">
                <a:solidFill>
                  <a:srgbClr val="000000"/>
                </a:solidFill>
              </a:rPr>
              <a:t>Our customer service to our citizens is top notch.</a:t>
            </a: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sz="2000" b="0" i="0" u="none" strike="noStrike" baseline="0" dirty="0">
                <a:solidFill>
                  <a:srgbClr val="000000"/>
                </a:solidFill>
              </a:rPr>
              <a:t>85% of employees report that the Town of Longboat Key has a good reputation with the public.</a:t>
            </a:r>
          </a:p>
          <a:p>
            <a:r>
              <a:rPr lang="en-US" sz="2000" dirty="0">
                <a:solidFill>
                  <a:srgbClr val="000000"/>
                </a:solidFill>
              </a:rPr>
              <a:t>76% of employees believe the Town of Longboat Key’s leadership is appropriately concerned with accomplishing the Town’s goals and objectives.</a:t>
            </a:r>
          </a:p>
          <a:p>
            <a:r>
              <a:rPr lang="en-US" sz="2000" b="0" i="0" u="none" strike="noStrike" baseline="0" dirty="0">
                <a:solidFill>
                  <a:srgbClr val="000000"/>
                </a:solidFill>
              </a:rPr>
              <a:t>84% of employees report that the Town of Longboat Key is focused on what is best for the town and its residents. </a:t>
            </a:r>
          </a:p>
          <a:p>
            <a:endParaRPr lang="en-US" sz="2000" b="0" i="0" u="none" strike="noStrike" baseline="0" dirty="0">
              <a:solidFill>
                <a:srgbClr val="000000"/>
              </a:solidFill>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794A655E-667A-4389-A6B6-CDD0F6E42AFF}"/>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Tree>
    <p:extLst>
      <p:ext uri="{BB962C8B-B14F-4D97-AF65-F5344CB8AC3E}">
        <p14:creationId xmlns:p14="http://schemas.microsoft.com/office/powerpoint/2010/main" val="346298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Picture Placeholder 22" descr="A blue balloon being pricked by a pin">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a:srcRect t="961" b="961"/>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5104052" cy="1710096"/>
          </a:xfrm>
        </p:spPr>
        <p:txBody>
          <a:bodyPr/>
          <a:lstStyle/>
          <a:p>
            <a:r>
              <a:rPr lang="en-US" dirty="0"/>
              <a:t>Key Findings</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3866322"/>
            <a:ext cx="5102595" cy="1345003"/>
          </a:xfrm>
        </p:spPr>
        <p:txBody>
          <a:bodyPr/>
          <a:lstStyle/>
          <a:p>
            <a:r>
              <a:rPr lang="en-US" sz="4000" dirty="0"/>
              <a:t>OPPORTUNITIES for IMPROVEMENT</a:t>
            </a:r>
          </a:p>
          <a:p>
            <a:endParaRPr lang="en-US"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15</a:t>
            </a:fld>
            <a:endParaRPr lang="en-US" dirty="0"/>
          </a:p>
        </p:txBody>
      </p:sp>
      <p:pic>
        <p:nvPicPr>
          <p:cNvPr id="2" name="Picture 1">
            <a:extLst>
              <a:ext uri="{FF2B5EF4-FFF2-40B4-BE49-F238E27FC236}">
                <a16:creationId xmlns:a16="http://schemas.microsoft.com/office/drawing/2014/main" id="{82E5E9CA-044D-E23D-1B85-DF69CDB0DCCD}"/>
              </a:ext>
            </a:extLst>
          </p:cNvPr>
          <p:cNvPicPr>
            <a:picLocks noChangeAspect="1"/>
          </p:cNvPicPr>
          <p:nvPr/>
        </p:nvPicPr>
        <p:blipFill>
          <a:blip r:embed="rId3"/>
          <a:stretch>
            <a:fillRect/>
          </a:stretch>
        </p:blipFill>
        <p:spPr>
          <a:xfrm>
            <a:off x="9879104" y="6455723"/>
            <a:ext cx="1798919" cy="263256"/>
          </a:xfrm>
          <a:prstGeom prst="rect">
            <a:avLst/>
          </a:prstGeom>
        </p:spPr>
      </p:pic>
    </p:spTree>
    <p:extLst>
      <p:ext uri="{BB962C8B-B14F-4D97-AF65-F5344CB8AC3E}">
        <p14:creationId xmlns:p14="http://schemas.microsoft.com/office/powerpoint/2010/main" val="70876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dirty="0"/>
              <a:t>Opportunity for Improvement:  </a:t>
            </a:r>
            <a:r>
              <a:rPr lang="en-US" dirty="0">
                <a:solidFill>
                  <a:schemeClr val="accent6"/>
                </a:solidFill>
              </a:rPr>
              <a:t>COMMUNICATION</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26043" y="1043300"/>
            <a:ext cx="11339513" cy="360000"/>
          </a:xfrm>
        </p:spPr>
        <p:txBody>
          <a:bodyPr/>
          <a:lstStyle/>
          <a:p>
            <a:r>
              <a:rPr lang="en-US" sz="1800" b="0" i="0" u="none" strike="noStrike" baseline="0" dirty="0">
                <a:solidFill>
                  <a:srgbClr val="000000"/>
                </a:solidFill>
                <a:latin typeface="Arial" panose="020B0604020202020204" pitchFamily="34" charset="0"/>
              </a:rPr>
              <a:t>By effectively communicating with one another, an organization has greater assurance of mutual understanding of processes and roles and shared support of goals. </a:t>
            </a:r>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374021" y="2721853"/>
            <a:ext cx="5779957" cy="3376963"/>
          </a:xfrm>
        </p:spPr>
        <p:txBody>
          <a:bodyPr/>
          <a:lstStyle/>
          <a:p>
            <a:r>
              <a:rPr lang="en-US" sz="1800" b="0" i="0" u="none" strike="noStrike" baseline="0" dirty="0">
                <a:solidFill>
                  <a:srgbClr val="000000"/>
                </a:solidFill>
              </a:rPr>
              <a:t>Listening and understanding issues that are happening in your department. To feel comfortable to express those needs or issues.</a:t>
            </a:r>
          </a:p>
          <a:p>
            <a:r>
              <a:rPr lang="en-US" dirty="0">
                <a:solidFill>
                  <a:srgbClr val="000000"/>
                </a:solidFill>
              </a:rPr>
              <a:t>To honestly discuss issues and make a plan for improvement. Then follow up with the progress or regression of the plan. </a:t>
            </a:r>
            <a:endParaRPr lang="en-US" sz="1800" b="0" i="0" u="none" strike="noStrike" baseline="0" dirty="0">
              <a:solidFill>
                <a:srgbClr val="000000"/>
              </a:solidFill>
            </a:endParaRPr>
          </a:p>
          <a:p>
            <a:r>
              <a:rPr lang="en-US" sz="1800" b="0" i="0" u="none" strike="noStrike" baseline="0" dirty="0">
                <a:solidFill>
                  <a:srgbClr val="000000"/>
                </a:solidFill>
              </a:rPr>
              <a:t>Communication between staff and departments, esp</a:t>
            </a:r>
            <a:r>
              <a:rPr lang="en-US" dirty="0">
                <a:solidFill>
                  <a:srgbClr val="000000"/>
                </a:solidFill>
              </a:rPr>
              <a:t>ecially when a process has changed and not been communicated to other staff/departments that may utilize that process. </a:t>
            </a:r>
          </a:p>
          <a:p>
            <a:r>
              <a:rPr lang="en-US" sz="1800" b="0" i="0" u="none" strike="noStrike" baseline="0" dirty="0">
                <a:solidFill>
                  <a:srgbClr val="000000"/>
                </a:solidFill>
              </a:rPr>
              <a:t>Most departments tend to work in silos. Directors seem to only focus on what’s happening in their “world” and not paying attention to other departments. </a:t>
            </a: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dirty="0">
                <a:solidFill>
                  <a:srgbClr val="000000"/>
                </a:solidFill>
                <a:latin typeface="Calibri" panose="020F0502020204030204" pitchFamily="34" charset="0"/>
              </a:rPr>
              <a:t>64</a:t>
            </a:r>
            <a:r>
              <a:rPr lang="en-US" sz="1800" b="0" i="0" u="none" strike="noStrike" baseline="0" dirty="0">
                <a:solidFill>
                  <a:srgbClr val="000000"/>
                </a:solidFill>
                <a:latin typeface="Calibri" panose="020F0502020204030204" pitchFamily="34" charset="0"/>
              </a:rPr>
              <a:t>% of employees feel the organization supports an environment of open communication. </a:t>
            </a:r>
          </a:p>
          <a:p>
            <a:r>
              <a:rPr lang="en-US" sz="1800" b="0" i="0" u="none" strike="noStrike" baseline="0" dirty="0">
                <a:solidFill>
                  <a:srgbClr val="000000"/>
                </a:solidFill>
                <a:latin typeface="Calibri" panose="020F0502020204030204" pitchFamily="34" charset="0"/>
              </a:rPr>
              <a:t>67% of employees report that the Town of Longboat Key communicates effectively with its employees. </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4BC8CBC8-CA6B-C0E2-D0F0-73A640991156}"/>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Tree>
    <p:extLst>
      <p:ext uri="{BB962C8B-B14F-4D97-AF65-F5344CB8AC3E}">
        <p14:creationId xmlns:p14="http://schemas.microsoft.com/office/powerpoint/2010/main" val="136597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sz="2800" dirty="0"/>
              <a:t>Opportunity for Improvement:  </a:t>
            </a:r>
            <a:r>
              <a:rPr lang="en-US" sz="2800" dirty="0">
                <a:solidFill>
                  <a:schemeClr val="accent6"/>
                </a:solidFill>
              </a:rPr>
              <a:t>WORKFORCE ACCOUNTABILITY</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32487" y="893609"/>
            <a:ext cx="11339513" cy="360000"/>
          </a:xfrm>
        </p:spPr>
        <p:txBody>
          <a:bodyPr/>
          <a:lstStyle/>
          <a:p>
            <a:r>
              <a:rPr lang="en-US" b="0" i="0" dirty="0">
                <a:solidFill>
                  <a:srgbClr val="374151"/>
                </a:solidFill>
                <a:effectLst/>
                <a:latin typeface="Söhne"/>
              </a:rPr>
              <a:t>Workforce accountability refers to the responsibility of employees to complete assigned tasks and duties in alignment with the organization's goals and standards. It emphasizes the importance of individuals owning their actions, decisions, and results, ensuring that they meet the expectations set by the organization. It underscores the commitment of public servants to serve the community efficiently, transparently, and with the highest level of integrity</a:t>
            </a:r>
            <a:r>
              <a:rPr lang="en-US" sz="1800" b="0" i="0" u="none" strike="noStrike" baseline="0" dirty="0">
                <a:solidFill>
                  <a:srgbClr val="000000"/>
                </a:solidFill>
                <a:latin typeface="Arial" panose="020B0604020202020204" pitchFamily="34" charset="0"/>
              </a:rPr>
              <a:t>. </a:t>
            </a:r>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374021" y="2721853"/>
            <a:ext cx="5779957" cy="3376963"/>
          </a:xfrm>
        </p:spPr>
        <p:txBody>
          <a:bodyPr vert="horz" lIns="0" tIns="0" rIns="0" bIns="0" rtlCol="0" anchor="t">
            <a:noAutofit/>
          </a:bodyPr>
          <a:lstStyle/>
          <a:p>
            <a:r>
              <a:rPr lang="en-US" sz="1800" b="0" i="1" u="none" strike="noStrike" baseline="0" dirty="0">
                <a:solidFill>
                  <a:srgbClr val="000000"/>
                </a:solidFill>
                <a:latin typeface="Calibri" panose="020F0502020204030204" pitchFamily="34" charset="0"/>
              </a:rPr>
              <a:t>It would be beneficial to move away from “that’s how we always did it” and adopt current fiscal management and accountability methods. </a:t>
            </a:r>
            <a:endParaRPr lang="en-US" i="1" dirty="0">
              <a:solidFill>
                <a:srgbClr val="000000"/>
              </a:solidFill>
              <a:latin typeface="Calibri" panose="020F0502020204030204" pitchFamily="34" charset="0"/>
            </a:endParaRPr>
          </a:p>
          <a:p>
            <a:r>
              <a:rPr lang="en-US" i="1" dirty="0">
                <a:solidFill>
                  <a:srgbClr val="000000"/>
                </a:solidFill>
                <a:latin typeface="Calibri" panose="020F0502020204030204" pitchFamily="34" charset="0"/>
              </a:rPr>
              <a:t>Hold employees accountable for their actions/lack of work, etc.</a:t>
            </a:r>
          </a:p>
          <a:p>
            <a:r>
              <a:rPr lang="en-US" i="1" dirty="0">
                <a:effectLst/>
                <a:latin typeface="Calibri"/>
                <a:ea typeface="Calibri"/>
                <a:cs typeface="Calibri"/>
              </a:rPr>
              <a:t>At times it appears not everyone is interested in making sure everyone is moving forward. Some look out for themselves first which in the long run causes issues for the team as a whole</a:t>
            </a:r>
            <a:r>
              <a:rPr lang="en-US" i="1" dirty="0">
                <a:solidFill>
                  <a:srgbClr val="000000"/>
                </a:solidFill>
                <a:latin typeface="Calibri"/>
                <a:ea typeface="Calibri"/>
                <a:cs typeface="Calibri"/>
              </a:rPr>
              <a:t>.</a:t>
            </a:r>
            <a:endParaRPr lang="en-US" sz="1800" i="1" u="none" strike="noStrike" baseline="0" dirty="0">
              <a:solidFill>
                <a:srgbClr val="000000"/>
              </a:solidFill>
              <a:latin typeface="Calibri" panose="020F0502020204030204" pitchFamily="34" charset="0"/>
              <a:ea typeface="Calibri"/>
              <a:cs typeface="Calibri" panose="020F0502020204030204" pitchFamily="34" charset="0"/>
            </a:endParaRPr>
          </a:p>
          <a:p>
            <a:r>
              <a:rPr lang="en-US" i="1" dirty="0">
                <a:solidFill>
                  <a:srgbClr val="000000"/>
                </a:solidFill>
                <a:latin typeface="Calibri" panose="020F0502020204030204" pitchFamily="34" charset="0"/>
              </a:rPr>
              <a:t>No follow-through on concerns and problem-solving. Developing staff members’ growth, performance, and outcome goals. Delegating. </a:t>
            </a:r>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sz="1800" b="0" i="0" u="none" strike="noStrike" baseline="0" dirty="0">
                <a:solidFill>
                  <a:srgbClr val="000000"/>
                </a:solidFill>
                <a:latin typeface="Calibri" panose="020F0502020204030204" pitchFamily="34" charset="0"/>
              </a:rPr>
              <a:t>77% of employees report that their co-workers are committed to doing quality work. </a:t>
            </a:r>
          </a:p>
          <a:p>
            <a:r>
              <a:rPr lang="en-US" dirty="0">
                <a:solidFill>
                  <a:srgbClr val="000000"/>
                </a:solidFill>
                <a:latin typeface="Calibri" panose="020F0502020204030204" pitchFamily="34" charset="0"/>
              </a:rPr>
              <a:t>69% of employees report that their opinions seem to count. </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17</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C9142662-617A-2438-0FC5-44DD84F6BE1A}"/>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Tree>
    <p:extLst>
      <p:ext uri="{BB962C8B-B14F-4D97-AF65-F5344CB8AC3E}">
        <p14:creationId xmlns:p14="http://schemas.microsoft.com/office/powerpoint/2010/main" val="182178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p:txBody>
          <a:bodyPr/>
          <a:lstStyle/>
          <a:p>
            <a:r>
              <a:rPr lang="en-US" sz="2800" dirty="0"/>
              <a:t>Opportunity for Improvement:  </a:t>
            </a:r>
            <a:r>
              <a:rPr lang="en-US" sz="2800" dirty="0">
                <a:solidFill>
                  <a:schemeClr val="accent6"/>
                </a:solidFill>
              </a:rPr>
              <a:t>COMPENSATION &amp; BENEFITS</a:t>
            </a:r>
          </a:p>
        </p:txBody>
      </p:sp>
      <p:sp>
        <p:nvSpPr>
          <p:cNvPr id="16" name="Text Placeholder 15">
            <a:extLst>
              <a:ext uri="{FF2B5EF4-FFF2-40B4-BE49-F238E27FC236}">
                <a16:creationId xmlns:a16="http://schemas.microsoft.com/office/drawing/2014/main" id="{254C0712-CDEC-05C7-C3D0-3065036C0566}"/>
              </a:ext>
            </a:extLst>
          </p:cNvPr>
          <p:cNvSpPr>
            <a:spLocks noGrp="1"/>
          </p:cNvSpPr>
          <p:nvPr>
            <p:ph type="body" sz="quarter" idx="32"/>
          </p:nvPr>
        </p:nvSpPr>
        <p:spPr>
          <a:xfrm>
            <a:off x="432487" y="893609"/>
            <a:ext cx="11339513" cy="360000"/>
          </a:xfrm>
        </p:spPr>
        <p:txBody>
          <a:bodyPr/>
          <a:lstStyle/>
          <a:p>
            <a:r>
              <a:rPr lang="en-US" sz="1800" b="0" i="0" u="none" strike="noStrike" baseline="0" dirty="0">
                <a:solidFill>
                  <a:srgbClr val="000000"/>
                </a:solidFill>
                <a:latin typeface="Arial" panose="020B0604020202020204" pitchFamily="34" charset="0"/>
              </a:rPr>
              <a:t>Benefits and compensation play a significant and influential role in employee satisfaction and motivation to perform well, both of which lead to increased organizational productivity.</a:t>
            </a:r>
            <a:endParaRPr lang="en-US" dirty="0"/>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a:xfrm>
            <a:off x="373821" y="1656061"/>
            <a:ext cx="5472000" cy="360000"/>
          </a:xfrm>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420000" y="2290091"/>
            <a:ext cx="5779957" cy="3376963"/>
          </a:xfrm>
        </p:spPr>
        <p:txBody>
          <a:bodyPr/>
          <a:lstStyle/>
          <a:p>
            <a:r>
              <a:rPr lang="en-US" b="0" i="1" u="none" strike="noStrike" baseline="0" dirty="0">
                <a:solidFill>
                  <a:srgbClr val="000000"/>
                </a:solidFill>
                <a:latin typeface="Calibri" panose="020F0502020204030204" pitchFamily="34" charset="0"/>
              </a:rPr>
              <a:t>I don’t feel my experience and education really makes a difference or is taken into consideration, particularly when it comes to salary. </a:t>
            </a:r>
          </a:p>
          <a:p>
            <a:r>
              <a:rPr lang="en-US" b="0" i="1" u="none" strike="noStrike" baseline="0" dirty="0">
                <a:solidFill>
                  <a:srgbClr val="000000"/>
                </a:solidFill>
                <a:latin typeface="Calibri" panose="020F0502020204030204" pitchFamily="34" charset="0"/>
              </a:rPr>
              <a:t>This question is above my pay grade, but an annual Cost of Living Adjustment would be ideal as we all have to travel to LBK, and our residential areas are expensive, and costs are rising. </a:t>
            </a:r>
          </a:p>
          <a:p>
            <a:r>
              <a:rPr lang="en-US" b="0" i="1" u="none" strike="noStrike" baseline="0" dirty="0">
                <a:solidFill>
                  <a:srgbClr val="000000"/>
                </a:solidFill>
                <a:latin typeface="Calibri" panose="020F0502020204030204" pitchFamily="34" charset="0"/>
              </a:rPr>
              <a:t>Align wages and benefits. </a:t>
            </a:r>
          </a:p>
          <a:p>
            <a:r>
              <a:rPr lang="en-US" i="1" dirty="0">
                <a:solidFill>
                  <a:srgbClr val="000000"/>
                </a:solidFill>
                <a:latin typeface="Calibri" panose="020F0502020204030204" pitchFamily="34" charset="0"/>
              </a:rPr>
              <a:t>If you would have asked me a few months ago, I would have said a three. I’ve increased my rating based off the recent pay increases that have helped employees tremendously and were WAY past due. I think there is still room for improvement in providing employees with an actual sound and reliable retirement program similar to what other municipalities offer. </a:t>
            </a:r>
            <a:endParaRPr lang="en-US" b="0" i="1" u="none" strike="noStrike" baseline="0" dirty="0">
              <a:solidFill>
                <a:srgbClr val="000000"/>
              </a:solidFill>
              <a:latin typeface="Calibri" panose="020F0502020204030204" pitchFamily="34" charset="0"/>
            </a:endParaRPr>
          </a:p>
          <a:p>
            <a:pPr marL="0" indent="0">
              <a:buNone/>
            </a:pPr>
            <a:r>
              <a:rPr lang="en-US" sz="2000" b="0" i="1" u="none" strike="noStrike" baseline="0" dirty="0">
                <a:solidFill>
                  <a:srgbClr val="000000"/>
                </a:solidFill>
                <a:latin typeface="Calibri" panose="020F0502020204030204" pitchFamily="34" charset="0"/>
              </a:rPr>
              <a:t> </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a:xfrm>
            <a:off x="6288000" y="1656061"/>
            <a:ext cx="5472000" cy="358775"/>
          </a:xfrm>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endParaRPr lang="en-US" sz="20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18</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E6175832-307C-EDB8-23EE-0AC0876C88BA}"/>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
        <p:nvSpPr>
          <p:cNvPr id="3" name="Text Placeholder 13">
            <a:extLst>
              <a:ext uri="{FF2B5EF4-FFF2-40B4-BE49-F238E27FC236}">
                <a16:creationId xmlns:a16="http://schemas.microsoft.com/office/drawing/2014/main" id="{691166C5-55F6-4257-3A9E-F6C58F6D7BC3}"/>
              </a:ext>
            </a:extLst>
          </p:cNvPr>
          <p:cNvSpPr txBox="1">
            <a:spLocks/>
          </p:cNvSpPr>
          <p:nvPr/>
        </p:nvSpPr>
        <p:spPr>
          <a:xfrm>
            <a:off x="6287887" y="2417288"/>
            <a:ext cx="5472113" cy="337903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Calibri" panose="020F0502020204030204" pitchFamily="34" charset="0"/>
              </a:rPr>
              <a:t>59% of employees report being satisfied that total compensation reflects the effort they put into their work.</a:t>
            </a:r>
          </a:p>
          <a:p>
            <a:r>
              <a:rPr lang="en-US" sz="2000" dirty="0">
                <a:solidFill>
                  <a:srgbClr val="000000"/>
                </a:solidFill>
                <a:latin typeface="Calibri" panose="020F0502020204030204" pitchFamily="34" charset="0"/>
              </a:rPr>
              <a:t>76% of employees plan to be working for the Town of Longboat Key a year from now.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endParaRPr>
          </a:p>
          <a:p>
            <a:endParaRPr lang="en-US" dirty="0">
              <a:solidFill>
                <a:srgbClr val="000000"/>
              </a:solidFill>
            </a:endParaRPr>
          </a:p>
          <a:p>
            <a:endParaRPr lang="en-US" dirty="0"/>
          </a:p>
        </p:txBody>
      </p:sp>
    </p:spTree>
    <p:extLst>
      <p:ext uri="{BB962C8B-B14F-4D97-AF65-F5344CB8AC3E}">
        <p14:creationId xmlns:p14="http://schemas.microsoft.com/office/powerpoint/2010/main" val="3965277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a:xfrm>
            <a:off x="98239" y="705591"/>
            <a:ext cx="12242381" cy="432000"/>
          </a:xfrm>
        </p:spPr>
        <p:txBody>
          <a:bodyPr/>
          <a:lstStyle/>
          <a:p>
            <a:r>
              <a:rPr lang="en-US" dirty="0"/>
              <a:t>Opportunity for Improvement:  </a:t>
            </a:r>
            <a:r>
              <a:rPr lang="en-US" dirty="0">
                <a:solidFill>
                  <a:schemeClr val="accent6"/>
                </a:solidFill>
              </a:rPr>
              <a:t>TRAINING, EDUCATION &amp; DEVELOPMENT</a:t>
            </a:r>
            <a:endParaRPr lang="en-US" sz="3600" dirty="0">
              <a:solidFill>
                <a:schemeClr val="accent6"/>
              </a:solidFill>
            </a:endParaRPr>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374021" y="2746340"/>
            <a:ext cx="5779957" cy="3376963"/>
          </a:xfrm>
        </p:spPr>
        <p:txBody>
          <a:bodyPr/>
          <a:lstStyle/>
          <a:p>
            <a:r>
              <a:rPr lang="en-US" sz="1800" b="0" i="1" u="none" strike="noStrike" baseline="0" dirty="0">
                <a:solidFill>
                  <a:srgbClr val="000000"/>
                </a:solidFill>
                <a:latin typeface="Calibri" panose="020F0502020204030204" pitchFamily="34" charset="0"/>
              </a:rPr>
              <a:t>Unlike the other organizations I have worked for in the past, I have not witnessed a career pathing program within the Town. </a:t>
            </a:r>
          </a:p>
          <a:p>
            <a:r>
              <a:rPr lang="en-US" i="1" dirty="0">
                <a:solidFill>
                  <a:srgbClr val="000000"/>
                </a:solidFill>
                <a:latin typeface="Calibri" panose="020F0502020204030204" pitchFamily="34" charset="0"/>
              </a:rPr>
              <a:t>I have received little to no training for my job, but have figured almost all of it out on my own.</a:t>
            </a:r>
          </a:p>
          <a:p>
            <a:r>
              <a:rPr lang="en-US" sz="1800" b="0" i="1" u="none" strike="noStrike" baseline="0" dirty="0">
                <a:solidFill>
                  <a:srgbClr val="000000"/>
                </a:solidFill>
                <a:latin typeface="Calibri" panose="020F0502020204030204" pitchFamily="34" charset="0"/>
              </a:rPr>
              <a:t>Coming from the private sector, I feel more public sector training would have eased the transition. </a:t>
            </a:r>
          </a:p>
          <a:p>
            <a:r>
              <a:rPr lang="en-US" i="1" dirty="0">
                <a:solidFill>
                  <a:srgbClr val="000000"/>
                </a:solidFill>
                <a:latin typeface="Calibri" panose="020F0502020204030204" pitchFamily="34" charset="0"/>
              </a:rPr>
              <a:t>We have no formal training program with goals or milestones reached.</a:t>
            </a:r>
          </a:p>
          <a:p>
            <a:r>
              <a:rPr lang="en-US" sz="1800" b="0" i="1" u="none" strike="noStrike" baseline="0" dirty="0">
                <a:solidFill>
                  <a:srgbClr val="000000"/>
                </a:solidFill>
                <a:latin typeface="Calibri" panose="020F0502020204030204" pitchFamily="34" charset="0"/>
              </a:rPr>
              <a:t>Our trainings are outdated and repetitive each and every year. They are painful. </a:t>
            </a: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sz="2000" b="0" i="0" u="none" strike="noStrike" baseline="0" dirty="0">
                <a:solidFill>
                  <a:srgbClr val="000000"/>
                </a:solidFill>
                <a:latin typeface="Calibri" panose="020F0502020204030204" pitchFamily="34" charset="0"/>
              </a:rPr>
              <a:t>70% of employees report they are satisfied with the training received to perform their job.</a:t>
            </a:r>
          </a:p>
          <a:p>
            <a:r>
              <a:rPr lang="en-US" sz="2000" dirty="0">
                <a:solidFill>
                  <a:srgbClr val="000000"/>
                </a:solidFill>
                <a:latin typeface="Calibri" panose="020F0502020204030204" pitchFamily="34" charset="0"/>
              </a:rPr>
              <a:t>59% of employees report that the Town of Longboat Key offers good opportunities for professional growth and development.</a:t>
            </a:r>
          </a:p>
          <a:p>
            <a:r>
              <a:rPr lang="en-US" sz="2000" dirty="0">
                <a:solidFill>
                  <a:srgbClr val="000000"/>
                </a:solidFill>
                <a:latin typeface="Calibri" panose="020F0502020204030204" pitchFamily="34" charset="0"/>
              </a:rPr>
              <a:t>61% of employees report that the Town of Longboat Key provides effective on-the-job training and skill development.</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19</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2" name="Footer Placeholder 4">
            <a:extLst>
              <a:ext uri="{FF2B5EF4-FFF2-40B4-BE49-F238E27FC236}">
                <a16:creationId xmlns:a16="http://schemas.microsoft.com/office/drawing/2014/main" id="{9A703F6F-1FB4-658D-0B5B-C596B20BD0BC}"/>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
        <p:nvSpPr>
          <p:cNvPr id="3" name="TextBox 2">
            <a:extLst>
              <a:ext uri="{FF2B5EF4-FFF2-40B4-BE49-F238E27FC236}">
                <a16:creationId xmlns:a16="http://schemas.microsoft.com/office/drawing/2014/main" id="{28666AED-3BA9-CAB3-4211-68C775F5B98C}"/>
              </a:ext>
            </a:extLst>
          </p:cNvPr>
          <p:cNvSpPr txBox="1"/>
          <p:nvPr/>
        </p:nvSpPr>
        <p:spPr>
          <a:xfrm>
            <a:off x="251999" y="1198650"/>
            <a:ext cx="11304002" cy="646331"/>
          </a:xfrm>
          <a:prstGeom prst="rect">
            <a:avLst/>
          </a:prstGeom>
          <a:noFill/>
        </p:spPr>
        <p:txBody>
          <a:bodyPr wrap="square">
            <a:spAutoFit/>
          </a:bodyPr>
          <a:lstStyle/>
          <a:p>
            <a:r>
              <a:rPr lang="en-US" sz="1800" b="0" i="0" u="none" strike="noStrike" baseline="0" dirty="0">
                <a:solidFill>
                  <a:srgbClr val="000000"/>
                </a:solidFill>
                <a:latin typeface="Arial" panose="020B0604020202020204" pitchFamily="34" charset="0"/>
              </a:rPr>
              <a:t>With employees being an organization’s greatest asset, investing in training, education, and development is key to sustaining business growth and success. </a:t>
            </a:r>
            <a:endParaRPr lang="en-US" dirty="0"/>
          </a:p>
        </p:txBody>
      </p:sp>
    </p:spTree>
    <p:extLst>
      <p:ext uri="{BB962C8B-B14F-4D97-AF65-F5344CB8AC3E}">
        <p14:creationId xmlns:p14="http://schemas.microsoft.com/office/powerpoint/2010/main" val="344811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2000" y="2951274"/>
            <a:ext cx="5472000" cy="2999426"/>
          </a:xfrm>
        </p:spPr>
        <p:txBody>
          <a:bodyPr/>
          <a:lstStyle/>
          <a:p>
            <a:r>
              <a:rPr lang="en-US" sz="3200" dirty="0"/>
              <a:t>Methodology &amp; Participants</a:t>
            </a:r>
          </a:p>
          <a:p>
            <a:r>
              <a:rPr lang="en-US" sz="3200" dirty="0"/>
              <a:t>What We Heard: Key Results</a:t>
            </a:r>
          </a:p>
          <a:p>
            <a:pPr lvl="1"/>
            <a:r>
              <a:rPr lang="en-US" sz="3000" dirty="0"/>
              <a:t>Measures</a:t>
            </a:r>
          </a:p>
          <a:p>
            <a:pPr lvl="1"/>
            <a:r>
              <a:rPr lang="en-US" sz="3000" dirty="0"/>
              <a:t>Strengths</a:t>
            </a:r>
          </a:p>
          <a:p>
            <a:pPr lvl="1"/>
            <a:r>
              <a:rPr lang="en-US" sz="3000" dirty="0"/>
              <a:t>Opportunities for Improvement </a:t>
            </a:r>
          </a:p>
          <a:p>
            <a:r>
              <a:rPr lang="en-US" sz="3200" dirty="0"/>
              <a:t>Next Steps</a:t>
            </a:r>
          </a:p>
          <a:p>
            <a:pPr lvl="1"/>
            <a:r>
              <a:rPr lang="en-US" sz="3000" dirty="0"/>
              <a:t>Process Feedback</a:t>
            </a:r>
          </a:p>
          <a:p>
            <a:pPr lvl="1"/>
            <a:r>
              <a:rPr lang="en-US" sz="3000" dirty="0"/>
              <a:t>Prepare for Strategic Planning</a:t>
            </a:r>
          </a:p>
          <a:p>
            <a:r>
              <a:rPr lang="en-US" sz="3200" dirty="0"/>
              <a:t>Questions and Open Discussion</a:t>
            </a:r>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7111800" y="3794647"/>
            <a:ext cx="4648200" cy="985000"/>
          </a:xfrm>
        </p:spPr>
        <p:txBody>
          <a:bodyPr/>
          <a:lstStyle/>
          <a:p>
            <a:r>
              <a:rPr lang="en-US" dirty="0"/>
              <a:t>Agenda</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a:t>October 2023</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sp>
        <p:nvSpPr>
          <p:cNvPr id="8" name="TextBox 7">
            <a:extLst>
              <a:ext uri="{FF2B5EF4-FFF2-40B4-BE49-F238E27FC236}">
                <a16:creationId xmlns:a16="http://schemas.microsoft.com/office/drawing/2014/main" id="{B18572AD-668E-4659-9FF0-2AF93103341D}"/>
              </a:ext>
            </a:extLst>
          </p:cNvPr>
          <p:cNvSpPr txBox="1"/>
          <p:nvPr/>
        </p:nvSpPr>
        <p:spPr>
          <a:xfrm>
            <a:off x="10243100" y="6489977"/>
            <a:ext cx="1053900" cy="245887"/>
          </a:xfrm>
          <a:prstGeom prst="rect">
            <a:avLst/>
          </a:prstGeom>
          <a:noFill/>
        </p:spPr>
        <p:txBody>
          <a:bodyPr wrap="square" lIns="91440" tIns="108000" rIns="91440" bIns="0" rtlCol="0" anchor="ctr">
            <a:spAutoFit/>
          </a:bodyPr>
          <a:lstStyle/>
          <a:p>
            <a:pPr algn="r">
              <a:lnSpc>
                <a:spcPts val="1000"/>
              </a:lnSpc>
            </a:pPr>
            <a:endParaRPr lang="en-US" sz="1200" b="0" i="0" spc="140" baseline="0" noProof="0" dirty="0">
              <a:solidFill>
                <a:schemeClr val="tx1">
                  <a:lumMod val="75000"/>
                  <a:lumOff val="25000"/>
                </a:schemeClr>
              </a:solidFill>
              <a:latin typeface="+mj-lt"/>
            </a:endParaRPr>
          </a:p>
        </p:txBody>
      </p:sp>
      <p:pic>
        <p:nvPicPr>
          <p:cNvPr id="5" name="Picture 4">
            <a:extLst>
              <a:ext uri="{FF2B5EF4-FFF2-40B4-BE49-F238E27FC236}">
                <a16:creationId xmlns:a16="http://schemas.microsoft.com/office/drawing/2014/main" id="{098307D5-87F6-8778-9C25-B458BC6ABBE2}"/>
              </a:ext>
            </a:extLst>
          </p:cNvPr>
          <p:cNvPicPr>
            <a:picLocks noChangeAspect="1"/>
          </p:cNvPicPr>
          <p:nvPr/>
        </p:nvPicPr>
        <p:blipFill>
          <a:blip r:embed="rId3"/>
          <a:stretch>
            <a:fillRect/>
          </a:stretch>
        </p:blipFill>
        <p:spPr>
          <a:xfrm>
            <a:off x="9759576" y="6471705"/>
            <a:ext cx="1925943" cy="281846"/>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D1E68-B6CD-1949-446B-D3001A3B1503}"/>
              </a:ext>
            </a:extLst>
          </p:cNvPr>
          <p:cNvSpPr>
            <a:spLocks noGrp="1"/>
          </p:cNvSpPr>
          <p:nvPr>
            <p:ph type="title"/>
          </p:nvPr>
        </p:nvSpPr>
        <p:spPr>
          <a:xfrm>
            <a:off x="420000" y="518697"/>
            <a:ext cx="11340000" cy="432000"/>
          </a:xfrm>
        </p:spPr>
        <p:txBody>
          <a:bodyPr/>
          <a:lstStyle/>
          <a:p>
            <a:r>
              <a:rPr lang="en-US" sz="3600" dirty="0"/>
              <a:t>Opportunity for Improvement:  </a:t>
            </a:r>
            <a:r>
              <a:rPr lang="en-US" sz="3600" dirty="0">
                <a:solidFill>
                  <a:schemeClr val="accent6"/>
                </a:solidFill>
              </a:rPr>
              <a:t>WORKFORCE CAPACITY</a:t>
            </a:r>
          </a:p>
        </p:txBody>
      </p:sp>
      <p:sp>
        <p:nvSpPr>
          <p:cNvPr id="13" name="Text Placeholder 12">
            <a:extLst>
              <a:ext uri="{FF2B5EF4-FFF2-40B4-BE49-F238E27FC236}">
                <a16:creationId xmlns:a16="http://schemas.microsoft.com/office/drawing/2014/main" id="{F1E76B57-93EB-321B-F7DB-B2FFA10818F1}"/>
              </a:ext>
            </a:extLst>
          </p:cNvPr>
          <p:cNvSpPr>
            <a:spLocks noGrp="1"/>
          </p:cNvSpPr>
          <p:nvPr>
            <p:ph type="body" idx="1"/>
          </p:nvPr>
        </p:nvSpPr>
        <p:spPr/>
        <p:txBody>
          <a:bodyPr/>
          <a:lstStyle/>
          <a:p>
            <a:r>
              <a:rPr lang="en-US" dirty="0"/>
              <a:t>Qualitative</a:t>
            </a:r>
          </a:p>
        </p:txBody>
      </p:sp>
      <p:sp>
        <p:nvSpPr>
          <p:cNvPr id="9" name="Content Placeholder 8">
            <a:extLst>
              <a:ext uri="{FF2B5EF4-FFF2-40B4-BE49-F238E27FC236}">
                <a16:creationId xmlns:a16="http://schemas.microsoft.com/office/drawing/2014/main" id="{A9D06B1E-C635-0950-F82A-5DCF446C26C6}"/>
              </a:ext>
            </a:extLst>
          </p:cNvPr>
          <p:cNvSpPr>
            <a:spLocks noGrp="1"/>
          </p:cNvSpPr>
          <p:nvPr>
            <p:ph sz="half" idx="2"/>
          </p:nvPr>
        </p:nvSpPr>
        <p:spPr>
          <a:xfrm>
            <a:off x="374021" y="2746340"/>
            <a:ext cx="5779957" cy="3376963"/>
          </a:xfrm>
        </p:spPr>
        <p:txBody>
          <a:bodyPr/>
          <a:lstStyle/>
          <a:p>
            <a:r>
              <a:rPr lang="en-US" sz="1600" b="0" i="1" u="none" strike="noStrike" baseline="0" dirty="0">
                <a:solidFill>
                  <a:srgbClr val="000000"/>
                </a:solidFill>
                <a:latin typeface="Calibri" panose="020F0502020204030204" pitchFamily="34" charset="0"/>
              </a:rPr>
              <a:t>The Town is making progress, but historically has not provided the resources to accomplish goals. Technology and personnel are desperately needed to complete the Town’s priorities. Since new Town management, it appears this is being addressed. </a:t>
            </a:r>
          </a:p>
          <a:p>
            <a:r>
              <a:rPr lang="en-US" sz="1600" i="1" dirty="0">
                <a:solidFill>
                  <a:srgbClr val="000000"/>
                </a:solidFill>
                <a:latin typeface="Calibri" panose="020F0502020204030204" pitchFamily="34" charset="0"/>
              </a:rPr>
              <a:t>Staffing of our services remains an issue.</a:t>
            </a:r>
          </a:p>
          <a:p>
            <a:r>
              <a:rPr lang="en-US" sz="1600" b="0" i="1" u="none" strike="noStrike" baseline="0" dirty="0">
                <a:solidFill>
                  <a:srgbClr val="000000"/>
                </a:solidFill>
                <a:latin typeface="Calibri" panose="020F0502020204030204" pitchFamily="34" charset="0"/>
              </a:rPr>
              <a:t>Hiring processes could be improved.</a:t>
            </a:r>
          </a:p>
          <a:p>
            <a:r>
              <a:rPr lang="en-US" sz="1600" i="1" dirty="0">
                <a:solidFill>
                  <a:srgbClr val="000000"/>
                </a:solidFill>
                <a:latin typeface="Calibri" panose="020F0502020204030204" pitchFamily="34" charset="0"/>
              </a:rPr>
              <a:t>I believe the Town should increase staffing for Police, Fire, and Public Works. This is a great community that deserves the best services and additional staffing would ensure that by meeting recommended staffing levels.</a:t>
            </a:r>
          </a:p>
          <a:p>
            <a:r>
              <a:rPr lang="en-US" sz="1600" i="1" dirty="0">
                <a:solidFill>
                  <a:srgbClr val="000000"/>
                </a:solidFill>
                <a:latin typeface="Calibri" panose="020F0502020204030204" pitchFamily="34" charset="0"/>
              </a:rPr>
              <a:t>Meeting recommended staffing for our departments. That comes at a cost, but if the residents are informed that we do not meet the minimum recommended levels, they would know where their money is being appropriated. </a:t>
            </a: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i="1" dirty="0">
              <a:solidFill>
                <a:srgbClr val="000000"/>
              </a:solidFill>
            </a:endParaRPr>
          </a:p>
          <a:p>
            <a:endParaRPr lang="en-US" i="1" dirty="0">
              <a:solidFill>
                <a:srgbClr val="000000"/>
              </a:solidFill>
            </a:endParaRPr>
          </a:p>
          <a:p>
            <a:pPr algn="l"/>
            <a:endParaRPr lang="en-US" sz="1800" b="0" i="0" u="none" strike="noStrike" baseline="0" dirty="0">
              <a:solidFill>
                <a:srgbClr val="000000"/>
              </a:solidFill>
              <a:latin typeface="Symbol" panose="05050102010706020507" pitchFamily="18" charset="2"/>
            </a:endParaRPr>
          </a:p>
          <a:p>
            <a:endParaRPr lang="en-US" sz="2000" b="0" i="1"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endParaRPr lang="en-US" sz="2000" b="0" i="0" u="none" strike="noStrike" baseline="0" dirty="0">
              <a:solidFill>
                <a:srgbClr val="000000"/>
              </a:solidFill>
            </a:endParaRPr>
          </a:p>
          <a:p>
            <a:pPr algn="l"/>
            <a:endParaRPr lang="en-US" sz="2000" b="0" i="0" u="none" strike="noStrike" baseline="0" dirty="0">
              <a:solidFill>
                <a:srgbClr val="000000"/>
              </a:solidFill>
            </a:endParaRPr>
          </a:p>
          <a:p>
            <a:endParaRPr lang="en-US" sz="1800" b="0" i="0" u="none" strike="noStrike" baseline="0" dirty="0">
              <a:solidFill>
                <a:srgbClr val="000000"/>
              </a:solidFill>
              <a:latin typeface="Symbol" panose="05050102010706020507" pitchFamily="18" charset="2"/>
            </a:endParaRPr>
          </a:p>
          <a:p>
            <a:endParaRPr lang="en-US" sz="1800" b="0" i="1" u="none" strike="noStrike" baseline="0" dirty="0">
              <a:solidFill>
                <a:srgbClr val="000000"/>
              </a:solidFill>
              <a:latin typeface="Calibri" panose="020F0502020204030204" pitchFamily="34" charset="0"/>
            </a:endParaRPr>
          </a:p>
          <a:p>
            <a:endParaRPr lang="en-US" sz="1800" b="0" i="0" u="none" strike="noStrike" baseline="0" dirty="0">
              <a:solidFill>
                <a:schemeClr val="accent1">
                  <a:lumMod val="50000"/>
                </a:schemeClr>
              </a:solidFill>
              <a:latin typeface="Arial" panose="020B0604020202020204" pitchFamily="34" charset="0"/>
            </a:endParaRPr>
          </a:p>
          <a:p>
            <a:endParaRPr lang="en-US" dirty="0">
              <a:solidFill>
                <a:schemeClr val="accent1">
                  <a:lumMod val="50000"/>
                </a:schemeClr>
              </a:solidFill>
            </a:endParaRPr>
          </a:p>
        </p:txBody>
      </p:sp>
      <p:sp>
        <p:nvSpPr>
          <p:cNvPr id="15" name="Text Placeholder 14">
            <a:extLst>
              <a:ext uri="{FF2B5EF4-FFF2-40B4-BE49-F238E27FC236}">
                <a16:creationId xmlns:a16="http://schemas.microsoft.com/office/drawing/2014/main" id="{D76B16CB-7447-CA70-C5ED-C1FD93B0B82B}"/>
              </a:ext>
            </a:extLst>
          </p:cNvPr>
          <p:cNvSpPr>
            <a:spLocks noGrp="1"/>
          </p:cNvSpPr>
          <p:nvPr>
            <p:ph type="body" sz="quarter" idx="13"/>
          </p:nvPr>
        </p:nvSpPr>
        <p:spPr/>
        <p:txBody>
          <a:bodyPr/>
          <a:lstStyle/>
          <a:p>
            <a:r>
              <a:rPr lang="en-US" dirty="0"/>
              <a:t>Quantitative</a:t>
            </a:r>
          </a:p>
        </p:txBody>
      </p:sp>
      <p:sp>
        <p:nvSpPr>
          <p:cNvPr id="14" name="Text Placeholder 13">
            <a:extLst>
              <a:ext uri="{FF2B5EF4-FFF2-40B4-BE49-F238E27FC236}">
                <a16:creationId xmlns:a16="http://schemas.microsoft.com/office/drawing/2014/main" id="{0C4ABF3A-86F5-7D95-0EF2-68FC975A1C39}"/>
              </a:ext>
            </a:extLst>
          </p:cNvPr>
          <p:cNvSpPr>
            <a:spLocks noGrp="1"/>
          </p:cNvSpPr>
          <p:nvPr>
            <p:ph type="body" sz="quarter" idx="12"/>
          </p:nvPr>
        </p:nvSpPr>
        <p:spPr/>
        <p:txBody>
          <a:bodyPr/>
          <a:lstStyle/>
          <a:p>
            <a:r>
              <a:rPr lang="en-US" sz="1800" b="0" i="0" u="none" strike="noStrike" baseline="0" dirty="0">
                <a:solidFill>
                  <a:srgbClr val="000000"/>
                </a:solidFill>
                <a:latin typeface="Calibri" panose="020F0502020204030204" pitchFamily="34" charset="0"/>
              </a:rPr>
              <a:t>Workforce capacity is an opportunity that was organically identified by the employees through their comments to the following questions:</a:t>
            </a:r>
          </a:p>
          <a:p>
            <a:pPr lvl="1"/>
            <a:r>
              <a:rPr lang="en-US" dirty="0">
                <a:solidFill>
                  <a:srgbClr val="000000"/>
                </a:solidFill>
                <a:latin typeface="Calibri" panose="020F0502020204030204" pitchFamily="34" charset="0"/>
              </a:rPr>
              <a:t>What are the Town of Longboat Key’s most significant opportunities for improvement?</a:t>
            </a:r>
          </a:p>
          <a:p>
            <a:pPr lvl="1"/>
            <a:r>
              <a:rPr lang="en-US" b="0" i="0" u="none" strike="noStrike" baseline="0" dirty="0">
                <a:solidFill>
                  <a:srgbClr val="000000"/>
                </a:solidFill>
                <a:latin typeface="Calibri" panose="020F0502020204030204" pitchFamily="34" charset="0"/>
              </a:rPr>
              <a:t>Overall, Town of Longboat Key’s staff has the types of skills, knowledge, and experience necessary to fulfill its mission.</a:t>
            </a:r>
          </a:p>
          <a:p>
            <a:pPr lvl="1"/>
            <a:r>
              <a:rPr lang="en-US" dirty="0">
                <a:solidFill>
                  <a:srgbClr val="000000"/>
                </a:solidFill>
                <a:latin typeface="Calibri" panose="020F0502020204030204" pitchFamily="34" charset="0"/>
              </a:rPr>
              <a:t>How do you measure the success of Town of Longboat Key?</a:t>
            </a:r>
          </a:p>
          <a:p>
            <a:pPr lvl="1"/>
            <a:r>
              <a:rPr lang="en-US" b="0" i="0" u="none" strike="noStrike" baseline="0" dirty="0">
                <a:solidFill>
                  <a:srgbClr val="000000"/>
                </a:solidFill>
                <a:latin typeface="Calibri" panose="020F0502020204030204" pitchFamily="34" charset="0"/>
              </a:rPr>
              <a:t>I am satisfied with the training I have received to perform my job.</a:t>
            </a:r>
          </a:p>
          <a:p>
            <a:pPr lvl="1"/>
            <a:r>
              <a:rPr lang="en-US" dirty="0">
                <a:solidFill>
                  <a:srgbClr val="000000"/>
                </a:solidFill>
                <a:latin typeface="Calibri" panose="020F0502020204030204" pitchFamily="34" charset="0"/>
              </a:rPr>
              <a:t>As Town of Longboat Key is considering strategic initiatives for the next planning period, what would you recommend as potential focus areas based on your experience?</a:t>
            </a:r>
            <a:endParaRPr lang="en-US"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endParaRPr>
          </a:p>
          <a:p>
            <a:endParaRPr lang="en-US" sz="1800" b="0" i="0" u="none" strike="noStrike" baseline="0" dirty="0">
              <a:solidFill>
                <a:srgbClr val="000000"/>
              </a:solidFill>
            </a:endParaRPr>
          </a:p>
          <a:p>
            <a:endParaRPr lang="en-US" dirty="0"/>
          </a:p>
        </p:txBody>
      </p:sp>
      <p:sp>
        <p:nvSpPr>
          <p:cNvPr id="6" name="Slide Number Placeholder 5">
            <a:extLst>
              <a:ext uri="{FF2B5EF4-FFF2-40B4-BE49-F238E27FC236}">
                <a16:creationId xmlns:a16="http://schemas.microsoft.com/office/drawing/2014/main" id="{F313ED68-1A68-D6C1-5453-0CD5541BC139}"/>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pic>
        <p:nvPicPr>
          <p:cNvPr id="10" name="Picture 9">
            <a:extLst>
              <a:ext uri="{FF2B5EF4-FFF2-40B4-BE49-F238E27FC236}">
                <a16:creationId xmlns:a16="http://schemas.microsoft.com/office/drawing/2014/main" id="{CC23BBF2-315E-C938-01DF-37D4F7584362}"/>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3" name="TextBox 2">
            <a:extLst>
              <a:ext uri="{FF2B5EF4-FFF2-40B4-BE49-F238E27FC236}">
                <a16:creationId xmlns:a16="http://schemas.microsoft.com/office/drawing/2014/main" id="{1F3A045A-8690-C87F-ADDD-C612005AFA82}"/>
              </a:ext>
            </a:extLst>
          </p:cNvPr>
          <p:cNvSpPr txBox="1"/>
          <p:nvPr/>
        </p:nvSpPr>
        <p:spPr>
          <a:xfrm>
            <a:off x="647886" y="1206334"/>
            <a:ext cx="11304002" cy="646331"/>
          </a:xfrm>
          <a:prstGeom prst="rect">
            <a:avLst/>
          </a:prstGeom>
          <a:noFill/>
        </p:spPr>
        <p:txBody>
          <a:bodyPr wrap="square">
            <a:spAutoFit/>
          </a:bodyPr>
          <a:lstStyle/>
          <a:p>
            <a:r>
              <a:rPr lang="en-US" sz="1800" b="0" i="0" u="none" strike="noStrike" baseline="0" dirty="0">
                <a:solidFill>
                  <a:srgbClr val="000000"/>
                </a:solidFill>
                <a:latin typeface="Arial" panose="020B0604020202020204" pitchFamily="34" charset="0"/>
              </a:rPr>
              <a:t>Workforce capacity is an organization’s ability to ensure sufficient staffing levels to accomplish its work and deliver its products and services to customers, including the ability to meet variable work demands. </a:t>
            </a:r>
            <a:endParaRPr lang="en-US" dirty="0"/>
          </a:p>
        </p:txBody>
      </p:sp>
      <p:sp>
        <p:nvSpPr>
          <p:cNvPr id="2" name="Footer Placeholder 4">
            <a:extLst>
              <a:ext uri="{FF2B5EF4-FFF2-40B4-BE49-F238E27FC236}">
                <a16:creationId xmlns:a16="http://schemas.microsoft.com/office/drawing/2014/main" id="{ACC9FE93-C5AD-C64D-314F-9FCDF225F1B0}"/>
              </a:ext>
            </a:extLst>
          </p:cNvPr>
          <p:cNvSpPr>
            <a:spLocks noGrp="1"/>
          </p:cNvSpPr>
          <p:nvPr>
            <p:ph type="ftr" sz="quarter" idx="14"/>
          </p:nvPr>
        </p:nvSpPr>
        <p:spPr>
          <a:xfrm>
            <a:off x="431800" y="6429506"/>
            <a:ext cx="5664000" cy="432000"/>
          </a:xfrm>
        </p:spPr>
        <p:txBody>
          <a:bodyPr/>
          <a:lstStyle/>
          <a:p>
            <a:r>
              <a:rPr lang="en-US" dirty="0"/>
              <a:t>Town of Longboat Key: Feedback 2023</a:t>
            </a:r>
            <a:endParaRPr lang="en-US" noProof="0" dirty="0"/>
          </a:p>
          <a:p>
            <a:endParaRPr lang="en-US" noProof="0" dirty="0"/>
          </a:p>
        </p:txBody>
      </p:sp>
    </p:spTree>
    <p:extLst>
      <p:ext uri="{BB962C8B-B14F-4D97-AF65-F5344CB8AC3E}">
        <p14:creationId xmlns:p14="http://schemas.microsoft.com/office/powerpoint/2010/main" val="357640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unselor and patients">
            <a:extLst>
              <a:ext uri="{FF2B5EF4-FFF2-40B4-BE49-F238E27FC236}">
                <a16:creationId xmlns:a16="http://schemas.microsoft.com/office/drawing/2014/main" id="{8F5AE0D5-C196-A947-8AFE-449A48B26153}"/>
              </a:ext>
            </a:extLst>
          </p:cNvPr>
          <p:cNvPicPr>
            <a:picLocks noGrp="1" noChangeAspect="1"/>
          </p:cNvPicPr>
          <p:nvPr>
            <p:ph type="pic" sz="quarter" idx="14"/>
          </p:nvPr>
        </p:nvPicPr>
        <p:blipFill>
          <a:blip r:embed="rId2"/>
          <a:srcRect t="10806" b="10806"/>
          <a:stretch/>
        </p:blipFill>
        <p:spPr/>
      </p:pic>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6679096" y="-84371"/>
            <a:ext cx="5512904" cy="1625101"/>
          </a:xfrm>
          <a:solidFill>
            <a:schemeClr val="tx1">
              <a:lumMod val="95000"/>
              <a:lumOff val="5000"/>
            </a:schemeClr>
          </a:solidFill>
        </p:spPr>
        <p:txBody>
          <a:bodyPr/>
          <a:lstStyle/>
          <a:p>
            <a:r>
              <a:rPr lang="en-US" sz="2800" dirty="0"/>
              <a:t>Let’s Hear What’s On Your Mind…</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21</a:t>
            </a:fld>
            <a:endParaRPr lang="en-US" dirty="0"/>
          </a:p>
        </p:txBody>
      </p:sp>
      <p:sp>
        <p:nvSpPr>
          <p:cNvPr id="15" name="Title 14" hidden="1">
            <a:extLst>
              <a:ext uri="{FF2B5EF4-FFF2-40B4-BE49-F238E27FC236}">
                <a16:creationId xmlns:a16="http://schemas.microsoft.com/office/drawing/2014/main" id="{57449059-8E74-4D74-9455-28330314E8EC}"/>
              </a:ext>
            </a:extLst>
          </p:cNvPr>
          <p:cNvSpPr>
            <a:spLocks noGrp="1"/>
          </p:cNvSpPr>
          <p:nvPr>
            <p:ph type="title"/>
          </p:nvPr>
        </p:nvSpPr>
        <p:spPr/>
        <p:txBody>
          <a:bodyPr/>
          <a:lstStyle/>
          <a:p>
            <a:r>
              <a:rPr lang="en-US" dirty="0"/>
              <a:t>title</a:t>
            </a:r>
          </a:p>
        </p:txBody>
      </p:sp>
      <p:pic>
        <p:nvPicPr>
          <p:cNvPr id="3" name="Picture 2">
            <a:extLst>
              <a:ext uri="{FF2B5EF4-FFF2-40B4-BE49-F238E27FC236}">
                <a16:creationId xmlns:a16="http://schemas.microsoft.com/office/drawing/2014/main" id="{03C6AABE-1B54-106F-9D26-CA1085CED047}"/>
              </a:ext>
            </a:extLst>
          </p:cNvPr>
          <p:cNvPicPr>
            <a:picLocks noChangeAspect="1"/>
          </p:cNvPicPr>
          <p:nvPr/>
        </p:nvPicPr>
        <p:blipFill>
          <a:blip r:embed="rId3"/>
          <a:stretch>
            <a:fillRect/>
          </a:stretch>
        </p:blipFill>
        <p:spPr>
          <a:xfrm>
            <a:off x="9879104" y="6455723"/>
            <a:ext cx="1798919" cy="263256"/>
          </a:xfrm>
          <a:prstGeom prst="rect">
            <a:avLst/>
          </a:prstGeom>
        </p:spPr>
      </p:pic>
    </p:spTree>
    <p:extLst>
      <p:ext uri="{BB962C8B-B14F-4D97-AF65-F5344CB8AC3E}">
        <p14:creationId xmlns:p14="http://schemas.microsoft.com/office/powerpoint/2010/main" val="66521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p:txBody>
          <a:bodyPr/>
          <a:lstStyle/>
          <a:p>
            <a:r>
              <a:rPr lang="en-US" dirty="0"/>
              <a:t>Next Steps?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22</a:t>
            </a:fld>
            <a:endParaRPr lang="en-US" dirty="0"/>
          </a:p>
        </p:txBody>
      </p:sp>
      <p:sp>
        <p:nvSpPr>
          <p:cNvPr id="12" name="Content Placeholder 11">
            <a:extLst>
              <a:ext uri="{FF2B5EF4-FFF2-40B4-BE49-F238E27FC236}">
                <a16:creationId xmlns:a16="http://schemas.microsoft.com/office/drawing/2014/main" id="{22A547BB-2FD4-487C-BA76-54070BFE7353}"/>
              </a:ext>
            </a:extLst>
          </p:cNvPr>
          <p:cNvSpPr>
            <a:spLocks noGrp="1"/>
          </p:cNvSpPr>
          <p:nvPr>
            <p:ph sz="quarter" idx="34"/>
          </p:nvPr>
        </p:nvSpPr>
        <p:spPr>
          <a:xfrm>
            <a:off x="512064" y="959225"/>
            <a:ext cx="11248136" cy="4819784"/>
          </a:xfrm>
        </p:spPr>
        <p:txBody>
          <a:bodyPr vert="horz" lIns="0" tIns="0" rIns="0" bIns="0" rtlCol="0" anchor="t">
            <a:noAutofit/>
          </a:bodyPr>
          <a:lstStyle/>
          <a:p>
            <a:pPr marL="514350" indent="-514350">
              <a:buFont typeface="+mj-lt"/>
              <a:buAutoNum type="arabicPeriod"/>
            </a:pPr>
            <a:r>
              <a:rPr lang="en-US" sz="2800" b="1" dirty="0"/>
              <a:t>Delivery of Full Feedback Report</a:t>
            </a:r>
            <a:r>
              <a:rPr lang="en-US" sz="2800" dirty="0"/>
              <a:t>-Expected</a:t>
            </a:r>
            <a:r>
              <a:rPr lang="en-US" sz="2800" b="1" dirty="0"/>
              <a:t> </a:t>
            </a:r>
            <a:r>
              <a:rPr lang="en-US" sz="2800" dirty="0"/>
              <a:t>by November 3, 2023</a:t>
            </a:r>
          </a:p>
          <a:p>
            <a:pPr marL="514350" indent="-514350">
              <a:buFont typeface="+mj-lt"/>
              <a:buAutoNum type="arabicPeriod"/>
            </a:pPr>
            <a:r>
              <a:rPr lang="en-US" sz="2800" b="1" dirty="0"/>
              <a:t>Process Employee Report-</a:t>
            </a:r>
            <a:r>
              <a:rPr lang="en-US" sz="2800" dirty="0"/>
              <a:t>Prioritization</a:t>
            </a:r>
            <a:r>
              <a:rPr lang="en-US" sz="2800" b="1" dirty="0"/>
              <a:t> </a:t>
            </a:r>
            <a:r>
              <a:rPr lang="en-US" sz="2800" dirty="0"/>
              <a:t>and development of improvement opportunities. Develop communication and feedback.</a:t>
            </a:r>
          </a:p>
          <a:p>
            <a:pPr marL="514350" indent="-514350">
              <a:buFont typeface="+mj-lt"/>
              <a:buAutoNum type="arabicPeriod"/>
            </a:pPr>
            <a:r>
              <a:rPr lang="en-US" sz="2800" b="1" dirty="0"/>
              <a:t>Organizational Assessment</a:t>
            </a:r>
            <a:r>
              <a:rPr lang="en-US" sz="2800" dirty="0"/>
              <a:t>-SWOT</a:t>
            </a:r>
            <a:r>
              <a:rPr lang="en-US" sz="2800" b="1" dirty="0"/>
              <a:t> </a:t>
            </a:r>
            <a:r>
              <a:rPr lang="en-US" sz="2800" dirty="0"/>
              <a:t>and Placemat information entered into Ascend. Key themes reviewed and entered for Citizen Survey.</a:t>
            </a:r>
          </a:p>
          <a:p>
            <a:pPr marL="514350" indent="-514350">
              <a:buFont typeface="+mj-lt"/>
              <a:buAutoNum type="arabicPeriod"/>
            </a:pPr>
            <a:r>
              <a:rPr lang="en-US" sz="2800" b="1" dirty="0"/>
              <a:t>Long-Term Plan Development</a:t>
            </a:r>
            <a:r>
              <a:rPr lang="en-US" sz="2800" dirty="0"/>
              <a:t>-Identification</a:t>
            </a:r>
            <a:r>
              <a:rPr lang="en-US" sz="2800" b="1" dirty="0"/>
              <a:t> </a:t>
            </a:r>
            <a:r>
              <a:rPr lang="en-US" sz="2800" dirty="0"/>
              <a:t>of Strategic Advantages, Challenges and Opportunities. Development of Goals, Objectives, and Objective Measures.</a:t>
            </a:r>
          </a:p>
          <a:p>
            <a:pPr marL="514350" indent="-514350">
              <a:buFont typeface="+mj-lt"/>
              <a:buAutoNum type="arabicPeriod"/>
            </a:pPr>
            <a:r>
              <a:rPr lang="en-US" sz="2800" b="1" dirty="0"/>
              <a:t>Tactical Plan Development</a:t>
            </a:r>
            <a:r>
              <a:rPr lang="en-US" sz="2800" dirty="0"/>
              <a:t>-Through</a:t>
            </a:r>
            <a:r>
              <a:rPr lang="en-US" sz="2800" b="1" dirty="0"/>
              <a:t> </a:t>
            </a:r>
            <a:r>
              <a:rPr lang="en-US" sz="2800" dirty="0"/>
              <a:t>analysis of Assessment and Long-Term Plan Development in conjunction with Placemat information, key tactical strategies will be identified and built into an executable plan. </a:t>
            </a:r>
          </a:p>
          <a:p>
            <a:pPr marL="514350" indent="-514350">
              <a:buFont typeface="+mj-lt"/>
              <a:buAutoNum type="arabicPeriod"/>
            </a:pPr>
            <a:r>
              <a:rPr lang="en-US" sz="2800" b="1" dirty="0"/>
              <a:t>Prepare for and Launch Plan.</a:t>
            </a:r>
          </a:p>
          <a:p>
            <a:pPr marL="0" indent="0">
              <a:buNone/>
            </a:pPr>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3" name="Footer Placeholder 4">
            <a:extLst>
              <a:ext uri="{FF2B5EF4-FFF2-40B4-BE49-F238E27FC236}">
                <a16:creationId xmlns:a16="http://schemas.microsoft.com/office/drawing/2014/main" id="{F4E809C3-B750-2F69-8FD6-25D50552F4F0}"/>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Town of Longboat Key: Feedback 2023</a:t>
            </a:r>
          </a:p>
          <a:p>
            <a:endParaRPr lang="en-US" dirty="0"/>
          </a:p>
        </p:txBody>
      </p:sp>
    </p:spTree>
    <p:extLst>
      <p:ext uri="{BB962C8B-B14F-4D97-AF65-F5344CB8AC3E}">
        <p14:creationId xmlns:p14="http://schemas.microsoft.com/office/powerpoint/2010/main" val="257542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ad with trees and grass&#10;&#10;Description automatically generated">
            <a:extLst>
              <a:ext uri="{FF2B5EF4-FFF2-40B4-BE49-F238E27FC236}">
                <a16:creationId xmlns:a16="http://schemas.microsoft.com/office/drawing/2014/main" id="{0AE4CBC8-EE94-AD3E-B463-AED057888DB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415" r="28766"/>
          <a:stretch/>
        </p:blipFill>
        <p:spPr>
          <a:xfrm>
            <a:off x="20" y="-1"/>
            <a:ext cx="6095980" cy="6371351"/>
          </a:xfrm>
          <a:prstGeom prst="rect">
            <a:avLst/>
          </a:prstGeom>
          <a:noFill/>
        </p:spPr>
      </p:pic>
      <p:sp>
        <p:nvSpPr>
          <p:cNvPr id="2" name="Title 1">
            <a:extLst>
              <a:ext uri="{FF2B5EF4-FFF2-40B4-BE49-F238E27FC236}">
                <a16:creationId xmlns:a16="http://schemas.microsoft.com/office/drawing/2014/main" id="{4AA2C546-1C7C-FF78-CB6D-FB0B6FDC30D2}"/>
              </a:ext>
            </a:extLst>
          </p:cNvPr>
          <p:cNvSpPr>
            <a:spLocks noGrp="1"/>
          </p:cNvSpPr>
          <p:nvPr>
            <p:ph type="title"/>
          </p:nvPr>
        </p:nvSpPr>
        <p:spPr>
          <a:xfrm>
            <a:off x="5118100" y="1869795"/>
            <a:ext cx="6641900" cy="1124345"/>
          </a:xfrm>
        </p:spPr>
        <p:txBody>
          <a:bodyPr anchor="ctr">
            <a:normAutofit/>
          </a:bodyPr>
          <a:lstStyle/>
          <a:p>
            <a:r>
              <a:rPr lang="en-US" sz="5100"/>
              <a:t>Intro to Key Concepts</a:t>
            </a:r>
          </a:p>
        </p:txBody>
      </p:sp>
      <p:sp>
        <p:nvSpPr>
          <p:cNvPr id="14" name="Text Placeholder 3">
            <a:extLst>
              <a:ext uri="{FF2B5EF4-FFF2-40B4-BE49-F238E27FC236}">
                <a16:creationId xmlns:a16="http://schemas.microsoft.com/office/drawing/2014/main" id="{37F7482D-B782-8FC6-EC15-5CBF34D25D52}"/>
              </a:ext>
            </a:extLst>
          </p:cNvPr>
          <p:cNvSpPr>
            <a:spLocks noGrp="1"/>
          </p:cNvSpPr>
          <p:nvPr>
            <p:ph type="body" sz="quarter" idx="32"/>
          </p:nvPr>
        </p:nvSpPr>
        <p:spPr>
          <a:xfrm>
            <a:off x="5118334" y="2994141"/>
            <a:ext cx="6641626" cy="590155"/>
          </a:xfrm>
        </p:spPr>
        <p:txBody>
          <a:bodyPr/>
          <a:lstStyle/>
          <a:p>
            <a:r>
              <a:rPr lang="en-US" dirty="0"/>
              <a:t>Starting with the Beginning</a:t>
            </a:r>
          </a:p>
        </p:txBody>
      </p:sp>
      <p:sp>
        <p:nvSpPr>
          <p:cNvPr id="6" name="Content Placeholder 5">
            <a:extLst>
              <a:ext uri="{FF2B5EF4-FFF2-40B4-BE49-F238E27FC236}">
                <a16:creationId xmlns:a16="http://schemas.microsoft.com/office/drawing/2014/main" id="{738C10B5-4A39-7AE4-6657-657AA346C404}"/>
              </a:ext>
            </a:extLst>
          </p:cNvPr>
          <p:cNvSpPr>
            <a:spLocks noGrp="1"/>
          </p:cNvSpPr>
          <p:nvPr>
            <p:ph sz="half" idx="1"/>
          </p:nvPr>
        </p:nvSpPr>
        <p:spPr>
          <a:xfrm>
            <a:off x="6288000" y="3763648"/>
            <a:ext cx="5472000" cy="2428351"/>
          </a:xfrm>
        </p:spPr>
        <p:txBody>
          <a:bodyPr>
            <a:normAutofit/>
          </a:bodyPr>
          <a:lstStyle/>
          <a:p>
            <a:r>
              <a:rPr lang="en-US" dirty="0"/>
              <a:t>The Stratex Strategic Planning Framework</a:t>
            </a:r>
          </a:p>
          <a:p>
            <a:r>
              <a:rPr lang="en-US" dirty="0"/>
              <a:t>Intersection of the Framework with Longboat Key’s current framework</a:t>
            </a:r>
          </a:p>
          <a:p>
            <a:r>
              <a:rPr lang="en-US" dirty="0"/>
              <a:t>Setting a Foundation-The roles of problem analysis and solution development in strategic planning</a:t>
            </a:r>
          </a:p>
          <a:p>
            <a:r>
              <a:rPr lang="en-US" dirty="0"/>
              <a:t>Stop Decorating the Fish</a:t>
            </a:r>
          </a:p>
        </p:txBody>
      </p:sp>
      <p:sp>
        <p:nvSpPr>
          <p:cNvPr id="4" name="Footer Placeholder 3">
            <a:extLst>
              <a:ext uri="{FF2B5EF4-FFF2-40B4-BE49-F238E27FC236}">
                <a16:creationId xmlns:a16="http://schemas.microsoft.com/office/drawing/2014/main" id="{511D18E5-DD8C-44A0-EDB6-19884C44E9DE}"/>
              </a:ext>
            </a:extLst>
          </p:cNvPr>
          <p:cNvSpPr>
            <a:spLocks noGrp="1"/>
          </p:cNvSpPr>
          <p:nvPr>
            <p:ph type="ftr" sz="quarter" idx="13"/>
          </p:nvPr>
        </p:nvSpPr>
        <p:spPr>
          <a:xfrm>
            <a:off x="432000" y="6439820"/>
            <a:ext cx="5664000" cy="295062"/>
          </a:xfrm>
        </p:spPr>
        <p:txBody>
          <a:bodyPr anchor="ctr">
            <a:normAutofit/>
          </a:bodyPr>
          <a:lstStyle/>
          <a:p>
            <a:pPr>
              <a:spcAft>
                <a:spcPts val="600"/>
              </a:spcAft>
            </a:pPr>
            <a:r>
              <a:rPr lang="en-US" dirty="0"/>
              <a:t>Town of Longboat Key-October 2023</a:t>
            </a:r>
            <a:endParaRPr lang="en-US" noProof="0" dirty="0"/>
          </a:p>
        </p:txBody>
      </p:sp>
      <p:sp>
        <p:nvSpPr>
          <p:cNvPr id="5" name="Slide Number Placeholder 4">
            <a:extLst>
              <a:ext uri="{FF2B5EF4-FFF2-40B4-BE49-F238E27FC236}">
                <a16:creationId xmlns:a16="http://schemas.microsoft.com/office/drawing/2014/main" id="{D52379AE-E9F0-36D7-2CE7-1E03DFB690E6}"/>
              </a:ext>
            </a:extLst>
          </p:cNvPr>
          <p:cNvSpPr>
            <a:spLocks noGrp="1"/>
          </p:cNvSpPr>
          <p:nvPr>
            <p:ph type="sldNum" sz="quarter" idx="33"/>
          </p:nvPr>
        </p:nvSpPr>
        <p:spPr>
          <a:xfrm>
            <a:off x="11760000" y="6371351"/>
            <a:ext cx="432000" cy="432000"/>
          </a:xfrm>
        </p:spPr>
        <p:txBody>
          <a:bodyPr anchor="ctr">
            <a:normAutofit/>
          </a:bodyPr>
          <a:lstStyle/>
          <a:p>
            <a:pPr>
              <a:spcAft>
                <a:spcPts val="600"/>
              </a:spcAft>
            </a:pPr>
            <a:fld id="{19B51A1E-902D-48AF-9020-955120F399B6}" type="slidenum">
              <a:rPr lang="en-US" noProof="0" smtClean="0"/>
              <a:pPr>
                <a:spcAft>
                  <a:spcPts val="600"/>
                </a:spcAft>
              </a:pPr>
              <a:t>23</a:t>
            </a:fld>
            <a:endParaRPr lang="en-US" noProof="0"/>
          </a:p>
        </p:txBody>
      </p:sp>
    </p:spTree>
    <p:extLst>
      <p:ext uri="{BB962C8B-B14F-4D97-AF65-F5344CB8AC3E}">
        <p14:creationId xmlns:p14="http://schemas.microsoft.com/office/powerpoint/2010/main" val="2295492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BA55C1-3C1D-886B-6371-057D680C6582}"/>
              </a:ext>
            </a:extLst>
          </p:cNvPr>
          <p:cNvSpPr>
            <a:spLocks noGrp="1"/>
          </p:cNvSpPr>
          <p:nvPr>
            <p:ph type="title"/>
          </p:nvPr>
        </p:nvSpPr>
        <p:spPr>
          <a:xfrm>
            <a:off x="1776629" y="124443"/>
            <a:ext cx="7249485" cy="1325563"/>
          </a:xfrm>
          <a:solidFill>
            <a:schemeClr val="bg1"/>
          </a:solidFill>
        </p:spPr>
        <p:txBody>
          <a:bodyPr/>
          <a:lstStyle/>
          <a:p>
            <a:r>
              <a:rPr lang="en-US" sz="3600">
                <a:solidFill>
                  <a:srgbClr val="000000"/>
                </a:solidFill>
              </a:rPr>
              <a:t>Strategic Planning Framework </a:t>
            </a:r>
          </a:p>
        </p:txBody>
      </p:sp>
      <p:grpSp>
        <p:nvGrpSpPr>
          <p:cNvPr id="27" name="Group 26">
            <a:extLst>
              <a:ext uri="{FF2B5EF4-FFF2-40B4-BE49-F238E27FC236}">
                <a16:creationId xmlns:a16="http://schemas.microsoft.com/office/drawing/2014/main" id="{2D8035B8-3EEA-7F2E-6C83-2DBD5E7A144E}"/>
              </a:ext>
            </a:extLst>
          </p:cNvPr>
          <p:cNvGrpSpPr/>
          <p:nvPr/>
        </p:nvGrpSpPr>
        <p:grpSpPr>
          <a:xfrm>
            <a:off x="1831016" y="1511300"/>
            <a:ext cx="8529969" cy="4591827"/>
            <a:chOff x="4672994" y="1199508"/>
            <a:chExt cx="7083076" cy="3921792"/>
          </a:xfrm>
        </p:grpSpPr>
        <p:sp>
          <p:nvSpPr>
            <p:cNvPr id="28" name="Rectangle: Rounded Corners 27">
              <a:extLst>
                <a:ext uri="{FF2B5EF4-FFF2-40B4-BE49-F238E27FC236}">
                  <a16:creationId xmlns:a16="http://schemas.microsoft.com/office/drawing/2014/main" id="{2BFA1210-5DF5-134A-9014-867D20294F54}"/>
                </a:ext>
              </a:extLst>
            </p:cNvPr>
            <p:cNvSpPr/>
            <p:nvPr/>
          </p:nvSpPr>
          <p:spPr>
            <a:xfrm>
              <a:off x="5069956" y="1199511"/>
              <a:ext cx="3802911" cy="707281"/>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Goals</a:t>
              </a:r>
              <a:br>
                <a:rPr lang="en-US" kern="0" dirty="0">
                  <a:solidFill>
                    <a:prstClr val="white"/>
                  </a:solidFill>
                  <a:latin typeface="Montserrat"/>
                </a:rPr>
              </a:br>
              <a:r>
                <a:rPr lang="en-US" sz="900" kern="0" dirty="0">
                  <a:solidFill>
                    <a:prstClr val="white"/>
                  </a:solidFill>
                  <a:latin typeface="Montserrat"/>
                </a:rPr>
                <a:t>Areas of strategic focus with 2-3 objectives, typically constant across the strategic planning period.</a:t>
              </a:r>
            </a:p>
          </p:txBody>
        </p:sp>
        <p:sp>
          <p:nvSpPr>
            <p:cNvPr id="29" name="Rectangle: Rounded Corners 28">
              <a:extLst>
                <a:ext uri="{FF2B5EF4-FFF2-40B4-BE49-F238E27FC236}">
                  <a16:creationId xmlns:a16="http://schemas.microsoft.com/office/drawing/2014/main" id="{BAB9D6D7-D1C9-B58D-B7D3-C46AC9EE47AB}"/>
                </a:ext>
              </a:extLst>
            </p:cNvPr>
            <p:cNvSpPr/>
            <p:nvPr/>
          </p:nvSpPr>
          <p:spPr>
            <a:xfrm>
              <a:off x="5069958" y="1968575"/>
              <a:ext cx="3802911" cy="707281"/>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Objectives</a:t>
              </a:r>
              <a:br>
                <a:rPr lang="en-US" kern="0" dirty="0">
                  <a:solidFill>
                    <a:prstClr val="white"/>
                  </a:solidFill>
                  <a:latin typeface="Montserrat"/>
                </a:rPr>
              </a:br>
              <a:r>
                <a:rPr lang="en-US" sz="900" kern="0" dirty="0">
                  <a:solidFill>
                    <a:prstClr val="white"/>
                  </a:solidFill>
                  <a:latin typeface="Montserrat"/>
                </a:rPr>
                <a:t>Strategic Measures (3-5 years) high-level statements of what is to be achieved, typically constant across the planning period.</a:t>
              </a:r>
            </a:p>
          </p:txBody>
        </p:sp>
        <p:sp>
          <p:nvSpPr>
            <p:cNvPr id="30" name="Rectangle: Rounded Corners 29">
              <a:extLst>
                <a:ext uri="{FF2B5EF4-FFF2-40B4-BE49-F238E27FC236}">
                  <a16:creationId xmlns:a16="http://schemas.microsoft.com/office/drawing/2014/main" id="{3BF56F65-4D82-6F54-817A-59ACC07032A3}"/>
                </a:ext>
              </a:extLst>
            </p:cNvPr>
            <p:cNvSpPr/>
            <p:nvPr/>
          </p:nvSpPr>
          <p:spPr>
            <a:xfrm>
              <a:off x="5069957" y="2875891"/>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Strategies</a:t>
              </a:r>
              <a:br>
                <a:rPr lang="en-US" kern="0" dirty="0">
                  <a:solidFill>
                    <a:prstClr val="white"/>
                  </a:solidFill>
                  <a:latin typeface="Montserrat"/>
                </a:rPr>
              </a:br>
              <a:r>
                <a:rPr lang="en-US" sz="900" kern="0" dirty="0">
                  <a:solidFill>
                    <a:prstClr val="white"/>
                  </a:solidFill>
                  <a:latin typeface="Montserrat"/>
                </a:rPr>
                <a:t>A tactical method, chosen to bring about a desired future condition, reach a specific target or move organizational performance against specific objectives.  Typically, 1 year in duration.</a:t>
              </a:r>
            </a:p>
          </p:txBody>
        </p:sp>
        <p:sp>
          <p:nvSpPr>
            <p:cNvPr id="31" name="Rectangle: Rounded Corners 30">
              <a:extLst>
                <a:ext uri="{FF2B5EF4-FFF2-40B4-BE49-F238E27FC236}">
                  <a16:creationId xmlns:a16="http://schemas.microsoft.com/office/drawing/2014/main" id="{85B9F179-EBDB-540F-D5A7-25D21C159C91}"/>
                </a:ext>
              </a:extLst>
            </p:cNvPr>
            <p:cNvSpPr/>
            <p:nvPr/>
          </p:nvSpPr>
          <p:spPr>
            <a:xfrm>
              <a:off x="5069955" y="3644955"/>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a:solidFill>
                    <a:prstClr val="white"/>
                  </a:solidFill>
                  <a:latin typeface="Montserrat"/>
                </a:rPr>
                <a:t>Milestones</a:t>
              </a:r>
              <a:br>
                <a:rPr lang="en-US" kern="0">
                  <a:solidFill>
                    <a:prstClr val="white"/>
                  </a:solidFill>
                  <a:latin typeface="Montserrat"/>
                </a:rPr>
              </a:br>
              <a:r>
                <a:rPr lang="en-US" sz="900" kern="0">
                  <a:solidFill>
                    <a:prstClr val="white"/>
                  </a:solidFill>
                  <a:latin typeface="Montserrat"/>
                </a:rPr>
                <a:t>A collection of high-level actions within a strategy marking completion of a stage within a strategy.</a:t>
              </a:r>
            </a:p>
          </p:txBody>
        </p:sp>
        <p:sp>
          <p:nvSpPr>
            <p:cNvPr id="32" name="Rectangle: Rounded Corners 31">
              <a:extLst>
                <a:ext uri="{FF2B5EF4-FFF2-40B4-BE49-F238E27FC236}">
                  <a16:creationId xmlns:a16="http://schemas.microsoft.com/office/drawing/2014/main" id="{330FD7C4-92B0-0C89-A372-092C8358A0B3}"/>
                </a:ext>
              </a:extLst>
            </p:cNvPr>
            <p:cNvSpPr/>
            <p:nvPr/>
          </p:nvSpPr>
          <p:spPr>
            <a:xfrm>
              <a:off x="5069953" y="4414019"/>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a:solidFill>
                    <a:prstClr val="white"/>
                  </a:solidFill>
                  <a:latin typeface="Montserrat"/>
                </a:rPr>
                <a:t>Actions</a:t>
              </a:r>
              <a:br>
                <a:rPr lang="en-US" kern="0">
                  <a:solidFill>
                    <a:prstClr val="white"/>
                  </a:solidFill>
                  <a:latin typeface="Montserrat"/>
                </a:rPr>
              </a:br>
              <a:r>
                <a:rPr lang="en-US" sz="900" kern="0">
                  <a:solidFill>
                    <a:prstClr val="white"/>
                  </a:solidFill>
                  <a:latin typeface="Montserrat"/>
                </a:rPr>
                <a:t>The specific sequence of steps which must be taken to complete a milestone.</a:t>
              </a:r>
            </a:p>
          </p:txBody>
        </p:sp>
        <p:cxnSp>
          <p:nvCxnSpPr>
            <p:cNvPr id="33" name="Straight Connector 32">
              <a:extLst>
                <a:ext uri="{FF2B5EF4-FFF2-40B4-BE49-F238E27FC236}">
                  <a16:creationId xmlns:a16="http://schemas.microsoft.com/office/drawing/2014/main" id="{8EB8EB3E-854E-2EC6-C029-3D89176FDC54}"/>
                </a:ext>
              </a:extLst>
            </p:cNvPr>
            <p:cNvCxnSpPr>
              <a:cxnSpLocks/>
            </p:cNvCxnSpPr>
            <p:nvPr/>
          </p:nvCxnSpPr>
          <p:spPr>
            <a:xfrm>
              <a:off x="4672994" y="2769779"/>
              <a:ext cx="7044085" cy="0"/>
            </a:xfrm>
            <a:prstGeom prst="line">
              <a:avLst/>
            </a:prstGeom>
            <a:noFill/>
            <a:ln w="28575" cap="flat" cmpd="sng" algn="ctr">
              <a:solidFill>
                <a:srgbClr val="000000"/>
              </a:solidFill>
              <a:prstDash val="dashDot"/>
            </a:ln>
            <a:effectLst/>
          </p:spPr>
        </p:cxnSp>
        <p:sp>
          <p:nvSpPr>
            <p:cNvPr id="34" name="Rectangle: Rounded Corners 33">
              <a:extLst>
                <a:ext uri="{FF2B5EF4-FFF2-40B4-BE49-F238E27FC236}">
                  <a16:creationId xmlns:a16="http://schemas.microsoft.com/office/drawing/2014/main" id="{60AB962B-6473-BB8F-9132-E172C9CF52E9}"/>
                </a:ext>
              </a:extLst>
            </p:cNvPr>
            <p:cNvSpPr/>
            <p:nvPr/>
          </p:nvSpPr>
          <p:spPr>
            <a:xfrm>
              <a:off x="9539182" y="2070482"/>
              <a:ext cx="2216888" cy="503466"/>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a:solidFill>
                    <a:prstClr val="white"/>
                  </a:solidFill>
                  <a:latin typeface="Montserrat"/>
                </a:rPr>
                <a:t>Strategic Measures</a:t>
              </a:r>
              <a:br>
                <a:rPr lang="en-US" kern="0">
                  <a:solidFill>
                    <a:prstClr val="white"/>
                  </a:solidFill>
                  <a:latin typeface="Montserrat"/>
                </a:rPr>
              </a:br>
              <a:r>
                <a:rPr lang="en-US" sz="900" kern="0">
                  <a:solidFill>
                    <a:prstClr val="white"/>
                  </a:solidFill>
                  <a:latin typeface="Montserrat"/>
                </a:rPr>
                <a:t>3-5 Years</a:t>
              </a:r>
            </a:p>
          </p:txBody>
        </p:sp>
        <p:sp>
          <p:nvSpPr>
            <p:cNvPr id="35" name="Rectangle: Rounded Corners 34">
              <a:extLst>
                <a:ext uri="{FF2B5EF4-FFF2-40B4-BE49-F238E27FC236}">
                  <a16:creationId xmlns:a16="http://schemas.microsoft.com/office/drawing/2014/main" id="{9CB243FD-16C8-D9C4-9BCA-65E77687F131}"/>
                </a:ext>
              </a:extLst>
            </p:cNvPr>
            <p:cNvSpPr/>
            <p:nvPr/>
          </p:nvSpPr>
          <p:spPr>
            <a:xfrm>
              <a:off x="9539182" y="2977798"/>
              <a:ext cx="2216888" cy="503466"/>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a:solidFill>
                    <a:prstClr val="white"/>
                  </a:solidFill>
                  <a:latin typeface="Montserrat"/>
                </a:rPr>
                <a:t>Tactical Measures</a:t>
              </a:r>
              <a:br>
                <a:rPr lang="en-US" kern="0">
                  <a:solidFill>
                    <a:prstClr val="white"/>
                  </a:solidFill>
                  <a:latin typeface="Montserrat"/>
                </a:rPr>
              </a:br>
              <a:r>
                <a:rPr lang="en-US" sz="900" kern="0">
                  <a:solidFill>
                    <a:prstClr val="white"/>
                  </a:solidFill>
                  <a:latin typeface="Montserrat"/>
                </a:rPr>
                <a:t>Annual</a:t>
              </a:r>
            </a:p>
          </p:txBody>
        </p:sp>
        <p:sp>
          <p:nvSpPr>
            <p:cNvPr id="36" name="Rectangle: Rounded Corners 35">
              <a:extLst>
                <a:ext uri="{FF2B5EF4-FFF2-40B4-BE49-F238E27FC236}">
                  <a16:creationId xmlns:a16="http://schemas.microsoft.com/office/drawing/2014/main" id="{5553FBD2-9239-E374-A1BD-7878F6A87464}"/>
                </a:ext>
              </a:extLst>
            </p:cNvPr>
            <p:cNvSpPr/>
            <p:nvPr/>
          </p:nvSpPr>
          <p:spPr>
            <a:xfrm>
              <a:off x="9539182" y="4515926"/>
              <a:ext cx="2216888" cy="503466"/>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a:solidFill>
                    <a:prstClr val="white"/>
                  </a:solidFill>
                  <a:latin typeface="Montserrat"/>
                </a:rPr>
                <a:t>Workforce</a:t>
              </a:r>
              <a:br>
                <a:rPr lang="en-US" kern="0">
                  <a:solidFill>
                    <a:prstClr val="white"/>
                  </a:solidFill>
                  <a:latin typeface="Montserrat"/>
                </a:rPr>
              </a:br>
              <a:r>
                <a:rPr lang="en-US" sz="900" kern="0">
                  <a:solidFill>
                    <a:prstClr val="white"/>
                  </a:solidFill>
                  <a:latin typeface="Montserrat"/>
                </a:rPr>
                <a:t>Resource Utilization</a:t>
              </a:r>
            </a:p>
          </p:txBody>
        </p:sp>
        <p:cxnSp>
          <p:nvCxnSpPr>
            <p:cNvPr id="37" name="Straight Arrow Connector 36">
              <a:extLst>
                <a:ext uri="{FF2B5EF4-FFF2-40B4-BE49-F238E27FC236}">
                  <a16:creationId xmlns:a16="http://schemas.microsoft.com/office/drawing/2014/main" id="{21192525-F277-1C2E-03C9-F4F5B9739C27}"/>
                </a:ext>
              </a:extLst>
            </p:cNvPr>
            <p:cNvCxnSpPr>
              <a:stCxn id="32" idx="3"/>
              <a:endCxn id="36" idx="1"/>
            </p:cNvCxnSpPr>
            <p:nvPr/>
          </p:nvCxnSpPr>
          <p:spPr>
            <a:xfrm flipV="1">
              <a:off x="8872864" y="4767659"/>
              <a:ext cx="666318" cy="1"/>
            </a:xfrm>
            <a:prstGeom prst="straightConnector1">
              <a:avLst/>
            </a:prstGeom>
            <a:solidFill>
              <a:srgbClr val="8A1823"/>
            </a:solidFill>
            <a:ln w="10795" cap="flat" cmpd="sng" algn="ctr">
              <a:solidFill>
                <a:srgbClr val="8A1823">
                  <a:shade val="50000"/>
                </a:srgbClr>
              </a:solidFill>
              <a:prstDash val="solid"/>
              <a:tailEnd type="triangle"/>
            </a:ln>
            <a:effectLst/>
          </p:spPr>
        </p:cxnSp>
        <p:cxnSp>
          <p:nvCxnSpPr>
            <p:cNvPr id="38" name="Straight Arrow Connector 37">
              <a:extLst>
                <a:ext uri="{FF2B5EF4-FFF2-40B4-BE49-F238E27FC236}">
                  <a16:creationId xmlns:a16="http://schemas.microsoft.com/office/drawing/2014/main" id="{A6C0316C-6C19-5752-0C6E-A35F84EE99DA}"/>
                </a:ext>
              </a:extLst>
            </p:cNvPr>
            <p:cNvCxnSpPr>
              <a:cxnSpLocks/>
              <a:stCxn id="30" idx="3"/>
              <a:endCxn id="35" idx="1"/>
            </p:cNvCxnSpPr>
            <p:nvPr/>
          </p:nvCxnSpPr>
          <p:spPr>
            <a:xfrm flipV="1">
              <a:off x="8872868" y="3229531"/>
              <a:ext cx="666314" cy="1"/>
            </a:xfrm>
            <a:prstGeom prst="straightConnector1">
              <a:avLst/>
            </a:prstGeom>
            <a:solidFill>
              <a:srgbClr val="8A1823"/>
            </a:solidFill>
            <a:ln w="10795" cap="flat" cmpd="sng" algn="ctr">
              <a:solidFill>
                <a:srgbClr val="8A1823">
                  <a:shade val="50000"/>
                </a:srgbClr>
              </a:solidFill>
              <a:prstDash val="solid"/>
              <a:tailEnd type="triangle"/>
            </a:ln>
            <a:effectLst/>
          </p:spPr>
        </p:cxnSp>
        <p:cxnSp>
          <p:nvCxnSpPr>
            <p:cNvPr id="39" name="Straight Arrow Connector 38">
              <a:extLst>
                <a:ext uri="{FF2B5EF4-FFF2-40B4-BE49-F238E27FC236}">
                  <a16:creationId xmlns:a16="http://schemas.microsoft.com/office/drawing/2014/main" id="{2AE4BCD2-80CE-0C95-1265-3F26CC02474E}"/>
                </a:ext>
              </a:extLst>
            </p:cNvPr>
            <p:cNvCxnSpPr>
              <a:cxnSpLocks/>
              <a:stCxn id="29" idx="3"/>
              <a:endCxn id="34" idx="1"/>
            </p:cNvCxnSpPr>
            <p:nvPr/>
          </p:nvCxnSpPr>
          <p:spPr>
            <a:xfrm flipV="1">
              <a:off x="8872869" y="2322215"/>
              <a:ext cx="666313" cy="1"/>
            </a:xfrm>
            <a:prstGeom prst="straightConnector1">
              <a:avLst/>
            </a:prstGeom>
            <a:noFill/>
            <a:ln w="38100" cap="flat" cmpd="sng" algn="ctr">
              <a:solidFill>
                <a:srgbClr val="000000"/>
              </a:solidFill>
              <a:prstDash val="solid"/>
              <a:tailEnd type="triangle"/>
            </a:ln>
            <a:effectLst/>
          </p:spPr>
        </p:cxnSp>
        <p:sp>
          <p:nvSpPr>
            <p:cNvPr id="40" name="Rectangle 39">
              <a:extLst>
                <a:ext uri="{FF2B5EF4-FFF2-40B4-BE49-F238E27FC236}">
                  <a16:creationId xmlns:a16="http://schemas.microsoft.com/office/drawing/2014/main" id="{9FC7A817-762E-BBD3-6482-10A423A4F951}"/>
                </a:ext>
              </a:extLst>
            </p:cNvPr>
            <p:cNvSpPr/>
            <p:nvPr/>
          </p:nvSpPr>
          <p:spPr>
            <a:xfrm rot="16200000">
              <a:off x="7245130" y="3011548"/>
              <a:ext cx="3921791" cy="297711"/>
            </a:xfrm>
            <a:prstGeom prst="rect">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r>
                <a:rPr lang="en-US" kern="0" spc="113">
                  <a:solidFill>
                    <a:prstClr val="white"/>
                  </a:solidFill>
                  <a:latin typeface="Montserrat"/>
                </a:rPr>
                <a:t>Financial Resources</a:t>
              </a:r>
            </a:p>
          </p:txBody>
        </p:sp>
        <p:sp>
          <p:nvSpPr>
            <p:cNvPr id="41" name="Rectangle 40">
              <a:extLst>
                <a:ext uri="{FF2B5EF4-FFF2-40B4-BE49-F238E27FC236}">
                  <a16:creationId xmlns:a16="http://schemas.microsoft.com/office/drawing/2014/main" id="{1974999B-9988-7798-0DA9-72DCBDD4D8FB}"/>
                </a:ext>
              </a:extLst>
            </p:cNvPr>
            <p:cNvSpPr/>
            <p:nvPr/>
          </p:nvSpPr>
          <p:spPr>
            <a:xfrm rot="16200000">
              <a:off x="4086840" y="1785664"/>
              <a:ext cx="1470019" cy="297711"/>
            </a:xfrm>
            <a:prstGeom prst="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a:solidFill>
                    <a:prstClr val="white"/>
                  </a:solidFill>
                  <a:latin typeface="Montserrat"/>
                </a:rPr>
                <a:t>Strategic Plan</a:t>
              </a:r>
            </a:p>
          </p:txBody>
        </p:sp>
        <p:sp>
          <p:nvSpPr>
            <p:cNvPr id="42" name="Rectangle 41">
              <a:extLst>
                <a:ext uri="{FF2B5EF4-FFF2-40B4-BE49-F238E27FC236}">
                  <a16:creationId xmlns:a16="http://schemas.microsoft.com/office/drawing/2014/main" id="{92E3AEF3-6D44-0DB6-221A-01B1C9942AF2}"/>
                </a:ext>
              </a:extLst>
            </p:cNvPr>
            <p:cNvSpPr/>
            <p:nvPr/>
          </p:nvSpPr>
          <p:spPr>
            <a:xfrm rot="16200000">
              <a:off x="3702308" y="3852903"/>
              <a:ext cx="2239083" cy="297711"/>
            </a:xfrm>
            <a:prstGeom prst="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a:solidFill>
                    <a:prstClr val="white"/>
                  </a:solidFill>
                  <a:latin typeface="Montserrat"/>
                </a:rPr>
                <a:t>Tactical Plan</a:t>
              </a:r>
            </a:p>
          </p:txBody>
        </p:sp>
        <p:sp>
          <p:nvSpPr>
            <p:cNvPr id="43" name="Arrow: Down 42">
              <a:extLst>
                <a:ext uri="{FF2B5EF4-FFF2-40B4-BE49-F238E27FC236}">
                  <a16:creationId xmlns:a16="http://schemas.microsoft.com/office/drawing/2014/main" id="{B6497466-4465-8C74-F478-B057F2B20A65}"/>
                </a:ext>
              </a:extLst>
            </p:cNvPr>
            <p:cNvSpPr/>
            <p:nvPr/>
          </p:nvSpPr>
          <p:spPr>
            <a:xfrm>
              <a:off x="8234023" y="4283635"/>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a:solidFill>
                  <a:prstClr val="white"/>
                </a:solidFill>
                <a:latin typeface="Montserrat"/>
              </a:endParaRPr>
            </a:p>
          </p:txBody>
        </p:sp>
        <p:sp>
          <p:nvSpPr>
            <p:cNvPr id="44" name="Arrow: Down 43">
              <a:extLst>
                <a:ext uri="{FF2B5EF4-FFF2-40B4-BE49-F238E27FC236}">
                  <a16:creationId xmlns:a16="http://schemas.microsoft.com/office/drawing/2014/main" id="{492A9F2A-67F6-7C15-10C1-55657787BF1F}"/>
                </a:ext>
              </a:extLst>
            </p:cNvPr>
            <p:cNvSpPr/>
            <p:nvPr/>
          </p:nvSpPr>
          <p:spPr>
            <a:xfrm>
              <a:off x="8234023" y="3517201"/>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a:solidFill>
                  <a:prstClr val="white"/>
                </a:solidFill>
                <a:latin typeface="Montserrat"/>
              </a:endParaRPr>
            </a:p>
          </p:txBody>
        </p:sp>
        <p:sp>
          <p:nvSpPr>
            <p:cNvPr id="45" name="Arrow: Down 44">
              <a:extLst>
                <a:ext uri="{FF2B5EF4-FFF2-40B4-BE49-F238E27FC236}">
                  <a16:creationId xmlns:a16="http://schemas.microsoft.com/office/drawing/2014/main" id="{32E2C854-F286-9DBA-4243-0F4760AA6C4F}"/>
                </a:ext>
              </a:extLst>
            </p:cNvPr>
            <p:cNvSpPr/>
            <p:nvPr/>
          </p:nvSpPr>
          <p:spPr>
            <a:xfrm>
              <a:off x="8234023" y="1838512"/>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a:solidFill>
                  <a:prstClr val="white"/>
                </a:solidFill>
                <a:latin typeface="Montserrat"/>
              </a:endParaRPr>
            </a:p>
          </p:txBody>
        </p:sp>
        <p:sp>
          <p:nvSpPr>
            <p:cNvPr id="46" name="Arrow: Down 45">
              <a:extLst>
                <a:ext uri="{FF2B5EF4-FFF2-40B4-BE49-F238E27FC236}">
                  <a16:creationId xmlns:a16="http://schemas.microsoft.com/office/drawing/2014/main" id="{A06DF23C-443D-1290-529D-6B7EF9EF5955}"/>
                </a:ext>
              </a:extLst>
            </p:cNvPr>
            <p:cNvSpPr/>
            <p:nvPr/>
          </p:nvSpPr>
          <p:spPr>
            <a:xfrm>
              <a:off x="8234023" y="2604946"/>
              <a:ext cx="487328" cy="372852"/>
            </a:xfrm>
            <a:prstGeom prst="downArrow">
              <a:avLst>
                <a:gd name="adj1" fmla="val 100000"/>
                <a:gd name="adj2" fmla="val 29254"/>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a:solidFill>
                  <a:prstClr val="white"/>
                </a:solidFill>
                <a:latin typeface="Montserrat"/>
              </a:endParaRPr>
            </a:p>
          </p:txBody>
        </p:sp>
      </p:grpSp>
      <p:pic>
        <p:nvPicPr>
          <p:cNvPr id="2" name="Picture 1" descr="A black and grey text&#10;&#10;Description automatically generated">
            <a:extLst>
              <a:ext uri="{FF2B5EF4-FFF2-40B4-BE49-F238E27FC236}">
                <a16:creationId xmlns:a16="http://schemas.microsoft.com/office/drawing/2014/main" id="{085983CE-1CD4-00F0-A38C-47025BE01C1E}"/>
              </a:ext>
            </a:extLst>
          </p:cNvPr>
          <p:cNvPicPr>
            <a:picLocks noChangeAspect="1"/>
          </p:cNvPicPr>
          <p:nvPr/>
        </p:nvPicPr>
        <p:blipFill>
          <a:blip r:embed="rId2"/>
          <a:stretch>
            <a:fillRect/>
          </a:stretch>
        </p:blipFill>
        <p:spPr>
          <a:xfrm>
            <a:off x="7873711" y="6331725"/>
            <a:ext cx="2622550" cy="390020"/>
          </a:xfrm>
          <a:prstGeom prst="rect">
            <a:avLst/>
          </a:prstGeom>
        </p:spPr>
      </p:pic>
    </p:spTree>
    <p:extLst>
      <p:ext uri="{BB962C8B-B14F-4D97-AF65-F5344CB8AC3E}">
        <p14:creationId xmlns:p14="http://schemas.microsoft.com/office/powerpoint/2010/main" val="409220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D30B-34FF-6252-6E95-80E5767E9F82}"/>
              </a:ext>
            </a:extLst>
          </p:cNvPr>
          <p:cNvSpPr>
            <a:spLocks noGrp="1"/>
          </p:cNvSpPr>
          <p:nvPr>
            <p:ph type="title"/>
          </p:nvPr>
        </p:nvSpPr>
        <p:spPr/>
        <p:txBody>
          <a:bodyPr/>
          <a:lstStyle/>
          <a:p>
            <a:r>
              <a:rPr lang="en-US" dirty="0"/>
              <a:t>Mapping of LBK Current Framework to Stratex Framework</a:t>
            </a:r>
          </a:p>
        </p:txBody>
      </p:sp>
      <p:sp>
        <p:nvSpPr>
          <p:cNvPr id="6" name="Slide Number Placeholder 5">
            <a:extLst>
              <a:ext uri="{FF2B5EF4-FFF2-40B4-BE49-F238E27FC236}">
                <a16:creationId xmlns:a16="http://schemas.microsoft.com/office/drawing/2014/main" id="{42829130-DE70-7DCF-4BA7-A4584CE966BE}"/>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pic>
        <p:nvPicPr>
          <p:cNvPr id="8" name="Picture 7">
            <a:extLst>
              <a:ext uri="{FF2B5EF4-FFF2-40B4-BE49-F238E27FC236}">
                <a16:creationId xmlns:a16="http://schemas.microsoft.com/office/drawing/2014/main" id="{6FCA90CF-556B-276F-9A30-42740E30C9B5}"/>
              </a:ext>
            </a:extLst>
          </p:cNvPr>
          <p:cNvPicPr>
            <a:picLocks noChangeAspect="1"/>
          </p:cNvPicPr>
          <p:nvPr/>
        </p:nvPicPr>
        <p:blipFill>
          <a:blip r:embed="rId2"/>
          <a:stretch>
            <a:fillRect/>
          </a:stretch>
        </p:blipFill>
        <p:spPr>
          <a:xfrm>
            <a:off x="2760235" y="854299"/>
            <a:ext cx="8810114" cy="5733052"/>
          </a:xfrm>
          <a:prstGeom prst="rect">
            <a:avLst/>
          </a:prstGeom>
        </p:spPr>
      </p:pic>
      <p:sp>
        <p:nvSpPr>
          <p:cNvPr id="11" name="Rectangle: Rounded Corners 10">
            <a:extLst>
              <a:ext uri="{FF2B5EF4-FFF2-40B4-BE49-F238E27FC236}">
                <a16:creationId xmlns:a16="http://schemas.microsoft.com/office/drawing/2014/main" id="{EA528D6F-A664-D3DD-07E1-8813DE344D18}"/>
              </a:ext>
            </a:extLst>
          </p:cNvPr>
          <p:cNvSpPr/>
          <p:nvPr/>
        </p:nvSpPr>
        <p:spPr>
          <a:xfrm>
            <a:off x="110021" y="1472527"/>
            <a:ext cx="2289875" cy="780792"/>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Goals</a:t>
            </a:r>
            <a:br>
              <a:rPr lang="en-US" kern="0" dirty="0">
                <a:solidFill>
                  <a:prstClr val="white"/>
                </a:solidFill>
                <a:latin typeface="Montserrat"/>
              </a:rPr>
            </a:br>
            <a:r>
              <a:rPr lang="en-US" sz="900" kern="0" dirty="0">
                <a:solidFill>
                  <a:prstClr val="white"/>
                </a:solidFill>
                <a:latin typeface="Montserrat"/>
              </a:rPr>
              <a:t>Areas of strategic focus with 2-3 objectives, typically constant across the strategic planning period.</a:t>
            </a:r>
          </a:p>
        </p:txBody>
      </p:sp>
      <p:sp>
        <p:nvSpPr>
          <p:cNvPr id="14" name="Rectangle: Rounded Corners 13">
            <a:extLst>
              <a:ext uri="{FF2B5EF4-FFF2-40B4-BE49-F238E27FC236}">
                <a16:creationId xmlns:a16="http://schemas.microsoft.com/office/drawing/2014/main" id="{4BA28864-42FD-45BE-A551-637EB772F594}"/>
              </a:ext>
            </a:extLst>
          </p:cNvPr>
          <p:cNvSpPr/>
          <p:nvPr/>
        </p:nvSpPr>
        <p:spPr>
          <a:xfrm>
            <a:off x="110021" y="2358374"/>
            <a:ext cx="2289875" cy="750586"/>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Objectives</a:t>
            </a:r>
            <a:br>
              <a:rPr lang="en-US" kern="0" dirty="0">
                <a:solidFill>
                  <a:prstClr val="white"/>
                </a:solidFill>
                <a:latin typeface="Montserrat"/>
              </a:rPr>
            </a:br>
            <a:r>
              <a:rPr lang="en-US" sz="900" kern="0" dirty="0">
                <a:solidFill>
                  <a:prstClr val="white"/>
                </a:solidFill>
                <a:latin typeface="Montserrat"/>
              </a:rPr>
              <a:t>Strategic Measures (3-5 years) high-level statements of what is to be achieved, typically constant across the planning period.</a:t>
            </a:r>
          </a:p>
        </p:txBody>
      </p:sp>
      <p:sp>
        <p:nvSpPr>
          <p:cNvPr id="16" name="Rectangle: Rounded Corners 15">
            <a:extLst>
              <a:ext uri="{FF2B5EF4-FFF2-40B4-BE49-F238E27FC236}">
                <a16:creationId xmlns:a16="http://schemas.microsoft.com/office/drawing/2014/main" id="{16CA6E37-DC6E-4E3D-2619-D9A404236DD0}"/>
              </a:ext>
            </a:extLst>
          </p:cNvPr>
          <p:cNvSpPr/>
          <p:nvPr/>
        </p:nvSpPr>
        <p:spPr>
          <a:xfrm>
            <a:off x="110020" y="3916137"/>
            <a:ext cx="2289875" cy="1134364"/>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Strategies</a:t>
            </a:r>
            <a:br>
              <a:rPr lang="en-US" kern="0" dirty="0">
                <a:solidFill>
                  <a:prstClr val="white"/>
                </a:solidFill>
                <a:latin typeface="Montserrat"/>
              </a:rPr>
            </a:br>
            <a:r>
              <a:rPr lang="en-US" sz="900" kern="0" dirty="0">
                <a:solidFill>
                  <a:prstClr val="white"/>
                </a:solidFill>
                <a:latin typeface="Montserrat"/>
              </a:rPr>
              <a:t>A tactical method, chosen to bring about a desired future condition, reach a specific target or move organizational performance against specific objectives.  Typically, 1 year in duration.</a:t>
            </a:r>
          </a:p>
        </p:txBody>
      </p:sp>
      <p:sp>
        <p:nvSpPr>
          <p:cNvPr id="17" name="Arrow: Right 16">
            <a:extLst>
              <a:ext uri="{FF2B5EF4-FFF2-40B4-BE49-F238E27FC236}">
                <a16:creationId xmlns:a16="http://schemas.microsoft.com/office/drawing/2014/main" id="{5B18D7D2-02D0-7AFE-F8DF-0810286921D8}"/>
              </a:ext>
            </a:extLst>
          </p:cNvPr>
          <p:cNvSpPr/>
          <p:nvPr/>
        </p:nvSpPr>
        <p:spPr>
          <a:xfrm>
            <a:off x="2399896" y="1738665"/>
            <a:ext cx="360339" cy="2950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7D97C9D-DF30-C1CE-CD7D-7835CA72FE34}"/>
              </a:ext>
            </a:extLst>
          </p:cNvPr>
          <p:cNvSpPr/>
          <p:nvPr/>
        </p:nvSpPr>
        <p:spPr>
          <a:xfrm>
            <a:off x="2390414" y="2504903"/>
            <a:ext cx="360339" cy="2950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E869BECC-AB07-E0AD-82C5-854285DBC280}"/>
              </a:ext>
            </a:extLst>
          </p:cNvPr>
          <p:cNvSpPr/>
          <p:nvPr/>
        </p:nvSpPr>
        <p:spPr>
          <a:xfrm>
            <a:off x="2403113" y="4425659"/>
            <a:ext cx="360339" cy="2950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3">
            <a:extLst>
              <a:ext uri="{FF2B5EF4-FFF2-40B4-BE49-F238E27FC236}">
                <a16:creationId xmlns:a16="http://schemas.microsoft.com/office/drawing/2014/main" id="{D4A00BA6-07F9-D742-5794-BA47D3EE6B07}"/>
              </a:ext>
            </a:extLst>
          </p:cNvPr>
          <p:cNvSpPr txBox="1">
            <a:spLocks/>
          </p:cNvSpPr>
          <p:nvPr/>
        </p:nvSpPr>
        <p:spPr>
          <a:xfrm>
            <a:off x="19923" y="6545322"/>
            <a:ext cx="5664000" cy="295062"/>
          </a:xfrm>
          <a:prstGeom prst="rect">
            <a:avLst/>
          </a:prstGeom>
        </p:spPr>
        <p:txBody>
          <a:bodyPr anchor="ct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Town of Longboat Key-October 2023</a:t>
            </a:r>
          </a:p>
        </p:txBody>
      </p:sp>
    </p:spTree>
    <p:extLst>
      <p:ext uri="{BB962C8B-B14F-4D97-AF65-F5344CB8AC3E}">
        <p14:creationId xmlns:p14="http://schemas.microsoft.com/office/powerpoint/2010/main" val="3091996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D30B-34FF-6252-6E95-80E5767E9F82}"/>
              </a:ext>
            </a:extLst>
          </p:cNvPr>
          <p:cNvSpPr>
            <a:spLocks noGrp="1"/>
          </p:cNvSpPr>
          <p:nvPr>
            <p:ph type="title"/>
          </p:nvPr>
        </p:nvSpPr>
        <p:spPr>
          <a:xfrm>
            <a:off x="-1700" y="2156226"/>
            <a:ext cx="5104052" cy="1958400"/>
          </a:xfrm>
        </p:spPr>
        <p:txBody>
          <a:bodyPr anchor="ctr">
            <a:normAutofit/>
          </a:bodyPr>
          <a:lstStyle/>
          <a:p>
            <a:r>
              <a:rPr lang="en-US" sz="3300" dirty="0"/>
              <a:t>The Role of  Problem Analysis and Solution Development in Strategic Planning</a:t>
            </a:r>
          </a:p>
        </p:txBody>
      </p:sp>
      <p:sp>
        <p:nvSpPr>
          <p:cNvPr id="14" name="Text Placeholder 3">
            <a:extLst>
              <a:ext uri="{FF2B5EF4-FFF2-40B4-BE49-F238E27FC236}">
                <a16:creationId xmlns:a16="http://schemas.microsoft.com/office/drawing/2014/main" id="{03CD98CF-F6F1-8784-CAAA-011527F7F36E}"/>
              </a:ext>
            </a:extLst>
          </p:cNvPr>
          <p:cNvSpPr>
            <a:spLocks noGrp="1"/>
          </p:cNvSpPr>
          <p:nvPr>
            <p:ph type="body" sz="quarter" idx="13"/>
          </p:nvPr>
        </p:nvSpPr>
        <p:spPr>
          <a:xfrm>
            <a:off x="0" y="4110760"/>
            <a:ext cx="5102595" cy="1100565"/>
          </a:xfrm>
        </p:spPr>
        <p:txBody>
          <a:bodyPr>
            <a:normAutofit/>
          </a:bodyPr>
          <a:lstStyle/>
          <a:p>
            <a:r>
              <a:rPr lang="en-US" sz="1500" dirty="0"/>
              <a:t>It is common to jump immediately to solutions. The framework focuses on solid problem development to ensure the most impactful problems are the focus. </a:t>
            </a:r>
          </a:p>
        </p:txBody>
      </p:sp>
      <p:sp>
        <p:nvSpPr>
          <p:cNvPr id="6" name="Slide Number Placeholder 5">
            <a:extLst>
              <a:ext uri="{FF2B5EF4-FFF2-40B4-BE49-F238E27FC236}">
                <a16:creationId xmlns:a16="http://schemas.microsoft.com/office/drawing/2014/main" id="{42829130-DE70-7DCF-4BA7-A4584CE966BE}"/>
              </a:ext>
            </a:extLst>
          </p:cNvPr>
          <p:cNvSpPr>
            <a:spLocks noGrp="1"/>
          </p:cNvSpPr>
          <p:nvPr>
            <p:ph type="sldNum" sz="quarter" idx="12"/>
          </p:nvPr>
        </p:nvSpPr>
        <p:spPr>
          <a:xfrm>
            <a:off x="11760000" y="6371351"/>
            <a:ext cx="432000" cy="432000"/>
          </a:xfrm>
        </p:spPr>
        <p:txBody>
          <a:bodyPr anchor="ctr">
            <a:normAutofit/>
          </a:bodyPr>
          <a:lstStyle/>
          <a:p>
            <a:pPr>
              <a:spcAft>
                <a:spcPts val="600"/>
              </a:spcAft>
            </a:pPr>
            <a:fld id="{19B51A1E-902D-48AF-9020-955120F399B6}" type="slidenum">
              <a:rPr lang="en-US" noProof="0" smtClean="0"/>
              <a:pPr>
                <a:spcAft>
                  <a:spcPts val="600"/>
                </a:spcAft>
              </a:pPr>
              <a:t>26</a:t>
            </a:fld>
            <a:endParaRPr lang="en-US" noProof="0"/>
          </a:p>
        </p:txBody>
      </p:sp>
      <p:sp>
        <p:nvSpPr>
          <p:cNvPr id="13" name="Footer Placeholder 3">
            <a:extLst>
              <a:ext uri="{FF2B5EF4-FFF2-40B4-BE49-F238E27FC236}">
                <a16:creationId xmlns:a16="http://schemas.microsoft.com/office/drawing/2014/main" id="{903B25CF-9A20-0606-FFCE-067C07CB3E6F}"/>
              </a:ext>
            </a:extLst>
          </p:cNvPr>
          <p:cNvSpPr txBox="1">
            <a:spLocks/>
          </p:cNvSpPr>
          <p:nvPr/>
        </p:nvSpPr>
        <p:spPr>
          <a:xfrm>
            <a:off x="19923" y="6545322"/>
            <a:ext cx="5664000" cy="295062"/>
          </a:xfrm>
          <a:prstGeom prst="rect">
            <a:avLst/>
          </a:prstGeom>
        </p:spPr>
        <p:txBody>
          <a:bodyPr anchor="ct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Town of Longboat Key-October 2023</a:t>
            </a:r>
          </a:p>
        </p:txBody>
      </p:sp>
      <p:pic>
        <p:nvPicPr>
          <p:cNvPr id="4" name="Picture 3" descr="A room with doors open and a door open">
            <a:extLst>
              <a:ext uri="{FF2B5EF4-FFF2-40B4-BE49-F238E27FC236}">
                <a16:creationId xmlns:a16="http://schemas.microsoft.com/office/drawing/2014/main" id="{60DF3C0C-2BC4-2028-9C62-FFE594DA0409}"/>
              </a:ext>
            </a:extLst>
          </p:cNvPr>
          <p:cNvPicPr>
            <a:picLocks noChangeAspect="1"/>
          </p:cNvPicPr>
          <p:nvPr/>
        </p:nvPicPr>
        <p:blipFill>
          <a:blip r:embed="rId2"/>
          <a:stretch>
            <a:fillRect/>
          </a:stretch>
        </p:blipFill>
        <p:spPr>
          <a:xfrm>
            <a:off x="5292962" y="-1"/>
            <a:ext cx="6858000" cy="6371351"/>
          </a:xfrm>
          <a:prstGeom prst="rect">
            <a:avLst/>
          </a:prstGeom>
        </p:spPr>
      </p:pic>
    </p:spTree>
    <p:extLst>
      <p:ext uri="{BB962C8B-B14F-4D97-AF65-F5344CB8AC3E}">
        <p14:creationId xmlns:p14="http://schemas.microsoft.com/office/powerpoint/2010/main" val="1550507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4274-3123-49DF-B103-E1D81CA0EAF6}"/>
              </a:ext>
            </a:extLst>
          </p:cNvPr>
          <p:cNvSpPr>
            <a:spLocks noGrp="1"/>
          </p:cNvSpPr>
          <p:nvPr>
            <p:ph type="title"/>
          </p:nvPr>
        </p:nvSpPr>
        <p:spPr>
          <a:xfrm>
            <a:off x="1881866" y="160147"/>
            <a:ext cx="7199115" cy="660277"/>
          </a:xfrm>
          <a:solidFill>
            <a:schemeClr val="bg1"/>
          </a:solidFill>
        </p:spPr>
        <p:txBody>
          <a:bodyPr vert="horz" lIns="0" tIns="0" rIns="0" bIns="0" rtlCol="0" anchor="ctr">
            <a:noAutofit/>
          </a:bodyPr>
          <a:lstStyle/>
          <a:p>
            <a:r>
              <a:rPr lang="en-US" sz="3600">
                <a:solidFill>
                  <a:srgbClr val="000000"/>
                </a:solidFill>
                <a:latin typeface="+mn-lt"/>
              </a:rPr>
              <a:t>Stop Decorating the Fish</a:t>
            </a:r>
          </a:p>
        </p:txBody>
      </p:sp>
      <p:pic>
        <p:nvPicPr>
          <p:cNvPr id="6" name="Content Placeholder 5">
            <a:extLst>
              <a:ext uri="{FF2B5EF4-FFF2-40B4-BE49-F238E27FC236}">
                <a16:creationId xmlns:a16="http://schemas.microsoft.com/office/drawing/2014/main" id="{A7ABB585-65BF-4E8F-9952-110E4A1CCC03}"/>
              </a:ext>
            </a:extLst>
          </p:cNvPr>
          <p:cNvPicPr>
            <a:picLocks noGrp="1" noChangeAspect="1"/>
          </p:cNvPicPr>
          <p:nvPr>
            <p:ph idx="1"/>
          </p:nvPr>
        </p:nvPicPr>
        <p:blipFill rotWithShape="1">
          <a:blip r:embed="rId3"/>
          <a:stretch/>
        </p:blipFill>
        <p:spPr>
          <a:xfrm>
            <a:off x="1881385" y="1000438"/>
            <a:ext cx="8091168" cy="4210150"/>
          </a:xfrm>
          <a:noFill/>
          <a:ln w="79375">
            <a:solidFill>
              <a:schemeClr val="tx1"/>
            </a:solidFill>
          </a:ln>
        </p:spPr>
      </p:pic>
      <p:pic>
        <p:nvPicPr>
          <p:cNvPr id="3" name="Picture 2">
            <a:extLst>
              <a:ext uri="{FF2B5EF4-FFF2-40B4-BE49-F238E27FC236}">
                <a16:creationId xmlns:a16="http://schemas.microsoft.com/office/drawing/2014/main" id="{E482B5DF-FBFD-F71F-0D1F-C8DBFA4D56AC}"/>
              </a:ext>
            </a:extLst>
          </p:cNvPr>
          <p:cNvPicPr>
            <a:picLocks noChangeAspect="1"/>
          </p:cNvPicPr>
          <p:nvPr/>
        </p:nvPicPr>
        <p:blipFill>
          <a:blip r:embed="rId4"/>
          <a:stretch>
            <a:fillRect/>
          </a:stretch>
        </p:blipFill>
        <p:spPr>
          <a:xfrm>
            <a:off x="7003810" y="6267845"/>
            <a:ext cx="3245090" cy="480176"/>
          </a:xfrm>
          <a:prstGeom prst="rect">
            <a:avLst/>
          </a:prstGeom>
          <a:solidFill>
            <a:schemeClr val="bg1"/>
          </a:solidFill>
          <a:ln>
            <a:noFill/>
          </a:ln>
        </p:spPr>
      </p:pic>
      <p:sp>
        <p:nvSpPr>
          <p:cNvPr id="5" name="TextBox 4">
            <a:hlinkClick r:id="rId5"/>
            <a:extLst>
              <a:ext uri="{FF2B5EF4-FFF2-40B4-BE49-F238E27FC236}">
                <a16:creationId xmlns:a16="http://schemas.microsoft.com/office/drawing/2014/main" id="{18DDD7EC-5A7B-7D48-59E4-DF04084442CE}"/>
              </a:ext>
            </a:extLst>
          </p:cNvPr>
          <p:cNvSpPr txBox="1"/>
          <p:nvPr/>
        </p:nvSpPr>
        <p:spPr>
          <a:xfrm>
            <a:off x="1881385" y="5690765"/>
            <a:ext cx="5730532" cy="577081"/>
          </a:xfrm>
          <a:prstGeom prst="rect">
            <a:avLst/>
          </a:prstGeom>
          <a:noFill/>
        </p:spPr>
        <p:txBody>
          <a:bodyPr wrap="square" rtlCol="0">
            <a:spAutoFit/>
          </a:bodyPr>
          <a:lstStyle/>
          <a:p>
            <a:pPr algn="ctr"/>
            <a:r>
              <a:rPr lang="en-US" b="1" u="sng" dirty="0"/>
              <a:t>https://www.youtube.com/watch?v=yqSMp8jc3CE</a:t>
            </a:r>
          </a:p>
          <a:p>
            <a:pPr algn="ctr"/>
            <a:endParaRPr lang="en-US" sz="1350" u="sng" dirty="0"/>
          </a:p>
        </p:txBody>
      </p:sp>
      <p:sp>
        <p:nvSpPr>
          <p:cNvPr id="4" name="Footer Placeholder 3">
            <a:extLst>
              <a:ext uri="{FF2B5EF4-FFF2-40B4-BE49-F238E27FC236}">
                <a16:creationId xmlns:a16="http://schemas.microsoft.com/office/drawing/2014/main" id="{B73B93D9-AE83-11DF-57E2-1382F2552CF7}"/>
              </a:ext>
            </a:extLst>
          </p:cNvPr>
          <p:cNvSpPr txBox="1">
            <a:spLocks/>
          </p:cNvSpPr>
          <p:nvPr/>
        </p:nvSpPr>
        <p:spPr>
          <a:xfrm>
            <a:off x="19923" y="6545322"/>
            <a:ext cx="5664000" cy="295062"/>
          </a:xfrm>
          <a:prstGeom prst="rect">
            <a:avLst/>
          </a:prstGeom>
        </p:spPr>
        <p:txBody>
          <a:bodyPr anchor="ct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Town of Longboat Key-October 2023</a:t>
            </a:r>
          </a:p>
        </p:txBody>
      </p:sp>
    </p:spTree>
    <p:extLst>
      <p:ext uri="{BB962C8B-B14F-4D97-AF65-F5344CB8AC3E}">
        <p14:creationId xmlns:p14="http://schemas.microsoft.com/office/powerpoint/2010/main" val="4279807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8C0B-D703-C5E5-6A93-06A91A3CDC2C}"/>
              </a:ext>
            </a:extLst>
          </p:cNvPr>
          <p:cNvSpPr>
            <a:spLocks noGrp="1"/>
          </p:cNvSpPr>
          <p:nvPr>
            <p:ph type="title"/>
          </p:nvPr>
        </p:nvSpPr>
        <p:spPr>
          <a:xfrm>
            <a:off x="1657350" y="1"/>
            <a:ext cx="7435850" cy="1325563"/>
          </a:xfrm>
          <a:solidFill>
            <a:schemeClr val="bg1"/>
          </a:solidFill>
        </p:spPr>
        <p:txBody>
          <a:bodyPr>
            <a:normAutofit/>
          </a:bodyPr>
          <a:lstStyle/>
          <a:p>
            <a:r>
              <a:rPr lang="en-US" sz="2800">
                <a:solidFill>
                  <a:srgbClr val="000000"/>
                </a:solidFill>
                <a:latin typeface="+mn-lt"/>
              </a:rPr>
              <a:t>What Does a Cartoon about Fish have to do with Strategic Planning?</a:t>
            </a:r>
          </a:p>
        </p:txBody>
      </p:sp>
      <p:pic>
        <p:nvPicPr>
          <p:cNvPr id="6" name="Content Placeholder 5" descr="A close up of a fish&#10;&#10;Description automatically generated with low confidence">
            <a:extLst>
              <a:ext uri="{FF2B5EF4-FFF2-40B4-BE49-F238E27FC236}">
                <a16:creationId xmlns:a16="http://schemas.microsoft.com/office/drawing/2014/main" id="{F21578AB-A6AF-A46B-5B07-5F791E851E99}"/>
              </a:ext>
            </a:extLst>
          </p:cNvPr>
          <p:cNvPicPr>
            <a:picLocks noGrp="1" noChangeAspect="1"/>
          </p:cNvPicPr>
          <p:nvPr>
            <p:ph idx="1"/>
          </p:nvPr>
        </p:nvPicPr>
        <p:blipFill>
          <a:blip r:embed="rId2"/>
          <a:stretch>
            <a:fillRect/>
          </a:stretch>
        </p:blipFill>
        <p:spPr>
          <a:xfrm>
            <a:off x="2536705" y="1325563"/>
            <a:ext cx="7118591" cy="4737100"/>
          </a:xfrm>
          <a:ln w="133350">
            <a:solidFill>
              <a:srgbClr val="FFC000"/>
            </a:solidFill>
          </a:ln>
        </p:spPr>
      </p:pic>
      <p:pic>
        <p:nvPicPr>
          <p:cNvPr id="3" name="Picture 2">
            <a:extLst>
              <a:ext uri="{FF2B5EF4-FFF2-40B4-BE49-F238E27FC236}">
                <a16:creationId xmlns:a16="http://schemas.microsoft.com/office/drawing/2014/main" id="{CFF36B31-96D2-B536-FF0E-68CE35705662}"/>
              </a:ext>
            </a:extLst>
          </p:cNvPr>
          <p:cNvPicPr>
            <a:picLocks noChangeAspect="1"/>
          </p:cNvPicPr>
          <p:nvPr/>
        </p:nvPicPr>
        <p:blipFill>
          <a:blip r:embed="rId3"/>
          <a:stretch>
            <a:fillRect/>
          </a:stretch>
        </p:blipFill>
        <p:spPr>
          <a:xfrm>
            <a:off x="7003810" y="6267845"/>
            <a:ext cx="3245090" cy="480176"/>
          </a:xfrm>
          <a:prstGeom prst="rect">
            <a:avLst/>
          </a:prstGeom>
          <a:solidFill>
            <a:schemeClr val="bg1"/>
          </a:solidFill>
          <a:ln>
            <a:noFill/>
          </a:ln>
        </p:spPr>
      </p:pic>
    </p:spTree>
    <p:extLst>
      <p:ext uri="{BB962C8B-B14F-4D97-AF65-F5344CB8AC3E}">
        <p14:creationId xmlns:p14="http://schemas.microsoft.com/office/powerpoint/2010/main" val="1046604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p:txBody>
          <a:bodyPr/>
          <a:lstStyle/>
          <a:p>
            <a:r>
              <a:rPr lang="en-US" dirty="0"/>
              <a:t>Next Steps?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29</a:t>
            </a:fld>
            <a:endParaRPr lang="en-US" dirty="0"/>
          </a:p>
        </p:txBody>
      </p:sp>
      <p:sp>
        <p:nvSpPr>
          <p:cNvPr id="12" name="Content Placeholder 11">
            <a:extLst>
              <a:ext uri="{FF2B5EF4-FFF2-40B4-BE49-F238E27FC236}">
                <a16:creationId xmlns:a16="http://schemas.microsoft.com/office/drawing/2014/main" id="{22A547BB-2FD4-487C-BA76-54070BFE7353}"/>
              </a:ext>
            </a:extLst>
          </p:cNvPr>
          <p:cNvSpPr>
            <a:spLocks noGrp="1"/>
          </p:cNvSpPr>
          <p:nvPr>
            <p:ph sz="quarter" idx="34"/>
          </p:nvPr>
        </p:nvSpPr>
        <p:spPr>
          <a:xfrm>
            <a:off x="512064" y="959225"/>
            <a:ext cx="11248136" cy="4819784"/>
          </a:xfrm>
        </p:spPr>
        <p:txBody>
          <a:bodyPr vert="horz" lIns="0" tIns="0" rIns="0" bIns="0" rtlCol="0" anchor="t">
            <a:noAutofit/>
          </a:bodyPr>
          <a:lstStyle/>
          <a:p>
            <a:pPr marL="514350" indent="-514350">
              <a:buFont typeface="+mj-lt"/>
              <a:buAutoNum type="arabicPeriod"/>
            </a:pPr>
            <a:r>
              <a:rPr lang="en-US" sz="2800" b="1" dirty="0"/>
              <a:t>Delivery of Full Feedback Report</a:t>
            </a:r>
            <a:r>
              <a:rPr lang="en-US" sz="2800" dirty="0"/>
              <a:t>-Expected</a:t>
            </a:r>
            <a:r>
              <a:rPr lang="en-US" sz="2800" b="1" dirty="0"/>
              <a:t> </a:t>
            </a:r>
            <a:r>
              <a:rPr lang="en-US" sz="2800" dirty="0"/>
              <a:t>by November 3, 2023</a:t>
            </a:r>
          </a:p>
          <a:p>
            <a:pPr marL="514350" indent="-514350">
              <a:buFont typeface="+mj-lt"/>
              <a:buAutoNum type="arabicPeriod"/>
            </a:pPr>
            <a:r>
              <a:rPr lang="en-US" sz="2800" b="1" dirty="0"/>
              <a:t>Process Employee Report-</a:t>
            </a:r>
            <a:r>
              <a:rPr lang="en-US" sz="2800" dirty="0"/>
              <a:t>Prioritization</a:t>
            </a:r>
            <a:r>
              <a:rPr lang="en-US" sz="2800" b="1" dirty="0"/>
              <a:t> </a:t>
            </a:r>
            <a:r>
              <a:rPr lang="en-US" sz="2800" dirty="0"/>
              <a:t>and development of improvement opportunities. Develop communication and feedback.</a:t>
            </a:r>
          </a:p>
          <a:p>
            <a:pPr marL="514350" indent="-514350">
              <a:buFont typeface="+mj-lt"/>
              <a:buAutoNum type="arabicPeriod"/>
            </a:pPr>
            <a:r>
              <a:rPr lang="en-US" sz="2800" b="1" dirty="0"/>
              <a:t>Organizational Assessment</a:t>
            </a:r>
            <a:r>
              <a:rPr lang="en-US" sz="2800" dirty="0"/>
              <a:t>-SWOT</a:t>
            </a:r>
            <a:r>
              <a:rPr lang="en-US" sz="2800" b="1" dirty="0"/>
              <a:t> </a:t>
            </a:r>
            <a:r>
              <a:rPr lang="en-US" sz="2800" dirty="0"/>
              <a:t>and Placemat information entered into Ascend. Key themes reviewed and entered for Citizen Survey.</a:t>
            </a:r>
          </a:p>
          <a:p>
            <a:pPr marL="514350" indent="-514350">
              <a:buFont typeface="+mj-lt"/>
              <a:buAutoNum type="arabicPeriod"/>
            </a:pPr>
            <a:r>
              <a:rPr lang="en-US" sz="2800" b="1" dirty="0"/>
              <a:t>Long-Term Plan Development</a:t>
            </a:r>
            <a:r>
              <a:rPr lang="en-US" sz="2800" dirty="0"/>
              <a:t>-Identification</a:t>
            </a:r>
            <a:r>
              <a:rPr lang="en-US" sz="2800" b="1" dirty="0"/>
              <a:t> </a:t>
            </a:r>
            <a:r>
              <a:rPr lang="en-US" sz="2800" dirty="0"/>
              <a:t>of Strategic Advantages, Challenges and Opportunities. Development of Goals, Objectives, and Objective Measures.</a:t>
            </a:r>
          </a:p>
          <a:p>
            <a:pPr marL="514350" indent="-514350">
              <a:buFont typeface="+mj-lt"/>
              <a:buAutoNum type="arabicPeriod"/>
            </a:pPr>
            <a:r>
              <a:rPr lang="en-US" sz="2800" b="1" dirty="0"/>
              <a:t>Tactical Plan Development</a:t>
            </a:r>
            <a:r>
              <a:rPr lang="en-US" sz="2800" dirty="0"/>
              <a:t>-Through</a:t>
            </a:r>
            <a:r>
              <a:rPr lang="en-US" sz="2800" b="1" dirty="0"/>
              <a:t> </a:t>
            </a:r>
            <a:r>
              <a:rPr lang="en-US" sz="2800" dirty="0"/>
              <a:t>analysis of Assessment and Long-Term Plan Development in conjunction with Placemat information, key tactical strategies will be identified and built into an executable plan. </a:t>
            </a:r>
          </a:p>
          <a:p>
            <a:pPr marL="514350" indent="-514350">
              <a:buFont typeface="+mj-lt"/>
              <a:buAutoNum type="arabicPeriod"/>
            </a:pPr>
            <a:r>
              <a:rPr lang="en-US" sz="2800" b="1" dirty="0"/>
              <a:t>Prepare for and Launch Plan.</a:t>
            </a:r>
          </a:p>
          <a:p>
            <a:pPr marL="0" indent="0">
              <a:buNone/>
            </a:pPr>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3" name="Footer Placeholder 4">
            <a:extLst>
              <a:ext uri="{FF2B5EF4-FFF2-40B4-BE49-F238E27FC236}">
                <a16:creationId xmlns:a16="http://schemas.microsoft.com/office/drawing/2014/main" id="{F4E809C3-B750-2F69-8FD6-25D50552F4F0}"/>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Town of Longboat Key: Feedback 2023</a:t>
            </a:r>
          </a:p>
          <a:p>
            <a:endParaRPr lang="en-US" dirty="0"/>
          </a:p>
        </p:txBody>
      </p:sp>
    </p:spTree>
    <p:extLst>
      <p:ext uri="{BB962C8B-B14F-4D97-AF65-F5344CB8AC3E}">
        <p14:creationId xmlns:p14="http://schemas.microsoft.com/office/powerpoint/2010/main" val="91417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6438142" y="1880528"/>
            <a:ext cx="5751112" cy="1113613"/>
          </a:xfrm>
        </p:spPr>
        <p:txBody>
          <a:bodyPr/>
          <a:lstStyle/>
          <a:p>
            <a:br>
              <a:rPr lang="en-US" dirty="0"/>
            </a:br>
            <a:r>
              <a:rPr lang="en-US" sz="4400" dirty="0"/>
              <a:t>Methods</a:t>
            </a:r>
            <a:br>
              <a:rPr lang="en-US" sz="4400" dirty="0"/>
            </a:br>
            <a:endParaRPr lang="en-US" sz="4400"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6438418" y="2994141"/>
            <a:ext cx="5750836" cy="579423"/>
          </a:xfrm>
        </p:spPr>
        <p:txBody>
          <a:bodyPr/>
          <a:lstStyle/>
          <a:p>
            <a:r>
              <a:rPr lang="en-US" dirty="0"/>
              <a:t>For Town of Longboat Key Employees</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556309" y="3763648"/>
            <a:ext cx="5203691" cy="2428351"/>
          </a:xfrm>
        </p:spPr>
        <p:txBody>
          <a:bodyPr/>
          <a:lstStyle/>
          <a:p>
            <a:r>
              <a:rPr lang="en-US" sz="2400" dirty="0"/>
              <a:t>Surveys were used to collect feedback. </a:t>
            </a:r>
          </a:p>
          <a:p>
            <a:r>
              <a:rPr lang="en-US" sz="2400" dirty="0"/>
              <a:t>Qualitative and Quantitative results were analyzed.</a:t>
            </a:r>
          </a:p>
          <a:p>
            <a:r>
              <a:rPr lang="en-US" sz="2400" dirty="0"/>
              <a:t>Individual question results reported.</a:t>
            </a:r>
          </a:p>
          <a:p>
            <a:r>
              <a:rPr lang="en-US" sz="2400" dirty="0"/>
              <a:t>Organizational key themes identified.</a:t>
            </a:r>
          </a:p>
          <a:p>
            <a:endParaRPr lang="en-US" sz="2400" dirty="0"/>
          </a:p>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pic>
        <p:nvPicPr>
          <p:cNvPr id="15" name="Picture Placeholder 14" descr="Graphical user interface, application, Teams&#10;&#10;Description automatically generated">
            <a:extLst>
              <a:ext uri="{FF2B5EF4-FFF2-40B4-BE49-F238E27FC236}">
                <a16:creationId xmlns:a16="http://schemas.microsoft.com/office/drawing/2014/main" id="{07E19554-20B8-44F0-87DC-4B90CACC9FA4}"/>
              </a:ext>
            </a:extLst>
          </p:cNvPr>
          <p:cNvPicPr>
            <a:picLocks noGrp="1" noChangeAspect="1"/>
          </p:cNvPicPr>
          <p:nvPr>
            <p:ph type="pic" sz="quarter" idx="14"/>
          </p:nvPr>
        </p:nvPicPr>
        <p:blipFill>
          <a:blip r:embed="rId2"/>
          <a:srcRect l="13346" r="13346"/>
          <a:stretch>
            <a:fillRect/>
          </a:stretch>
        </p:blipFill>
        <p:spPr/>
      </p:pic>
      <p:pic>
        <p:nvPicPr>
          <p:cNvPr id="5" name="Picture 4">
            <a:extLst>
              <a:ext uri="{FF2B5EF4-FFF2-40B4-BE49-F238E27FC236}">
                <a16:creationId xmlns:a16="http://schemas.microsoft.com/office/drawing/2014/main" id="{5C59157E-39CD-303A-7580-E40FEA227063}"/>
              </a:ext>
            </a:extLst>
          </p:cNvPr>
          <p:cNvPicPr>
            <a:picLocks noChangeAspect="1"/>
          </p:cNvPicPr>
          <p:nvPr/>
        </p:nvPicPr>
        <p:blipFill>
          <a:blip r:embed="rId3"/>
          <a:stretch>
            <a:fillRect/>
          </a:stretch>
        </p:blipFill>
        <p:spPr>
          <a:xfrm>
            <a:off x="9753600" y="6446278"/>
            <a:ext cx="1912683" cy="282146"/>
          </a:xfrm>
          <a:prstGeom prst="rect">
            <a:avLst/>
          </a:prstGeom>
        </p:spPr>
      </p:pic>
    </p:spTree>
    <p:extLst>
      <p:ext uri="{BB962C8B-B14F-4D97-AF65-F5344CB8AC3E}">
        <p14:creationId xmlns:p14="http://schemas.microsoft.com/office/powerpoint/2010/main" val="722098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32"/>
          </p:nvPr>
        </p:nvSpPr>
        <p:spPr>
          <a:solidFill>
            <a:schemeClr val="tx1">
              <a:lumMod val="75000"/>
              <a:lumOff val="25000"/>
            </a:schemeClr>
          </a:solidFill>
        </p:spPr>
        <p:txBody>
          <a:bodyPr/>
          <a:lstStyle/>
          <a:p>
            <a:r>
              <a:rPr lang="en-US" dirty="0"/>
              <a:t>+1 23 987 6554</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30</a:t>
            </a:fld>
            <a:endParaRPr lang="en-US" dirty="0"/>
          </a:p>
        </p:txBody>
      </p:sp>
      <p:pic>
        <p:nvPicPr>
          <p:cNvPr id="17" name="Picture Placeholder 16" descr="A black text on a white background&#10;&#10;Description automatically generated">
            <a:extLst>
              <a:ext uri="{FF2B5EF4-FFF2-40B4-BE49-F238E27FC236}">
                <a16:creationId xmlns:a16="http://schemas.microsoft.com/office/drawing/2014/main" id="{2713DABB-AC96-D91C-6B2D-27E7C55BBCBB}"/>
              </a:ext>
            </a:extLst>
          </p:cNvPr>
          <p:cNvPicPr>
            <a:picLocks noGrp="1" noChangeAspect="1"/>
          </p:cNvPicPr>
          <p:nvPr>
            <p:ph sz="quarter" idx="34"/>
          </p:nvPr>
        </p:nvPicPr>
        <p:blipFill rotWithShape="1">
          <a:blip r:embed="rId2"/>
          <a:srcRect t="24004" b="19385"/>
          <a:stretch/>
        </p:blipFill>
        <p:spPr>
          <a:xfrm>
            <a:off x="1113183" y="1928191"/>
            <a:ext cx="8994913" cy="3180522"/>
          </a:xfrm>
        </p:spPr>
      </p:pic>
      <p:pic>
        <p:nvPicPr>
          <p:cNvPr id="2" name="Picture 1">
            <a:extLst>
              <a:ext uri="{FF2B5EF4-FFF2-40B4-BE49-F238E27FC236}">
                <a16:creationId xmlns:a16="http://schemas.microsoft.com/office/drawing/2014/main" id="{C6B6864E-94F7-D770-0D54-FB91C1AD6000}"/>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3" name="Footer Placeholder 3">
            <a:extLst>
              <a:ext uri="{FF2B5EF4-FFF2-40B4-BE49-F238E27FC236}">
                <a16:creationId xmlns:a16="http://schemas.microsoft.com/office/drawing/2014/main" id="{FDC8FCBD-2938-FA1E-11E0-6D9E72B9FD60}"/>
              </a:ext>
            </a:extLst>
          </p:cNvPr>
          <p:cNvSpPr txBox="1">
            <a:spLocks/>
          </p:cNvSpPr>
          <p:nvPr/>
        </p:nvSpPr>
        <p:spPr>
          <a:xfrm>
            <a:off x="114926" y="6455723"/>
            <a:ext cx="5664000" cy="295062"/>
          </a:xfrm>
          <a:prstGeom prst="rect">
            <a:avLst/>
          </a:prstGeom>
        </p:spPr>
        <p:txBody>
          <a:bodyPr anchor="ct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Town of Longboat Key-October 2023</a:t>
            </a:r>
          </a:p>
        </p:txBody>
      </p:sp>
    </p:spTree>
    <p:extLst>
      <p:ext uri="{BB962C8B-B14F-4D97-AF65-F5344CB8AC3E}">
        <p14:creationId xmlns:p14="http://schemas.microsoft.com/office/powerpoint/2010/main" val="415367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6438142" y="1880528"/>
            <a:ext cx="5751112" cy="1113613"/>
          </a:xfrm>
        </p:spPr>
        <p:txBody>
          <a:bodyPr/>
          <a:lstStyle/>
          <a:p>
            <a:br>
              <a:rPr lang="en-US" dirty="0"/>
            </a:br>
            <a:r>
              <a:rPr lang="en-US" sz="4400" dirty="0"/>
              <a:t>Survey Participation</a:t>
            </a:r>
            <a:br>
              <a:rPr lang="en-US" sz="4400" dirty="0"/>
            </a:br>
            <a:endParaRPr lang="en-US" sz="4400"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6438418" y="2994141"/>
            <a:ext cx="5750836" cy="579423"/>
          </a:xfrm>
        </p:spPr>
        <p:txBody>
          <a:bodyPr/>
          <a:lstStyle/>
          <a:p>
            <a:r>
              <a:rPr lang="en-US" dirty="0"/>
              <a:t>For Town of Longboat Key Employees</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556309" y="3763648"/>
            <a:ext cx="5203691" cy="2428351"/>
          </a:xfrm>
        </p:spPr>
        <p:txBody>
          <a:bodyPr vert="horz" lIns="0" tIns="0" rIns="0" bIns="0" rtlCol="0" anchor="t">
            <a:noAutofit/>
          </a:bodyPr>
          <a:lstStyle/>
          <a:p>
            <a:r>
              <a:rPr lang="en-US" sz="2400" dirty="0"/>
              <a:t>Surveys sent to 134 employees</a:t>
            </a:r>
          </a:p>
          <a:p>
            <a:r>
              <a:rPr lang="en-US" sz="2400" dirty="0"/>
              <a:t>92 employees answered at least one question</a:t>
            </a:r>
          </a:p>
          <a:p>
            <a:r>
              <a:rPr lang="en-US" sz="2400" dirty="0"/>
              <a:t>88 employees completed the survey</a:t>
            </a:r>
          </a:p>
          <a:p>
            <a:r>
              <a:rPr lang="en-US" sz="2400" dirty="0"/>
              <a:t>66% total participation based on survey completion</a:t>
            </a:r>
          </a:p>
          <a:p>
            <a:endParaRPr lang="en-US" sz="2400" dirty="0"/>
          </a:p>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4</a:t>
            </a:fld>
            <a:endParaRPr lang="en-US" dirty="0"/>
          </a:p>
        </p:txBody>
      </p:sp>
      <p:pic>
        <p:nvPicPr>
          <p:cNvPr id="5" name="Picture 4">
            <a:extLst>
              <a:ext uri="{FF2B5EF4-FFF2-40B4-BE49-F238E27FC236}">
                <a16:creationId xmlns:a16="http://schemas.microsoft.com/office/drawing/2014/main" id="{5C59157E-39CD-303A-7580-E40FEA227063}"/>
              </a:ext>
            </a:extLst>
          </p:cNvPr>
          <p:cNvPicPr>
            <a:picLocks noChangeAspect="1"/>
          </p:cNvPicPr>
          <p:nvPr/>
        </p:nvPicPr>
        <p:blipFill>
          <a:blip r:embed="rId2"/>
          <a:stretch>
            <a:fillRect/>
          </a:stretch>
        </p:blipFill>
        <p:spPr>
          <a:xfrm>
            <a:off x="9753600" y="6446278"/>
            <a:ext cx="1912683" cy="282146"/>
          </a:xfrm>
          <a:prstGeom prst="rect">
            <a:avLst/>
          </a:prstGeom>
        </p:spPr>
      </p:pic>
      <p:pic>
        <p:nvPicPr>
          <p:cNvPr id="9" name="Picture Placeholder 8" descr="A person filling a survey form">
            <a:extLst>
              <a:ext uri="{FF2B5EF4-FFF2-40B4-BE49-F238E27FC236}">
                <a16:creationId xmlns:a16="http://schemas.microsoft.com/office/drawing/2014/main" id="{CCC67608-DF7B-4B5A-8530-8DF75BA9848C}"/>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11724" r="11724"/>
          <a:stretch>
            <a:fillRect/>
          </a:stretch>
        </p:blipFill>
        <p:spPr>
          <a:xfrm>
            <a:off x="0" y="0"/>
            <a:ext cx="6096000" cy="6370638"/>
          </a:xfrm>
          <a:prstGeom prst="rect">
            <a:avLst/>
          </a:prstGeom>
        </p:spPr>
      </p:pic>
    </p:spTree>
    <p:extLst>
      <p:ext uri="{BB962C8B-B14F-4D97-AF65-F5344CB8AC3E}">
        <p14:creationId xmlns:p14="http://schemas.microsoft.com/office/powerpoint/2010/main" val="268940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4400" dirty="0">
                <a:solidFill>
                  <a:schemeClr val="accent1">
                    <a:lumMod val="50000"/>
                  </a:schemeClr>
                </a:solidFill>
              </a:rPr>
              <a:t>Overall Satisfaction with Town of Longboat Key</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5</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21" name="Picture 20">
            <a:extLst>
              <a:ext uri="{FF2B5EF4-FFF2-40B4-BE49-F238E27FC236}">
                <a16:creationId xmlns:a16="http://schemas.microsoft.com/office/drawing/2014/main" id="{ACC842AA-D889-C4E1-9F7E-0B75646BD598}"/>
              </a:ext>
            </a:extLst>
          </p:cNvPr>
          <p:cNvPicPr>
            <a:picLocks noChangeAspect="1"/>
          </p:cNvPicPr>
          <p:nvPr/>
        </p:nvPicPr>
        <p:blipFill>
          <a:blip r:embed="rId3"/>
          <a:stretch>
            <a:fillRect/>
          </a:stretch>
        </p:blipFill>
        <p:spPr>
          <a:xfrm>
            <a:off x="9879104" y="6455723"/>
            <a:ext cx="1798919" cy="263256"/>
          </a:xfrm>
          <a:prstGeom prst="rect">
            <a:avLst/>
          </a:prstGeom>
        </p:spPr>
      </p:pic>
      <p:pic>
        <p:nvPicPr>
          <p:cNvPr id="6" name="Picture 5">
            <a:extLst>
              <a:ext uri="{FF2B5EF4-FFF2-40B4-BE49-F238E27FC236}">
                <a16:creationId xmlns:a16="http://schemas.microsoft.com/office/drawing/2014/main" id="{E6294AA8-8111-73FC-ABDD-200A90777E04}"/>
              </a:ext>
            </a:extLst>
          </p:cNvPr>
          <p:cNvPicPr>
            <a:picLocks noChangeAspect="1"/>
          </p:cNvPicPr>
          <p:nvPr/>
        </p:nvPicPr>
        <p:blipFill>
          <a:blip r:embed="rId4"/>
          <a:stretch>
            <a:fillRect/>
          </a:stretch>
        </p:blipFill>
        <p:spPr>
          <a:xfrm>
            <a:off x="2405746" y="2233702"/>
            <a:ext cx="7123929" cy="3929076"/>
          </a:xfrm>
          <a:prstGeom prst="rect">
            <a:avLst/>
          </a:prstGeom>
        </p:spPr>
      </p:pic>
    </p:spTree>
    <p:extLst>
      <p:ext uri="{BB962C8B-B14F-4D97-AF65-F5344CB8AC3E}">
        <p14:creationId xmlns:p14="http://schemas.microsoft.com/office/powerpoint/2010/main" val="318883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4400" dirty="0">
                <a:solidFill>
                  <a:schemeClr val="accent1">
                    <a:lumMod val="50000"/>
                  </a:schemeClr>
                </a:solidFill>
              </a:rPr>
              <a:t>Overall, the Town of Longboat Key is a great place to work.</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6</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0" name="Picture 9">
            <a:extLst>
              <a:ext uri="{FF2B5EF4-FFF2-40B4-BE49-F238E27FC236}">
                <a16:creationId xmlns:a16="http://schemas.microsoft.com/office/drawing/2014/main" id="{2243B9DE-1D39-D2B0-AB2B-50B14E6A4FB2}"/>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7" name="TextBox 6">
            <a:extLst>
              <a:ext uri="{FF2B5EF4-FFF2-40B4-BE49-F238E27FC236}">
                <a16:creationId xmlns:a16="http://schemas.microsoft.com/office/drawing/2014/main" id="{46AB0619-5301-B599-349A-DE575462D9F5}"/>
              </a:ext>
            </a:extLst>
          </p:cNvPr>
          <p:cNvSpPr txBox="1"/>
          <p:nvPr/>
        </p:nvSpPr>
        <p:spPr>
          <a:xfrm>
            <a:off x="5894182" y="3219292"/>
            <a:ext cx="2935419" cy="369332"/>
          </a:xfrm>
          <a:prstGeom prst="rect">
            <a:avLst/>
          </a:prstGeom>
          <a:noFill/>
        </p:spPr>
        <p:txBody>
          <a:bodyPr wrap="none" rtlCol="0">
            <a:spAutoFit/>
          </a:bodyPr>
          <a:lstStyle/>
          <a:p>
            <a:r>
              <a:rPr lang="en-US" dirty="0">
                <a:solidFill>
                  <a:schemeClr val="bg1"/>
                </a:solidFill>
              </a:rPr>
              <a:t>Positive responses were 76%</a:t>
            </a:r>
          </a:p>
        </p:txBody>
      </p:sp>
      <p:pic>
        <p:nvPicPr>
          <p:cNvPr id="4" name="Picture 3">
            <a:extLst>
              <a:ext uri="{FF2B5EF4-FFF2-40B4-BE49-F238E27FC236}">
                <a16:creationId xmlns:a16="http://schemas.microsoft.com/office/drawing/2014/main" id="{EBC5E960-DAE5-057B-53ED-FDA51E7DBC9E}"/>
              </a:ext>
            </a:extLst>
          </p:cNvPr>
          <p:cNvPicPr>
            <a:picLocks noChangeAspect="1"/>
          </p:cNvPicPr>
          <p:nvPr/>
        </p:nvPicPr>
        <p:blipFill>
          <a:blip r:embed="rId4"/>
          <a:stretch>
            <a:fillRect/>
          </a:stretch>
        </p:blipFill>
        <p:spPr>
          <a:xfrm>
            <a:off x="2151584" y="2259858"/>
            <a:ext cx="7270322" cy="4111493"/>
          </a:xfrm>
          <a:prstGeom prst="rect">
            <a:avLst/>
          </a:prstGeom>
        </p:spPr>
      </p:pic>
    </p:spTree>
    <p:extLst>
      <p:ext uri="{BB962C8B-B14F-4D97-AF65-F5344CB8AC3E}">
        <p14:creationId xmlns:p14="http://schemas.microsoft.com/office/powerpoint/2010/main" val="1312729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4400" dirty="0">
                <a:solidFill>
                  <a:schemeClr val="accent1">
                    <a:lumMod val="50000"/>
                  </a:schemeClr>
                </a:solidFill>
              </a:rPr>
              <a:t>I have a clear understanding of the most important priorities for the Town of Longboat Key..</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7</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0" name="Picture 9">
            <a:extLst>
              <a:ext uri="{FF2B5EF4-FFF2-40B4-BE49-F238E27FC236}">
                <a16:creationId xmlns:a16="http://schemas.microsoft.com/office/drawing/2014/main" id="{2243B9DE-1D39-D2B0-AB2B-50B14E6A4FB2}"/>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7" name="TextBox 6">
            <a:extLst>
              <a:ext uri="{FF2B5EF4-FFF2-40B4-BE49-F238E27FC236}">
                <a16:creationId xmlns:a16="http://schemas.microsoft.com/office/drawing/2014/main" id="{46AB0619-5301-B599-349A-DE575462D9F5}"/>
              </a:ext>
            </a:extLst>
          </p:cNvPr>
          <p:cNvSpPr txBox="1"/>
          <p:nvPr/>
        </p:nvSpPr>
        <p:spPr>
          <a:xfrm>
            <a:off x="5894182" y="3219292"/>
            <a:ext cx="2935419" cy="369332"/>
          </a:xfrm>
          <a:prstGeom prst="rect">
            <a:avLst/>
          </a:prstGeom>
          <a:noFill/>
        </p:spPr>
        <p:txBody>
          <a:bodyPr wrap="none" rtlCol="0">
            <a:spAutoFit/>
          </a:bodyPr>
          <a:lstStyle/>
          <a:p>
            <a:r>
              <a:rPr lang="en-US" dirty="0">
                <a:solidFill>
                  <a:schemeClr val="bg1"/>
                </a:solidFill>
              </a:rPr>
              <a:t>Positive responses were 76%</a:t>
            </a:r>
          </a:p>
        </p:txBody>
      </p:sp>
      <p:pic>
        <p:nvPicPr>
          <p:cNvPr id="4" name="Picture 3">
            <a:extLst>
              <a:ext uri="{FF2B5EF4-FFF2-40B4-BE49-F238E27FC236}">
                <a16:creationId xmlns:a16="http://schemas.microsoft.com/office/drawing/2014/main" id="{AD20320A-CBD7-CB73-A496-D9774E8F2CB7}"/>
              </a:ext>
            </a:extLst>
          </p:cNvPr>
          <p:cNvPicPr>
            <a:picLocks noChangeAspect="1"/>
          </p:cNvPicPr>
          <p:nvPr/>
        </p:nvPicPr>
        <p:blipFill>
          <a:blip r:embed="rId4"/>
          <a:stretch>
            <a:fillRect/>
          </a:stretch>
        </p:blipFill>
        <p:spPr>
          <a:xfrm>
            <a:off x="2364123" y="2100317"/>
            <a:ext cx="7617551" cy="4266992"/>
          </a:xfrm>
          <a:prstGeom prst="rect">
            <a:avLst/>
          </a:prstGeom>
        </p:spPr>
      </p:pic>
    </p:spTree>
    <p:extLst>
      <p:ext uri="{BB962C8B-B14F-4D97-AF65-F5344CB8AC3E}">
        <p14:creationId xmlns:p14="http://schemas.microsoft.com/office/powerpoint/2010/main" val="270064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4000" dirty="0">
                <a:solidFill>
                  <a:schemeClr val="accent1">
                    <a:lumMod val="50000"/>
                  </a:schemeClr>
                </a:solidFill>
              </a:rPr>
              <a:t>I have a clear understanding of Town of Longboat</a:t>
            </a:r>
            <a:br>
              <a:rPr lang="en-US" sz="4000" dirty="0">
                <a:solidFill>
                  <a:schemeClr val="accent1">
                    <a:lumMod val="50000"/>
                  </a:schemeClr>
                </a:solidFill>
              </a:rPr>
            </a:br>
            <a:r>
              <a:rPr lang="en-US" sz="4000" dirty="0">
                <a:solidFill>
                  <a:schemeClr val="accent1">
                    <a:lumMod val="50000"/>
                  </a:schemeClr>
                </a:solidFill>
              </a:rPr>
              <a:t>Key’s mission, vision, goals and objectives</a:t>
            </a:r>
            <a:r>
              <a:rPr lang="en-US" sz="4400" dirty="0">
                <a:solidFill>
                  <a:schemeClr val="accent1">
                    <a:lumMod val="50000"/>
                  </a:schemeClr>
                </a:solidFill>
              </a:rPr>
              <a:t>.</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8</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0" name="Picture 9">
            <a:extLst>
              <a:ext uri="{FF2B5EF4-FFF2-40B4-BE49-F238E27FC236}">
                <a16:creationId xmlns:a16="http://schemas.microsoft.com/office/drawing/2014/main" id="{2243B9DE-1D39-D2B0-AB2B-50B14E6A4FB2}"/>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7" name="TextBox 6">
            <a:extLst>
              <a:ext uri="{FF2B5EF4-FFF2-40B4-BE49-F238E27FC236}">
                <a16:creationId xmlns:a16="http://schemas.microsoft.com/office/drawing/2014/main" id="{46AB0619-5301-B599-349A-DE575462D9F5}"/>
              </a:ext>
            </a:extLst>
          </p:cNvPr>
          <p:cNvSpPr txBox="1"/>
          <p:nvPr/>
        </p:nvSpPr>
        <p:spPr>
          <a:xfrm>
            <a:off x="5894182" y="3219292"/>
            <a:ext cx="3794629" cy="369332"/>
          </a:xfrm>
          <a:prstGeom prst="rect">
            <a:avLst/>
          </a:prstGeom>
          <a:noFill/>
        </p:spPr>
        <p:txBody>
          <a:bodyPr wrap="none" rtlCol="0">
            <a:spAutoFit/>
          </a:bodyPr>
          <a:lstStyle/>
          <a:p>
            <a:r>
              <a:rPr lang="en-US" dirty="0">
                <a:solidFill>
                  <a:schemeClr val="bg1"/>
                </a:solidFill>
              </a:rPr>
              <a:t>Positive responses for 2023 were 80%</a:t>
            </a:r>
          </a:p>
        </p:txBody>
      </p:sp>
      <p:pic>
        <p:nvPicPr>
          <p:cNvPr id="6" name="Picture 5">
            <a:extLst>
              <a:ext uri="{FF2B5EF4-FFF2-40B4-BE49-F238E27FC236}">
                <a16:creationId xmlns:a16="http://schemas.microsoft.com/office/drawing/2014/main" id="{FBDFE133-8ECB-10E5-218C-CE4A71284B81}"/>
              </a:ext>
            </a:extLst>
          </p:cNvPr>
          <p:cNvPicPr>
            <a:picLocks noChangeAspect="1"/>
          </p:cNvPicPr>
          <p:nvPr/>
        </p:nvPicPr>
        <p:blipFill>
          <a:blip r:embed="rId4"/>
          <a:stretch>
            <a:fillRect/>
          </a:stretch>
        </p:blipFill>
        <p:spPr>
          <a:xfrm>
            <a:off x="1861311" y="2358639"/>
            <a:ext cx="6865122" cy="4012712"/>
          </a:xfrm>
          <a:prstGeom prst="rect">
            <a:avLst/>
          </a:prstGeom>
        </p:spPr>
      </p:pic>
    </p:spTree>
    <p:extLst>
      <p:ext uri="{BB962C8B-B14F-4D97-AF65-F5344CB8AC3E}">
        <p14:creationId xmlns:p14="http://schemas.microsoft.com/office/powerpoint/2010/main" val="9909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800" y="911483"/>
            <a:ext cx="11328000" cy="432000"/>
          </a:xfrm>
        </p:spPr>
        <p:txBody>
          <a:bodyPr/>
          <a:lstStyle/>
          <a:p>
            <a:r>
              <a:rPr lang="en-US" sz="4400" dirty="0"/>
              <a:t>Results of Key Measures: </a:t>
            </a:r>
            <a:br>
              <a:rPr lang="en-US" sz="4400" dirty="0"/>
            </a:br>
            <a:r>
              <a:rPr lang="en-US" sz="3600" dirty="0">
                <a:solidFill>
                  <a:schemeClr val="accent1">
                    <a:lumMod val="50000"/>
                  </a:schemeClr>
                </a:solidFill>
              </a:rPr>
              <a:t>I would proudly recommend Town of Longboat Key as a good place to work to a friend or relative.</a:t>
            </a:r>
            <a:endParaRPr lang="en-US" sz="4400" dirty="0">
              <a:solidFill>
                <a:schemeClr val="accent1">
                  <a:lumMod val="50000"/>
                </a:schemeClr>
              </a:solidFill>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9</a:t>
            </a:fld>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0" name="Picture 9">
            <a:extLst>
              <a:ext uri="{FF2B5EF4-FFF2-40B4-BE49-F238E27FC236}">
                <a16:creationId xmlns:a16="http://schemas.microsoft.com/office/drawing/2014/main" id="{2243B9DE-1D39-D2B0-AB2B-50B14E6A4FB2}"/>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7" name="TextBox 6">
            <a:extLst>
              <a:ext uri="{FF2B5EF4-FFF2-40B4-BE49-F238E27FC236}">
                <a16:creationId xmlns:a16="http://schemas.microsoft.com/office/drawing/2014/main" id="{46AB0619-5301-B599-349A-DE575462D9F5}"/>
              </a:ext>
            </a:extLst>
          </p:cNvPr>
          <p:cNvSpPr txBox="1"/>
          <p:nvPr/>
        </p:nvSpPr>
        <p:spPr>
          <a:xfrm>
            <a:off x="5894182" y="3219292"/>
            <a:ext cx="3776996" cy="369332"/>
          </a:xfrm>
          <a:prstGeom prst="rect">
            <a:avLst/>
          </a:prstGeom>
          <a:noFill/>
        </p:spPr>
        <p:txBody>
          <a:bodyPr wrap="none" rtlCol="0">
            <a:spAutoFit/>
          </a:bodyPr>
          <a:lstStyle/>
          <a:p>
            <a:r>
              <a:rPr lang="en-US" dirty="0">
                <a:solidFill>
                  <a:schemeClr val="bg1"/>
                </a:solidFill>
              </a:rPr>
              <a:t>Positive responses for 2023 were 76%</a:t>
            </a:r>
          </a:p>
        </p:txBody>
      </p:sp>
      <p:pic>
        <p:nvPicPr>
          <p:cNvPr id="6" name="Picture 5">
            <a:extLst>
              <a:ext uri="{FF2B5EF4-FFF2-40B4-BE49-F238E27FC236}">
                <a16:creationId xmlns:a16="http://schemas.microsoft.com/office/drawing/2014/main" id="{364DF3F0-AA61-CDC6-B8DB-FF684D782510}"/>
              </a:ext>
            </a:extLst>
          </p:cNvPr>
          <p:cNvPicPr>
            <a:picLocks noChangeAspect="1"/>
          </p:cNvPicPr>
          <p:nvPr/>
        </p:nvPicPr>
        <p:blipFill>
          <a:blip r:embed="rId4"/>
          <a:stretch>
            <a:fillRect/>
          </a:stretch>
        </p:blipFill>
        <p:spPr>
          <a:xfrm>
            <a:off x="1503557" y="2277956"/>
            <a:ext cx="7373044" cy="4093395"/>
          </a:xfrm>
          <a:prstGeom prst="rect">
            <a:avLst/>
          </a:prstGeom>
        </p:spPr>
      </p:pic>
    </p:spTree>
    <p:extLst>
      <p:ext uri="{BB962C8B-B14F-4D97-AF65-F5344CB8AC3E}">
        <p14:creationId xmlns:p14="http://schemas.microsoft.com/office/powerpoint/2010/main" val="37125940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e45181b1-77b5-4f51-9671-aeba6b6ff38a"/>
  <p:tag name="TPVERSION" val="8"/>
  <p:tag name="TPFULLVERSION" val="8.9.4.26"/>
  <p:tag name="PPTVERSION" val="16"/>
  <p:tag name="TPOS" val="2"/>
  <p:tag name="TPLASTSAVEVERSION" val="6.4 PC"/>
</p:tagLst>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02fa15d9-06f2-49b6-a79e-9ddfeaeb9da1" xsi:nil="true"/>
    <InitialReviewComplete xmlns="02fa15d9-06f2-49b6-a79e-9ddfeaeb9da1">true</InitialReviewComplete>
    <DateandTime xmlns="02fa15d9-06f2-49b6-a79e-9ddfeaeb9da1" xsi:nil="true"/>
    <lcf76f155ced4ddcb4097134ff3c332f xmlns="02fa15d9-06f2-49b6-a79e-9ddfeaeb9da1">
      <Terms xmlns="http://schemas.microsoft.com/office/infopath/2007/PartnerControls"/>
    </lcf76f155ced4ddcb4097134ff3c332f>
    <InitialReviewAssignment xmlns="02fa15d9-06f2-49b6-a79e-9ddfeaeb9da1">
      <UserInfo>
        <DisplayName/>
        <AccountId xsi:nil="true"/>
        <AccountType/>
      </UserInfo>
    </InitialReviewAssignment>
    <Notes xmlns="02fa15d9-06f2-49b6-a79e-9ddfeaeb9da1" xsi:nil="true"/>
    <TaxCatchAll xmlns="dbe009ca-bc8c-4a8c-a9ba-2366ecb6af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348DA4C2BF064B9C8A191115187B33" ma:contentTypeVersion="21" ma:contentTypeDescription="Create a new document." ma:contentTypeScope="" ma:versionID="0e6aebcbb2009397092dd6f42ea05543">
  <xsd:schema xmlns:xsd="http://www.w3.org/2001/XMLSchema" xmlns:xs="http://www.w3.org/2001/XMLSchema" xmlns:p="http://schemas.microsoft.com/office/2006/metadata/properties" xmlns:ns2="dbe009ca-bc8c-4a8c-a9ba-2366ecb6af87" xmlns:ns3="02fa15d9-06f2-49b6-a79e-9ddfeaeb9da1" targetNamespace="http://schemas.microsoft.com/office/2006/metadata/properties" ma:root="true" ma:fieldsID="7b23f4ca94a55495ae804c92664e15d9" ns2:_="" ns3:_="">
    <xsd:import namespace="dbe009ca-bc8c-4a8c-a9ba-2366ecb6af87"/>
    <xsd:import namespace="02fa15d9-06f2-49b6-a79e-9ddfeaeb9d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DateandTime" minOccurs="0"/>
                <xsd:element ref="ns3:lcf76f155ced4ddcb4097134ff3c332f" minOccurs="0"/>
                <xsd:element ref="ns2:TaxCatchAll" minOccurs="0"/>
                <xsd:element ref="ns3:MediaServiceObjectDetectorVersions" minOccurs="0"/>
                <xsd:element ref="ns3:InitialReviewAssignment" minOccurs="0"/>
                <xsd:element ref="ns3:InitialReviewComplete"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009ca-bc8c-4a8c-a9ba-2366ecb6af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8065cd88-3ece-44ee-b761-d8b2675c3d66}" ma:internalName="TaxCatchAll" ma:showField="CatchAllData" ma:web="dbe009ca-bc8c-4a8c-a9ba-2366ecb6af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fa15d9-06f2-49b6-a79e-9ddfeaeb9d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DateandTime" ma:index="21" nillable="true" ma:displayName="Date and Time" ma:format="DateTime"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d7c6ac1-73e9-4d0b-8eee-ec4b0973e5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InitialReviewAssignment" ma:index="26" nillable="true" ma:displayName="Initial Review Assignment" ma:description="Stratex Consultant to review and provide initial comments." ma:format="Dropdown" ma:list="UserInfo" ma:SharePointGroup="0" ma:internalName="InitialReviewAssignmen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itialReviewComplete" ma:index="27" nillable="true" ma:displayName="Initial Review Complete" ma:default="1" ma:format="Dropdown" ma:internalName="InitialReviewComplete">
      <xsd:simpleType>
        <xsd:restriction base="dms:Boolean"/>
      </xsd:simpleType>
    </xsd:element>
    <xsd:element name="Notes" ma:index="28"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4CCF4-D450-4896-9D26-824C258C6A9C}">
  <ds:schemaRefs>
    <ds:schemaRef ds:uri="http://schemas.microsoft.com/sharepoint/v3/contenttype/forms"/>
  </ds:schemaRefs>
</ds:datastoreItem>
</file>

<file path=customXml/itemProps2.xml><?xml version="1.0" encoding="utf-8"?>
<ds:datastoreItem xmlns:ds="http://schemas.openxmlformats.org/officeDocument/2006/customXml" ds:itemID="{C389EDE6-EADC-4C51-A618-17CCFAE3C12F}">
  <ds:schemaRefs>
    <ds:schemaRef ds:uri="http://purl.org/dc/terms/"/>
    <ds:schemaRef ds:uri="dbe009ca-bc8c-4a8c-a9ba-2366ecb6af87"/>
    <ds:schemaRef ds:uri="http://purl.org/dc/elements/1.1/"/>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02fa15d9-06f2-49b6-a79e-9ddfeaeb9da1"/>
    <ds:schemaRef ds:uri="http://purl.org/dc/dcmitype/"/>
  </ds:schemaRefs>
</ds:datastoreItem>
</file>

<file path=customXml/itemProps3.xml><?xml version="1.0" encoding="utf-8"?>
<ds:datastoreItem xmlns:ds="http://schemas.openxmlformats.org/officeDocument/2006/customXml" ds:itemID="{55D99859-C115-4A68-B156-508C012A6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e009ca-bc8c-4a8c-a9ba-2366ecb6af87"/>
    <ds:schemaRef ds:uri="02fa15d9-06f2-49b6-a79e-9ddfeaeb9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TF16411250</Template>
  <TotalTime>3349</TotalTime>
  <Words>2694</Words>
  <Application>Microsoft Office PowerPoint</Application>
  <PresentationFormat>Widescreen</PresentationFormat>
  <Paragraphs>389</Paragraphs>
  <Slides>30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Candara</vt:lpstr>
      <vt:lpstr>Corbel</vt:lpstr>
      <vt:lpstr>Montserrat</vt:lpstr>
      <vt:lpstr>Söhne</vt:lpstr>
      <vt:lpstr>Symbol</vt:lpstr>
      <vt:lpstr>Times New Roman</vt:lpstr>
      <vt:lpstr>Office Theme</vt:lpstr>
      <vt:lpstr>Employee Survey:  What we heard Strategic Planning: Where we are going</vt:lpstr>
      <vt:lpstr>Agenda</vt:lpstr>
      <vt:lpstr> Methods </vt:lpstr>
      <vt:lpstr> Survey Participation </vt:lpstr>
      <vt:lpstr>Results of Key Measures:  Overall Satisfaction with Town of Longboat Key</vt:lpstr>
      <vt:lpstr>Results of Key Measures:  Overall, the Town of Longboat Key is a great place to work.</vt:lpstr>
      <vt:lpstr>Results of Key Measures:  I have a clear understanding of the most important priorities for the Town of Longboat Key..</vt:lpstr>
      <vt:lpstr>Results of Key Measures:  I have a clear understanding of Town of Longboat Key’s mission, vision, goals and objectives.</vt:lpstr>
      <vt:lpstr>Results of Key Measures:  I would proudly recommend Town of Longboat Key as a good place to work to a friend or relative.</vt:lpstr>
      <vt:lpstr>Results of Key Measures:  Diversity and Inclusion</vt:lpstr>
      <vt:lpstr>Key Findings</vt:lpstr>
      <vt:lpstr>STRENGTH:  Leadership</vt:lpstr>
      <vt:lpstr>STRENGTH:  Workplace Environment</vt:lpstr>
      <vt:lpstr>STRENGTH:  Citizen Focus</vt:lpstr>
      <vt:lpstr>Key Findings</vt:lpstr>
      <vt:lpstr>Opportunity for Improvement:  COMMUNICATION</vt:lpstr>
      <vt:lpstr>Opportunity for Improvement:  WORKFORCE ACCOUNTABILITY</vt:lpstr>
      <vt:lpstr>Opportunity for Improvement:  COMPENSATION &amp; BENEFITS</vt:lpstr>
      <vt:lpstr>Opportunity for Improvement:  TRAINING, EDUCATION &amp; DEVELOPMENT</vt:lpstr>
      <vt:lpstr>Opportunity for Improvement:  WORKFORCE CAPACITY</vt:lpstr>
      <vt:lpstr>title</vt:lpstr>
      <vt:lpstr>Next Steps?</vt:lpstr>
      <vt:lpstr>Intro to Key Concepts</vt:lpstr>
      <vt:lpstr>Strategic Planning Framework </vt:lpstr>
      <vt:lpstr>Mapping of LBK Current Framework to Stratex Framework</vt:lpstr>
      <vt:lpstr>The Role of  Problem Analysis and Solution Development in Strategic Planning</vt:lpstr>
      <vt:lpstr>Stop Decorating the Fish</vt:lpstr>
      <vt:lpstr>What Does a Cartoon about Fish have to do with Strategic Planning?</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Raina Knox</dc:creator>
  <cp:lastModifiedBy>Raina Knox</cp:lastModifiedBy>
  <cp:revision>102</cp:revision>
  <dcterms:created xsi:type="dcterms:W3CDTF">2022-04-05T04:06:27Z</dcterms:created>
  <dcterms:modified xsi:type="dcterms:W3CDTF">2023-10-26T18:50:13Z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0x01010018348DA4C2BF064B9C8A191115187B33</vt:lpwstr>
  </property>
  <property fmtid="{D5CDD505-2E9C-101B-9397-08002B2CF9AE}" pid="3" name="MediaServiceImageTags">
    <vt:lpwstr/>
  </property>
</Properties>
</file>