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</p:sldMasterIdLst>
  <p:notesMasterIdLst>
    <p:notesMasterId r:id="rId29"/>
  </p:notesMasterIdLst>
  <p:handoutMasterIdLst>
    <p:handoutMasterId r:id="rId30"/>
  </p:handoutMasterIdLst>
  <p:sldIdLst>
    <p:sldId id="256" r:id="rId4"/>
    <p:sldId id="457" r:id="rId5"/>
    <p:sldId id="316" r:id="rId6"/>
    <p:sldId id="449" r:id="rId7"/>
    <p:sldId id="461" r:id="rId8"/>
    <p:sldId id="415" r:id="rId9"/>
    <p:sldId id="462" r:id="rId10"/>
    <p:sldId id="463" r:id="rId11"/>
    <p:sldId id="394" r:id="rId12"/>
    <p:sldId id="309" r:id="rId13"/>
    <p:sldId id="464" r:id="rId14"/>
    <p:sldId id="467" r:id="rId15"/>
    <p:sldId id="379" r:id="rId16"/>
    <p:sldId id="400" r:id="rId17"/>
    <p:sldId id="431" r:id="rId18"/>
    <p:sldId id="466" r:id="rId19"/>
    <p:sldId id="407" r:id="rId20"/>
    <p:sldId id="468" r:id="rId21"/>
    <p:sldId id="465" r:id="rId22"/>
    <p:sldId id="453" r:id="rId23"/>
    <p:sldId id="329" r:id="rId24"/>
    <p:sldId id="443" r:id="rId25"/>
    <p:sldId id="385" r:id="rId26"/>
    <p:sldId id="273" r:id="rId27"/>
    <p:sldId id="448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2982" autoAdjust="0"/>
  </p:normalViewPr>
  <p:slideViewPr>
    <p:cSldViewPr snapToGrid="0">
      <p:cViewPr varScale="1">
        <p:scale>
          <a:sx n="62" d="100"/>
          <a:sy n="62" d="100"/>
        </p:scale>
        <p:origin x="10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1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C28CD301-4491-4CD0-8AD9-E2ED0FE30F9E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9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9764F6AC-9AC3-4D7B-B1F9-77A436CC4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34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1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4F134DD4-0B3B-4DEE-ABD4-489FBBE9FB42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4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F28E7CC3-4DB0-4D8D-8DF5-1344855E86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7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3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93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42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6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41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64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67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63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7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1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05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6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0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30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2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4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5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4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8A64-EF15-45C4-879A-4413A5B050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7400" y="1219200"/>
            <a:ext cx="10566400" cy="4953000"/>
          </a:xfrm>
        </p:spPr>
        <p:txBody>
          <a:bodyPr anchor="t">
            <a:noAutofit/>
          </a:bodyPr>
          <a:lstStyle>
            <a:lvl1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Enter Text Here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7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5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59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48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54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88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8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5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65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0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8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8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5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7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0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9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6FBB9-BA76-4E00-8BC8-E3D97102BC80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484D-D95B-46B2-97A1-CD7B6E3FA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6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058863"/>
            <a:ext cx="105156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Page</a:t>
            </a: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 userDrawn="1"/>
        </p:nvGraphicFramePr>
        <p:xfrm>
          <a:off x="0" y="0"/>
          <a:ext cx="12192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1" r:id="rId4" imgW="18234921" imgH="2349206" progId="">
                  <p:embed/>
                </p:oleObj>
              </mc:Choice>
              <mc:Fallback>
                <p:oleObj r:id="rId4" imgW="18234921" imgH="2349206" progId="">
                  <p:embed/>
                  <p:pic>
                    <p:nvPicPr>
                      <p:cNvPr id="10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2"/>
          <p:cNvSpPr txBox="1">
            <a:spLocks noChangeArrowheads="1"/>
          </p:cNvSpPr>
          <p:nvPr userDrawn="1"/>
        </p:nvSpPr>
        <p:spPr bwMode="auto">
          <a:xfrm>
            <a:off x="3860800" y="76200"/>
            <a:ext cx="8128000" cy="338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F9C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OF LONGBOAT KEY</a:t>
            </a:r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6364"/>
            <a:ext cx="9144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5A15C-AB8B-4907-B924-6B3048B58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4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0BF254-F5D0-44AC-9747-7FB51F4E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73" y="0"/>
            <a:ext cx="10808208" cy="6876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1508" y="535880"/>
            <a:ext cx="48189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Town Commission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Strategic Planning Retreat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November 13,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A516C-825E-4322-A0F9-9E28F0A62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1" y="244250"/>
            <a:ext cx="1968254" cy="1968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074FB-8DA9-453D-B261-62F1ADEB76DD}"/>
              </a:ext>
            </a:extLst>
          </p:cNvPr>
          <p:cNvSpPr txBox="1"/>
          <p:nvPr/>
        </p:nvSpPr>
        <p:spPr>
          <a:xfrm>
            <a:off x="3331675" y="5966234"/>
            <a:ext cx="8609845" cy="53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Rockwell" panose="02060603020205020403" pitchFamily="18" charset="0"/>
              </a:rPr>
              <a:t>Premier Community, Exceptional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0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51460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84867-4682-469B-953F-2B197D49F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89"/>
            <a:ext cx="12192000" cy="68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51460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41D03-A6CE-48E3-8294-37C9B9B6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0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51460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B3835-E9DA-47C7-B196-9B29C5361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4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1C10-0D97-4F34-B666-34A138AC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1A9CB-E719-4DB1-984B-1F2193873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9475F-77A9-49DB-BF76-A4752985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6AFC14E-F53A-455A-A70A-AA21346FB6CB" descr="123_1.jpeg">
            <a:extLst>
              <a:ext uri="{FF2B5EF4-FFF2-40B4-BE49-F238E27FC236}">
                <a16:creationId xmlns:a16="http://schemas.microsoft.com/office/drawing/2014/main" id="{EEE0DF39-81B9-4495-80BE-F2C293BB1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r="2400" b="7243"/>
          <a:stretch/>
        </p:blipFill>
        <p:spPr bwMode="auto">
          <a:xfrm>
            <a:off x="0" y="0"/>
            <a:ext cx="5794310" cy="687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4310" y="0"/>
            <a:ext cx="639769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035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566" y="2409735"/>
            <a:ext cx="415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26D3-4BDE-4610-8ED7-DC715FB8F2F3}"/>
              </a:ext>
            </a:extLst>
          </p:cNvPr>
          <p:cNvSpPr txBox="1"/>
          <p:nvPr/>
        </p:nvSpPr>
        <p:spPr>
          <a:xfrm>
            <a:off x="7200900" y="2667001"/>
            <a:ext cx="441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General Updates</a:t>
            </a:r>
          </a:p>
        </p:txBody>
      </p:sp>
    </p:spTree>
    <p:extLst>
      <p:ext uri="{BB962C8B-B14F-4D97-AF65-F5344CB8AC3E}">
        <p14:creationId xmlns:p14="http://schemas.microsoft.com/office/powerpoint/2010/main" val="71980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D3CB0-41EC-43AE-BAE1-82016E7D0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C7C471-71AF-457C-A65F-18F53126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397494"/>
            <a:ext cx="7886700" cy="55991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General Updates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B6422-8EE6-4689-9684-ADE6245E700E}"/>
              </a:ext>
            </a:extLst>
          </p:cNvPr>
          <p:cNvSpPr txBox="1"/>
          <p:nvPr/>
        </p:nvSpPr>
        <p:spPr>
          <a:xfrm>
            <a:off x="534140" y="1336026"/>
            <a:ext cx="1112372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</a:rPr>
              <a:t>Canal Dredge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Town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Phase 3 Dog Park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Rec Center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Complete Streets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Broadway Roundabout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Country Club Shores Turn Lane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GMD Repaving &amp; Sidewalks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Subaqueous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Beach Evaluation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Transit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</a:rPr>
              <a:t>Local Bill – ’24 Legislative Session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6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6BBA28-1B9B-4E97-B3B8-0E437F7DC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4" b="25055"/>
          <a:stretch/>
        </p:blipFill>
        <p:spPr>
          <a:xfrm>
            <a:off x="-25742" y="-1"/>
            <a:ext cx="5820052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4310" y="0"/>
            <a:ext cx="639769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035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566" y="2409735"/>
            <a:ext cx="415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26D3-4BDE-4610-8ED7-DC715FB8F2F3}"/>
              </a:ext>
            </a:extLst>
          </p:cNvPr>
          <p:cNvSpPr txBox="1"/>
          <p:nvPr/>
        </p:nvSpPr>
        <p:spPr>
          <a:xfrm>
            <a:off x="7200900" y="2667001"/>
            <a:ext cx="4415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Budget Highlights, Capital Plan Initiatives and Grants</a:t>
            </a:r>
          </a:p>
        </p:txBody>
      </p:sp>
    </p:spTree>
    <p:extLst>
      <p:ext uri="{BB962C8B-B14F-4D97-AF65-F5344CB8AC3E}">
        <p14:creationId xmlns:p14="http://schemas.microsoft.com/office/powerpoint/2010/main" val="1641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FY23 Preliminary Projection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C7374E-A6FF-42B0-A6EC-4F6391C1A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38" y="1340254"/>
            <a:ext cx="5185834" cy="2933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BF11D-9154-40BD-823C-1BC926080E47}"/>
              </a:ext>
            </a:extLst>
          </p:cNvPr>
          <p:cNvSpPr txBox="1"/>
          <p:nvPr/>
        </p:nvSpPr>
        <p:spPr>
          <a:xfrm>
            <a:off x="478137" y="5273300"/>
            <a:ext cx="585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FY23 Revenue projected surplus $2.1 Million.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FY23 Expenditures surplus $600,000-$700,000.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Total $2.7 -$2.8 million addition to Fund Balance.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8FB6D-09B0-438F-A7B7-E76BD7A12D85}"/>
              </a:ext>
            </a:extLst>
          </p:cNvPr>
          <p:cNvSpPr txBox="1"/>
          <p:nvPr/>
        </p:nvSpPr>
        <p:spPr>
          <a:xfrm>
            <a:off x="7255933" y="4273570"/>
            <a:ext cx="4605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FEMA Reimbursement for 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Investment Income – 10 rate hikes since March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Sales Tax driven by inflation and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FPL Franchise up due to rate increases and increase in consumption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4D790-338B-4CFA-814B-728C50BA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8" y="1393411"/>
            <a:ext cx="7018020" cy="36728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DFCC9E-CC2E-484E-BA6F-7C7DEAC2F816}"/>
              </a:ext>
            </a:extLst>
          </p:cNvPr>
          <p:cNvSpPr/>
          <p:nvPr/>
        </p:nvSpPr>
        <p:spPr>
          <a:xfrm>
            <a:off x="6096000" y="4803785"/>
            <a:ext cx="1159933" cy="262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FY24 Budget Highlights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44204-4AD2-47A1-BC0B-DDFD28868139}"/>
              </a:ext>
            </a:extLst>
          </p:cNvPr>
          <p:cNvSpPr txBox="1"/>
          <p:nvPr/>
        </p:nvSpPr>
        <p:spPr>
          <a:xfrm>
            <a:off x="444843" y="1408670"/>
            <a:ext cx="1107521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/>
              <a:t>Revenues: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July 1 Certified Real Estate Values - 13.11% increase from FY23 - $8,353,979,772 Taxable Value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$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1,580,016 in new Ad Valorem Revenue using a mill rate of 1.9600</a:t>
            </a: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$1,040,261 in new Non Ad Valorem Revenue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Sales taxes and Franchise fees expected to remain elevated due to economic activity and inflation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 income to remain stable with Feds expected to reduce rates once inflation is under control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Operating Expenditures: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Total Operating Expense Budget of $20,595,614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Wages and Benefits approximately 81.5% of Operating Budget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Fire (IAFF) and Police (PBA) Contracts Ratified			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General Employees Merit increases have been applied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7 New Positions (2.3 FTE’s paid outside of General Fund)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Health Insurance, Pension and FRS Contribution increases</a:t>
            </a:r>
          </a:p>
        </p:txBody>
      </p:sp>
    </p:spTree>
    <p:extLst>
      <p:ext uri="{BB962C8B-B14F-4D97-AF65-F5344CB8AC3E}">
        <p14:creationId xmlns:p14="http://schemas.microsoft.com/office/powerpoint/2010/main" val="397725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Capital Plan Initiatives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7B605-C816-4862-B955-97F58429B5ED}"/>
              </a:ext>
            </a:extLst>
          </p:cNvPr>
          <p:cNvSpPr txBox="1"/>
          <p:nvPr/>
        </p:nvSpPr>
        <p:spPr>
          <a:xfrm>
            <a:off x="444843" y="1408670"/>
            <a:ext cx="1107521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Initiatives include: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 Level Rise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Stormwater Management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Drainage Improvements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Road Improvements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Traffic calming circles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Broadway Roundabout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Pathway lighting and Street lighting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 Permitting and Planning Software and implementation (Accela)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Asbestos Pipe Replacement and Subaqueous Force Main Replacement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Town Hall hardening – Roof, Windows and Generator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 enhancements and smart city initiatives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Station 91 Roof 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Boardwalk replacement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Recreation Center Concept planning</a:t>
            </a:r>
          </a:p>
          <a:p>
            <a:pPr marL="742950" lvl="1" indent="-28575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Canal Assessment Program</a:t>
            </a:r>
          </a:p>
        </p:txBody>
      </p:sp>
    </p:spTree>
    <p:extLst>
      <p:ext uri="{BB962C8B-B14F-4D97-AF65-F5344CB8AC3E}">
        <p14:creationId xmlns:p14="http://schemas.microsoft.com/office/powerpoint/2010/main" val="293641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919BFF-46B2-4C14-8647-1BB42E6817A2}"/>
              </a:ext>
            </a:extLst>
          </p:cNvPr>
          <p:cNvSpPr txBox="1"/>
          <p:nvPr/>
        </p:nvSpPr>
        <p:spPr>
          <a:xfrm>
            <a:off x="8718487" y="2725093"/>
            <a:ext cx="2580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Good Morning!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41B80-5E7F-4C98-B11D-5CED33779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9" t="316" r="1589" b="20343"/>
          <a:stretch/>
        </p:blipFill>
        <p:spPr>
          <a:xfrm>
            <a:off x="1568395" y="0"/>
            <a:ext cx="6259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D3CB0-41EC-43AE-BAE1-82016E7D0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C7C471-71AF-457C-A65F-18F53126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3285550"/>
            <a:ext cx="7886700" cy="5599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Funding</a:t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D3CB0-41EC-43AE-BAE1-82016E7D0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C7C471-71AF-457C-A65F-18F53126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397494"/>
            <a:ext cx="7886700" cy="55991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927" y="1352945"/>
            <a:ext cx="1142918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Sea Level Rise/Flood Mitigation: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Sea Level Rise Study – Resilient Florida Program -Received $131,289 (FY22/FY23)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Norton Street Design – Awarded $350,000/$117,000 Match (FY24)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Resilient Florida Grant Program  - Sleepy Lagoon - Applied for $3,360,000/$1,680,000 Match (FY24)</a:t>
            </a:r>
            <a:endParaRPr lang="en-US" sz="1600" dirty="0">
              <a:highlight>
                <a:srgbClr val="FFFF00"/>
              </a:highlight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FDEM HMGP  Villages  - Applied $2,100,000/$700,000 Match</a:t>
            </a:r>
            <a:endParaRPr lang="en-US" sz="1600" dirty="0">
              <a:highlight>
                <a:srgbClr val="FFFF00"/>
              </a:highlight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FDEM HMGP  Sleepy Lagoon  - Applied $1,016,137/$338,712 Match</a:t>
            </a:r>
            <a:endParaRPr lang="en-US" sz="1600" dirty="0">
              <a:highlight>
                <a:srgbClr val="FFFF00"/>
              </a:highlight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FDEM HMGP  Buttonwood  - Applied $2,726,695/$908,899 Match</a:t>
            </a:r>
            <a:endParaRPr lang="en-US" sz="1600" dirty="0">
              <a:highlight>
                <a:srgbClr val="FFFF00"/>
              </a:highlight>
              <a:latin typeface="+mj-lt"/>
              <a:ea typeface="Calibri" panose="020F0502020204030204" pitchFamily="34" charset="0"/>
            </a:endParaRP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Subaqueous Force Main: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Statewide Surface Restoration and Wastewater Projects – Received $2,090,050 (FY23)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FY23 Federal Omnibus through EPA Community Grants -$3,000,000 Award (FY23)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Asbestos Cement Pipe Country Club Shores: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FDEP FY24 Legislative Appropriation – Awarded $1,541,985/Match $4,900,000 (FY24)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Broadway Roundabout: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Manatee County (1/2 Design up to  $150,000) – Received $136,933 (FY23)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sz="1600" dirty="0">
                <a:latin typeface="+mj-lt"/>
                <a:ea typeface="Calibri" panose="020F0502020204030204" pitchFamily="34" charset="0"/>
              </a:rPr>
              <a:t>Cybersecurity: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+mj-lt"/>
                <a:ea typeface="Times New Roman" panose="02020603050405020304" pitchFamily="18" charset="0"/>
              </a:rPr>
              <a:t>Local Government Cybersecurity Grant – Received $18,664 (FY23)</a:t>
            </a:r>
            <a:endParaRPr lang="en-US" sz="1600" dirty="0">
              <a:latin typeface="+mj-lt"/>
              <a:ea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82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D3CB0-41EC-43AE-BAE1-82016E7D0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C7C471-71AF-457C-A65F-18F53126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397494"/>
            <a:ext cx="7886700" cy="55991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Grants continued…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784" y="1303080"/>
            <a:ext cx="1151881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 Center: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Karon Family Pavilion – Received $500,000 (FY23)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Longboat Key Foundation – Received $309,654 (FY23) -Pending $51,082 (FY24)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Beach: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Beach Management Funding Assistance Program – Received $244,346 (FY23)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Florida Coastal Management Program – Dunes Walkway - Applied for $30,000 (FY24)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Applications submitted FY24 and FY25 – Ranking #5 FY24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FEMA Storm Recovery: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Storm Ian –Cat A Debris Removal - Received $510,105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Storm Ian – Cat B In Process - $112,810 under review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Storm Idalia – Cat B In Process  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Storm IRMA – HMGP Town Hall Hardening/Generator Project – Awarded $1,222,195/$455,258 match (FY24)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Safety: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Police Accreditation - Received $274,850 (FY22-FY24)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WCIND Police  – Award $108,579 (FY23) Pending $108,579 (FY24)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Firehouse Subs Foundation – Received $39,295 Extrication Equipment (FY23)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FDLE JAG Grant – Police Projector $1,000 (FY24) 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FDLE (Manatee County) – Rapid ID Scanners $11,492 (FY24) 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FDLE Soft Body Armor – Applied  $20,256 (FY24) 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CBD6F0-12C8-4590-9669-E2F40DE0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396"/>
            <a:ext cx="6286102" cy="3090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00900" y="2667001"/>
            <a:ext cx="4415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Discussion and Direction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963147" y="27432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8847" y="260966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#8</a:t>
            </a:r>
          </a:p>
        </p:txBody>
      </p:sp>
    </p:spTree>
    <p:extLst>
      <p:ext uri="{BB962C8B-B14F-4D97-AF65-F5344CB8AC3E}">
        <p14:creationId xmlns:p14="http://schemas.microsoft.com/office/powerpoint/2010/main" val="1087836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D4D4B-544D-4273-A822-E193C633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" y="327267"/>
            <a:ext cx="6248400" cy="61051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963147" y="27432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8847" y="260966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DC447-23AF-4E7F-B21B-EFA11E6AEB5D}"/>
              </a:ext>
            </a:extLst>
          </p:cNvPr>
          <p:cNvSpPr txBox="1"/>
          <p:nvPr/>
        </p:nvSpPr>
        <p:spPr>
          <a:xfrm>
            <a:off x="6533653" y="2733512"/>
            <a:ext cx="480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Next Steps</a:t>
            </a:r>
            <a:endParaRPr 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32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951A1E-92E3-4674-94CD-88A4E0C8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– The End!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F2F4E-5CD2-4A28-887A-7465B17C6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683" t="-653" r="683" b="28634"/>
          <a:stretch/>
        </p:blipFill>
        <p:spPr>
          <a:xfrm>
            <a:off x="5065776" y="862853"/>
            <a:ext cx="5586983" cy="59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A898-90FD-4A6C-972E-22376F25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91" y="1781076"/>
            <a:ext cx="10900372" cy="463537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Review Goals for the Session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Environmental Action Plan (Matrix)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Sterling Criteria (Staff Update)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Presentation by </a:t>
            </a:r>
            <a:r>
              <a:rPr lang="en-US" b="1" dirty="0" err="1"/>
              <a:t>Stratex</a:t>
            </a:r>
            <a:r>
              <a:rPr lang="en-US" b="1" dirty="0"/>
              <a:t> – What’s ahead / alignment / key metrics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Strategic Planning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n-US" b="1" dirty="0"/>
              <a:t>Process, SWOT Analysis, Placemat, Long-term Issues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General Updates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Budget Highlights, Capital Plan Initiatives, Grants 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Discussion and Direction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b="1" dirty="0"/>
              <a:t>Next Steps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/>
          </a:p>
          <a:p>
            <a:pPr marL="0" indent="0">
              <a:spcAft>
                <a:spcPts val="600"/>
              </a:spcAft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8897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3057-5393-4882-9321-2F3CA8D9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the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92018-10D9-4714-AC03-A6606020C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" b="9424"/>
          <a:stretch/>
        </p:blipFill>
        <p:spPr>
          <a:xfrm>
            <a:off x="0" y="1301271"/>
            <a:ext cx="12192000" cy="55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7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85A624-66F7-4985-B1A0-3320E5435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3" b="5461"/>
          <a:stretch/>
        </p:blipFill>
        <p:spPr>
          <a:xfrm flipH="1">
            <a:off x="-1" y="0"/>
            <a:ext cx="5866435" cy="6861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6435" y="0"/>
            <a:ext cx="639769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752618" y="2625339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9416" y="2511040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566" y="2409735"/>
            <a:ext cx="415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26D3-4BDE-4610-8ED7-DC715FB8F2F3}"/>
              </a:ext>
            </a:extLst>
          </p:cNvPr>
          <p:cNvSpPr txBox="1"/>
          <p:nvPr/>
        </p:nvSpPr>
        <p:spPr>
          <a:xfrm>
            <a:off x="6856070" y="2246222"/>
            <a:ext cx="48194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Environmental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Action Plan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(Matrix)</a:t>
            </a:r>
          </a:p>
          <a:p>
            <a:pPr algn="r"/>
            <a:endParaRPr lang="en-US" sz="36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Presentation by Jennifer &amp; David Shafer</a:t>
            </a:r>
          </a:p>
        </p:txBody>
      </p:sp>
    </p:spTree>
    <p:extLst>
      <p:ext uri="{BB962C8B-B14F-4D97-AF65-F5344CB8AC3E}">
        <p14:creationId xmlns:p14="http://schemas.microsoft.com/office/powerpoint/2010/main" val="400300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CC957-A6B7-44C8-A35F-9B1E2D720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6872"/>
            <a:ext cx="5893867" cy="56474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93867" y="0"/>
            <a:ext cx="639769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035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566" y="2409735"/>
            <a:ext cx="415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26D3-4BDE-4610-8ED7-DC715FB8F2F3}"/>
              </a:ext>
            </a:extLst>
          </p:cNvPr>
          <p:cNvSpPr txBox="1"/>
          <p:nvPr/>
        </p:nvSpPr>
        <p:spPr>
          <a:xfrm>
            <a:off x="7219007" y="2752635"/>
            <a:ext cx="44157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Sterling Criteria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Staff Update</a:t>
            </a:r>
          </a:p>
        </p:txBody>
      </p:sp>
    </p:spTree>
    <p:extLst>
      <p:ext uri="{BB962C8B-B14F-4D97-AF65-F5344CB8AC3E}">
        <p14:creationId xmlns:p14="http://schemas.microsoft.com/office/powerpoint/2010/main" val="86924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576F93-E5F3-4EA2-8848-5300084F0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4" y="748454"/>
            <a:ext cx="5927926" cy="44544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6435" y="0"/>
            <a:ext cx="639769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035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566" y="2409735"/>
            <a:ext cx="415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26D3-4BDE-4610-8ED7-DC715FB8F2F3}"/>
              </a:ext>
            </a:extLst>
          </p:cNvPr>
          <p:cNvSpPr txBox="1"/>
          <p:nvPr/>
        </p:nvSpPr>
        <p:spPr>
          <a:xfrm>
            <a:off x="7219007" y="2752635"/>
            <a:ext cx="44157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Presentation by </a:t>
            </a:r>
            <a:r>
              <a:rPr lang="en-US" sz="3600" dirty="0" err="1">
                <a:solidFill>
                  <a:schemeClr val="bg1"/>
                </a:solidFill>
                <a:latin typeface="Rockwell" panose="02060603020205020403" pitchFamily="18" charset="0"/>
              </a:rPr>
              <a:t>Stratex</a:t>
            </a:r>
            <a:endParaRPr lang="en-US" sz="36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r"/>
            <a:endParaRPr lang="en-US" sz="36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What’s Ahead, Alignment, Key Metrics</a:t>
            </a:r>
          </a:p>
        </p:txBody>
      </p:sp>
    </p:spTree>
    <p:extLst>
      <p:ext uri="{BB962C8B-B14F-4D97-AF65-F5344CB8AC3E}">
        <p14:creationId xmlns:p14="http://schemas.microsoft.com/office/powerpoint/2010/main" val="141893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F062A-3BF7-4334-BC43-C360DF98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8" b="342"/>
          <a:stretch/>
        </p:blipFill>
        <p:spPr>
          <a:xfrm>
            <a:off x="0" y="633985"/>
            <a:ext cx="5876370" cy="5722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6435" y="0"/>
            <a:ext cx="639769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035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566" y="2409735"/>
            <a:ext cx="415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026D3-4BDE-4610-8ED7-DC715FB8F2F3}"/>
              </a:ext>
            </a:extLst>
          </p:cNvPr>
          <p:cNvSpPr txBox="1"/>
          <p:nvPr/>
        </p:nvSpPr>
        <p:spPr>
          <a:xfrm>
            <a:off x="7219007" y="2752635"/>
            <a:ext cx="441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Strategic Planning</a:t>
            </a:r>
          </a:p>
        </p:txBody>
      </p:sp>
    </p:spTree>
    <p:extLst>
      <p:ext uri="{BB962C8B-B14F-4D97-AF65-F5344CB8AC3E}">
        <p14:creationId xmlns:p14="http://schemas.microsoft.com/office/powerpoint/2010/main" val="351972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1C10-0D97-4F34-B666-34A138AC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Planning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4E850-B18E-4A1D-9580-596F4130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15" y="1368428"/>
            <a:ext cx="7388840" cy="51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4733</TotalTime>
  <Words>891</Words>
  <Application>Microsoft Office PowerPoint</Application>
  <PresentationFormat>Widescreen</PresentationFormat>
  <Paragraphs>187</Paragraphs>
  <Slides>25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Rockwell</vt:lpstr>
      <vt:lpstr>Symbol</vt:lpstr>
      <vt:lpstr>Times New Roman</vt:lpstr>
      <vt:lpstr>Office Theme</vt:lpstr>
      <vt:lpstr>Custom Design</vt:lpstr>
      <vt:lpstr>1_Custom Design</vt:lpstr>
      <vt:lpstr>PowerPoint Presentation</vt:lpstr>
      <vt:lpstr>PowerPoint Presentation</vt:lpstr>
      <vt:lpstr>Agenda</vt:lpstr>
      <vt:lpstr>Goals for the Session</vt:lpstr>
      <vt:lpstr>#2</vt:lpstr>
      <vt:lpstr>#3</vt:lpstr>
      <vt:lpstr>#4</vt:lpstr>
      <vt:lpstr>#5</vt:lpstr>
      <vt:lpstr>Strategic Planning Process</vt:lpstr>
      <vt:lpstr>#2</vt:lpstr>
      <vt:lpstr>#2</vt:lpstr>
      <vt:lpstr>#2</vt:lpstr>
      <vt:lpstr>Long-Term Issues</vt:lpstr>
      <vt:lpstr>#6</vt:lpstr>
      <vt:lpstr>General Updates</vt:lpstr>
      <vt:lpstr>#7</vt:lpstr>
      <vt:lpstr>FY23 Preliminary Projection</vt:lpstr>
      <vt:lpstr>FY24 Budget Highlights</vt:lpstr>
      <vt:lpstr>Capital Plan Initiatives</vt:lpstr>
      <vt:lpstr>Grant Funding </vt:lpstr>
      <vt:lpstr>Grants</vt:lpstr>
      <vt:lpstr>Grants continued…</vt:lpstr>
      <vt:lpstr>#8</vt:lpstr>
      <vt:lpstr>#9</vt:lpstr>
      <vt:lpstr>Thank You! – 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Brown</dc:creator>
  <cp:lastModifiedBy>Carolyn Brown</cp:lastModifiedBy>
  <cp:revision>378</cp:revision>
  <cp:lastPrinted>2023-11-07T14:50:36Z</cp:lastPrinted>
  <dcterms:created xsi:type="dcterms:W3CDTF">2021-04-01T17:58:25Z</dcterms:created>
  <dcterms:modified xsi:type="dcterms:W3CDTF">2023-11-13T13:40:48Z</dcterms:modified>
</cp:coreProperties>
</file>