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2"/>
  </p:handoutMasterIdLst>
  <p:sldIdLst>
    <p:sldId id="256" r:id="rId2"/>
    <p:sldId id="338" r:id="rId3"/>
    <p:sldId id="281" r:id="rId4"/>
    <p:sldId id="287" r:id="rId5"/>
    <p:sldId id="288" r:id="rId6"/>
    <p:sldId id="337" r:id="rId7"/>
    <p:sldId id="301" r:id="rId8"/>
    <p:sldId id="335" r:id="rId9"/>
    <p:sldId id="303" r:id="rId10"/>
    <p:sldId id="304" r:id="rId11"/>
    <p:sldId id="291" r:id="rId12"/>
    <p:sldId id="307" r:id="rId13"/>
    <p:sldId id="293" r:id="rId14"/>
    <p:sldId id="294" r:id="rId15"/>
    <p:sldId id="296" r:id="rId16"/>
    <p:sldId id="297" r:id="rId17"/>
    <p:sldId id="339" r:id="rId18"/>
    <p:sldId id="340" r:id="rId19"/>
    <p:sldId id="342" r:id="rId20"/>
    <p:sldId id="341" r:id="rId21"/>
    <p:sldId id="343" r:id="rId22"/>
    <p:sldId id="471" r:id="rId23"/>
    <p:sldId id="472" r:id="rId24"/>
    <p:sldId id="289" r:id="rId25"/>
    <p:sldId id="465" r:id="rId26"/>
    <p:sldId id="450" r:id="rId27"/>
    <p:sldId id="464" r:id="rId28"/>
    <p:sldId id="473" r:id="rId29"/>
    <p:sldId id="475" r:id="rId30"/>
    <p:sldId id="283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FF"/>
    <a:srgbClr val="0000FF"/>
    <a:srgbClr val="00823B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B2221F-B8A5-4B96-BC95-2B7EC7E60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482-E73C-43FA-86B9-EB1FB28E3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37EAEE-AD91-41D9-8FEE-3B37CC3E6FD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EDE1-C512-4F35-A034-452D77690A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2E24-C652-47DC-A740-E4119AE5B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10472E-B61F-492F-B87B-31C360B0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8A64-EF15-45C4-879A-4413A5B05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7400" y="1219200"/>
            <a:ext cx="10566400" cy="4953000"/>
          </a:xfrm>
        </p:spPr>
        <p:txBody>
          <a:bodyPr anchor="t">
            <a:noAutofit/>
          </a:bodyPr>
          <a:lstStyle>
            <a:lvl1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Enter Text Here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5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s://attachment.freshservice.com/inline/attachment?token=eyJ0eXAiOiJKV1QiLCJhbGciOiJIUzI1NiJ9.eyJpZCI6MjMwMTQ1NDQ3NjEsImRvbWFpbiI6Im1zYy5mcmVzaHNlcnZpY2UuY29tIiwidHlwZSI6MX0.Asdof_e0Zg6o9L4EehbRwtJxMRMIK48ondX6BZwx9dw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9.jpg"/><Relationship Id="rId5" Type="http://schemas.openxmlformats.org/officeDocument/2006/relationships/image" Target="../media/image5.jpe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microsoft.com/office/2007/relationships/hdphoto" Target="../media/hdphoto4.wdp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A56A3-061F-4CC8-B7FC-5AB57A1A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997"/>
            <a:ext cx="9144000" cy="598812"/>
          </a:xfrm>
        </p:spPr>
        <p:txBody>
          <a:bodyPr>
            <a:normAutofit/>
          </a:bodyPr>
          <a:lstStyle/>
          <a:p>
            <a:r>
              <a:rPr lang="en-US" sz="3000" dirty="0"/>
              <a:t>Town of Longboat Key Presentation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11CD27-CFAD-428E-B45B-883DB4BB3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6272" y="4961205"/>
            <a:ext cx="9144000" cy="504895"/>
          </a:xfrm>
        </p:spPr>
        <p:txBody>
          <a:bodyPr/>
          <a:lstStyle/>
          <a:p>
            <a:r>
              <a:rPr lang="en-US" dirty="0"/>
              <a:t>March 11,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449C8-394E-2542-0AE7-E31EACC64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68" y="3429000"/>
            <a:ext cx="6592407" cy="8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Sand Resources:  Quality of Beach Sand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797" y="1510145"/>
            <a:ext cx="8956158" cy="51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6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Beach Project History of Longboat Key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D8EC0-C428-42E9-B699-C3780F4C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48" y="922223"/>
            <a:ext cx="8639652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EE1C-E4AD-4240-8FBE-BB33202A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4" y="1981200"/>
            <a:ext cx="4752975" cy="48768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81D712-37B7-4264-90D7-9EB3622D1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97221"/>
              </p:ext>
            </p:extLst>
          </p:nvPr>
        </p:nvGraphicFramePr>
        <p:xfrm>
          <a:off x="5058561" y="2514600"/>
          <a:ext cx="6985193" cy="1953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133">
                  <a:extLst>
                    <a:ext uri="{9D8B030D-6E8A-4147-A177-3AD203B41FA5}">
                      <a16:colId xmlns:a16="http://schemas.microsoft.com/office/drawing/2014/main" val="550342600"/>
                    </a:ext>
                  </a:extLst>
                </a:gridCol>
                <a:gridCol w="1749020">
                  <a:extLst>
                    <a:ext uri="{9D8B030D-6E8A-4147-A177-3AD203B41FA5}">
                      <a16:colId xmlns:a16="http://schemas.microsoft.com/office/drawing/2014/main" val="3752742203"/>
                    </a:ext>
                  </a:extLst>
                </a:gridCol>
                <a:gridCol w="1749020">
                  <a:extLst>
                    <a:ext uri="{9D8B030D-6E8A-4147-A177-3AD203B41FA5}">
                      <a16:colId xmlns:a16="http://schemas.microsoft.com/office/drawing/2014/main" val="742835510"/>
                    </a:ext>
                  </a:extLst>
                </a:gridCol>
                <a:gridCol w="1749020">
                  <a:extLst>
                    <a:ext uri="{9D8B030D-6E8A-4147-A177-3AD203B41FA5}">
                      <a16:colId xmlns:a16="http://schemas.microsoft.com/office/drawing/2014/main" val="1028270527"/>
                    </a:ext>
                  </a:extLst>
                </a:gridCol>
              </a:tblGrid>
              <a:tr h="353705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 Effort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38852"/>
                  </a:ext>
                </a:extLst>
              </a:tr>
              <a:tr h="35370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Feb – Sept 2021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North End Structures and Hotspot Nourishment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North, Central, and South </a:t>
                      </a:r>
                    </a:p>
                    <a:p>
                      <a:pPr algn="ctr"/>
                      <a:r>
                        <a:rPr lang="en-US" sz="1000" dirty="0"/>
                        <a:t>5+ Miles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750,000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98577"/>
                  </a:ext>
                </a:extLst>
              </a:tr>
              <a:tr h="353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Mar – Apr 2021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Gulfside</a:t>
                      </a:r>
                      <a:r>
                        <a:rPr lang="en-US" sz="1050" dirty="0"/>
                        <a:t> Segment Longboat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South Whitney to </a:t>
                      </a:r>
                      <a:r>
                        <a:rPr lang="en-US" sz="1050" dirty="0" err="1"/>
                        <a:t>Gulfside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76,000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658580"/>
                  </a:ext>
                </a:extLst>
              </a:tr>
              <a:tr h="353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Apr – Jul 2021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South Segment and New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Tie Segment 3 to New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749575"/>
                  </a:ext>
                </a:extLst>
              </a:tr>
              <a:tr h="353705">
                <a:tc gridSpan="3">
                  <a:txBody>
                    <a:bodyPr/>
                    <a:lstStyle/>
                    <a:p>
                      <a:r>
                        <a:rPr lang="en-US" sz="1200" dirty="0"/>
                        <a:t>Total from Past Effort = 7,465,645 CY  Overall Total W/ Recent Work   =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8,471,545</a:t>
                      </a:r>
                      <a:r>
                        <a:rPr lang="en-US" sz="1100" dirty="0"/>
                        <a:t> Cubic Yards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3572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3702E5-2E16-4C72-86E5-C98838B5396E}"/>
              </a:ext>
            </a:extLst>
          </p:cNvPr>
          <p:cNvSpPr txBox="1"/>
          <p:nvPr/>
        </p:nvSpPr>
        <p:spPr>
          <a:xfrm>
            <a:off x="5058561" y="4699000"/>
            <a:ext cx="577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Greer Island = 25K CY to North End</a:t>
            </a:r>
          </a:p>
          <a:p>
            <a:r>
              <a:rPr lang="en-US" dirty="0"/>
              <a:t>2024 </a:t>
            </a:r>
            <a:r>
              <a:rPr lang="en-US" dirty="0" err="1"/>
              <a:t>Gulfside</a:t>
            </a:r>
            <a:r>
              <a:rPr lang="en-US" dirty="0"/>
              <a:t> RD = 80K CY from Longboat Pass </a:t>
            </a:r>
          </a:p>
        </p:txBody>
      </p:sp>
    </p:spTree>
    <p:extLst>
      <p:ext uri="{BB962C8B-B14F-4D97-AF65-F5344CB8AC3E}">
        <p14:creationId xmlns:p14="http://schemas.microsoft.com/office/powerpoint/2010/main" val="150020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/>
              <a:t>2021 Beach Projects:  How and the Cost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628650" y="1580057"/>
            <a:ext cx="11142172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59B6D-EB19-4435-B6CF-5F6A4BD1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0" y="1265045"/>
            <a:ext cx="4793917" cy="54564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286504-DEAB-4AE0-9ADA-8776F4B8B51D}"/>
              </a:ext>
            </a:extLst>
          </p:cNvPr>
          <p:cNvSpPr/>
          <p:nvPr/>
        </p:nvSpPr>
        <p:spPr>
          <a:xfrm>
            <a:off x="5205290" y="1474194"/>
            <a:ext cx="6688510" cy="525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N. End (Segment 1) Sand Source Changed to Passage Key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Included 5-Rock/Stone Structures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Added Segments 2 and 3 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One Big Project with </a:t>
            </a:r>
            <a:r>
              <a:rPr lang="en-US" sz="1600" b="1" dirty="0"/>
              <a:t>Weeks Marine</a:t>
            </a:r>
            <a:endParaRPr lang="en-US" b="1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Manatee County Started Longboat Pass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Sole Source Contract with </a:t>
            </a:r>
            <a:r>
              <a:rPr lang="en-US" sz="1600" b="1" dirty="0"/>
              <a:t>Cottrell</a:t>
            </a:r>
            <a:r>
              <a:rPr lang="en-US" sz="1600" dirty="0"/>
              <a:t> to Complete </a:t>
            </a:r>
            <a:r>
              <a:rPr lang="en-US" sz="1600" dirty="0" err="1"/>
              <a:t>Gulfside</a:t>
            </a:r>
            <a:endParaRPr lang="en-US" sz="14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Delay in Cottrell follow-on project 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Sole Source Contract with </a:t>
            </a:r>
            <a:r>
              <a:rPr lang="en-US" sz="1600" b="1" dirty="0"/>
              <a:t>Cottrell</a:t>
            </a:r>
            <a:r>
              <a:rPr lang="en-US" sz="1600" dirty="0"/>
              <a:t> to Complete New Pass</a:t>
            </a:r>
          </a:p>
          <a:p>
            <a:pPr>
              <a:spcAft>
                <a:spcPts val="800"/>
              </a:spcAft>
            </a:pP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b="1" dirty="0"/>
              <a:t>Weeks Contract = $31,017,220.00</a:t>
            </a:r>
          </a:p>
          <a:p>
            <a:pPr>
              <a:spcAft>
                <a:spcPts val="800"/>
              </a:spcAft>
            </a:pPr>
            <a:r>
              <a:rPr lang="en-US" sz="1600" b="1" dirty="0"/>
              <a:t>	</a:t>
            </a:r>
            <a:r>
              <a:rPr lang="en-US" sz="1400" b="1" dirty="0"/>
              <a:t>$6,450,000.00 for N. End Structure Construction</a:t>
            </a:r>
          </a:p>
          <a:p>
            <a:pPr>
              <a:spcAft>
                <a:spcPts val="800"/>
              </a:spcAft>
            </a:pPr>
            <a:r>
              <a:rPr lang="en-US" sz="1400" b="1" dirty="0"/>
              <a:t>	$24,567,220.00 for sand placement = $32.75 per CY</a:t>
            </a:r>
          </a:p>
          <a:p>
            <a:pPr>
              <a:spcAft>
                <a:spcPts val="800"/>
              </a:spcAft>
            </a:pPr>
            <a:r>
              <a:rPr lang="en-US" sz="1600" b="1" dirty="0"/>
              <a:t>Cottrell Contracts (2) = $5,045,994.00</a:t>
            </a:r>
          </a:p>
          <a:p>
            <a:pPr>
              <a:spcAft>
                <a:spcPts val="800"/>
              </a:spcAft>
            </a:pPr>
            <a:r>
              <a:rPr lang="en-US" sz="1600" b="1" dirty="0"/>
              <a:t>	</a:t>
            </a:r>
            <a:r>
              <a:rPr lang="en-US" sz="1400" b="1" dirty="0"/>
              <a:t>Sand Placement = $19.71 per CY</a:t>
            </a:r>
          </a:p>
          <a:p>
            <a:pPr>
              <a:spcAft>
                <a:spcPts val="800"/>
              </a:spcAft>
            </a:pPr>
            <a:r>
              <a:rPr lang="en-US" sz="1400" b="1" dirty="0"/>
              <a:t>$29.44 overall weighted average per CY </a:t>
            </a:r>
            <a:r>
              <a:rPr lang="en-US" sz="1400" b="1" i="1" dirty="0"/>
              <a:t>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71632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5" y="99753"/>
            <a:ext cx="8352385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2021 Project:  </a:t>
            </a:r>
            <a:r>
              <a:rPr lang="en-US" sz="2400" b="1" dirty="0" err="1">
                <a:solidFill>
                  <a:schemeClr val="bg1"/>
                </a:solidFill>
              </a:rPr>
              <a:t>Gulfside</a:t>
            </a:r>
            <a:r>
              <a:rPr lang="en-US" sz="2400" b="1" dirty="0">
                <a:solidFill>
                  <a:schemeClr val="bg1"/>
                </a:solidFill>
              </a:rPr>
              <a:t> Rd. area (Longboat Pass)</a:t>
            </a:r>
            <a:br>
              <a:rPr lang="en-US" sz="2400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FC3EA-E1D4-4C8F-98DF-707522394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32"/>
          <a:stretch/>
        </p:blipFill>
        <p:spPr>
          <a:xfrm>
            <a:off x="251378" y="1424425"/>
            <a:ext cx="4922530" cy="250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09BA1-FD3E-45B3-9FAB-D0B831ED8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490" y="3101974"/>
            <a:ext cx="4019550" cy="361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957D8-C883-4893-A76F-C2CB14974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86"/>
          <a:stretch/>
        </p:blipFill>
        <p:spPr>
          <a:xfrm>
            <a:off x="251378" y="4048297"/>
            <a:ext cx="4922530" cy="2673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FE237-646C-4A85-B3F9-5AAC255D3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08" y="1424425"/>
            <a:ext cx="2463917" cy="250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5" y="99753"/>
            <a:ext cx="8308877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2021 Project:  Five (5) North End Rock Structures</a:t>
            </a:r>
            <a:br>
              <a:rPr lang="en-US" sz="2400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32757-42E1-4592-B3EC-7A4B816E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9" y="1741849"/>
            <a:ext cx="3128924" cy="3964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602D7-E4C0-4D84-A2F8-0096CED12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46" y="3259559"/>
            <a:ext cx="4772671" cy="3461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D3ADB8-2737-4996-9912-A2F445DF1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12"/>
          <a:stretch/>
        </p:blipFill>
        <p:spPr>
          <a:xfrm>
            <a:off x="3556783" y="1741850"/>
            <a:ext cx="3336543" cy="396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2021 Project:  North End (Passage Key)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16161-2525-4F29-904D-8C50CE66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214" y="1919225"/>
            <a:ext cx="6247524" cy="3503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4EF04-DE36-4D00-96F8-8AB921196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96" y="4184617"/>
            <a:ext cx="4547937" cy="2487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BD3A1-8635-42B7-BB30-C23CF13B7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97" y="1420462"/>
            <a:ext cx="4547937" cy="25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2021 Project:  Mid Island (Passage Key)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29D31-2DFF-46A3-8294-0C3CCA6E7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70" y="1487977"/>
            <a:ext cx="5009542" cy="5168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01ABB-B024-4FD9-9C4F-C814C2DDD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59" y="1487977"/>
            <a:ext cx="5288281" cy="51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35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BC737-01CD-99A4-D76D-782D417F4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7C015-EC32-940E-6686-BEC9F7DA1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B0D9C0B-50B9-0953-F1F7-0F7605F8BC09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Canal Dredging of Longboat Key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CBC6E-281E-65FD-D374-EAD170D88143}"/>
              </a:ext>
            </a:extLst>
          </p:cNvPr>
          <p:cNvSpPr txBox="1"/>
          <p:nvPr/>
        </p:nvSpPr>
        <p:spPr>
          <a:xfrm>
            <a:off x="590277" y="1410355"/>
            <a:ext cx="7175022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sz="2400" b="1" dirty="0"/>
              <a:t>Canals:  </a:t>
            </a:r>
            <a:r>
              <a:rPr lang="en-US" sz="2400" dirty="0"/>
              <a:t>Town </a:t>
            </a:r>
            <a:r>
              <a:rPr lang="en-US" sz="2400" dirty="0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$$$</a:t>
            </a:r>
            <a:r>
              <a:rPr lang="en-US" sz="2400" dirty="0"/>
              <a:t> Enigma</a:t>
            </a:r>
          </a:p>
          <a:p>
            <a:pPr marL="228600" indent="-228600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Recognizes boating accessibility as an island amenity.  Question has been how to fund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1990s Discussion how to fund and implement a canal navigation maintenance program (dredge)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2003 was last major canal dredge project on Longboat Key (31 canals using General Fund dollars).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2016 – 2018 Town Commission re-engaged conversation and received poor advice that all canals requiring dredging could be done for about $1 million (14 canals)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2020 – 2025 actual current initial program estimate $9 million.  Seagrass mitigation ~$3 million alone.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2DCDB-F3E6-F391-66F8-AFB8BAE87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3037">
            <a:off x="6506866" y="3134966"/>
            <a:ext cx="6007417" cy="11688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04233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FBCF-92D8-6460-F17F-9EC9A3EC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55696-ADA4-8D17-AB7E-C38DAB030E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30F13CE-BCB7-D83E-8C42-DDBEDB806ECE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On-Island Transportation Projects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D137-5DD8-CAD8-2463-74FC54AB3B57}"/>
              </a:ext>
            </a:extLst>
          </p:cNvPr>
          <p:cNvSpPr txBox="1"/>
          <p:nvPr/>
        </p:nvSpPr>
        <p:spPr>
          <a:xfrm>
            <a:off x="590277" y="1410355"/>
            <a:ext cx="678419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sz="2400" b="1" dirty="0"/>
              <a:t>Country Club Shores Left-Turn Lane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 mini southbound to eastbound left-turn lanes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10-foot wide left-turn lane, 6-foot wide bike lanes, </a:t>
            </a:r>
            <a:br>
              <a:rPr lang="en-US" sz="2000" dirty="0"/>
            </a:br>
            <a:r>
              <a:rPr lang="en-US" sz="2000" dirty="0"/>
              <a:t>5-curbed landscape medians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Construction started February 2025 with </a:t>
            </a:r>
            <a:br>
              <a:rPr lang="en-US" sz="2000" dirty="0"/>
            </a:br>
            <a:r>
              <a:rPr lang="en-US" sz="2000" dirty="0"/>
              <a:t>Superior Asphalt.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Construction funded by Florida Department of Transportation (“FDOT”) for $2.6 million.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Residents concerned by curbed medians for </a:t>
            </a:r>
            <a:br>
              <a:rPr lang="en-US" sz="2000" dirty="0"/>
            </a:br>
            <a:r>
              <a:rPr lang="en-US" sz="2000" dirty="0"/>
              <a:t>exiting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077688F-B632-6285-E8C0-2D2606C52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76" y="2530566"/>
            <a:ext cx="5610324" cy="35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1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DC063-43DA-6112-58E4-D02547D01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6E48B-B924-3357-9117-EB92A7CFA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EA58D-6E2F-9713-5E77-2557E8DF157D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On-Island Transportation Projects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01895-4BD2-F54D-082C-49628312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93" y="1487002"/>
            <a:ext cx="9433249" cy="52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4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A56D4-8401-6C45-8795-964A3D2E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3817D-50BE-BBC1-5889-EB14E94ED9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996628B-7EE1-4487-4E35-2B3DA68155C3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Thank you for the invitation, Tess!</a:t>
            </a: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570BC-F3C3-C10B-DAE0-9B163B569435}"/>
              </a:ext>
            </a:extLst>
          </p:cNvPr>
          <p:cNvSpPr txBox="1"/>
          <p:nvPr/>
        </p:nvSpPr>
        <p:spPr>
          <a:xfrm>
            <a:off x="1071511" y="2085562"/>
            <a:ext cx="51333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sz="2400" b="1" dirty="0"/>
              <a:t>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Beaches &amp; Canals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Transportation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Town Center Green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Resiliency Initiatives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Post-Storm Recovery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Q&amp;A</a:t>
            </a:r>
            <a:br>
              <a:rPr lang="en-US" sz="2400" dirty="0"/>
            </a:br>
            <a:endParaRPr lang="en-US" sz="2400" dirty="0"/>
          </a:p>
          <a:p>
            <a:pPr marL="228600" indent="-228600"/>
            <a:r>
              <a:rPr lang="en-US" sz="2400" b="1" dirty="0"/>
              <a:t>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31486-A42F-931B-C792-537B04954DBE}"/>
              </a:ext>
            </a:extLst>
          </p:cNvPr>
          <p:cNvSpPr txBox="1"/>
          <p:nvPr/>
        </p:nvSpPr>
        <p:spPr>
          <a:xfrm>
            <a:off x="2352799" y="5833130"/>
            <a:ext cx="748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“Premier Community, Exceptional Service.”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8A730F-6DA2-C719-3FB6-593C8ADA7792}"/>
              </a:ext>
            </a:extLst>
          </p:cNvPr>
          <p:cNvPicPr>
            <a:picLocks noChangeAspect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38412"/>
            <a:ext cx="5715000" cy="178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592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68F9-3659-49F6-4700-21CD7ABD8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34E3-52F7-F6D2-9280-F8F87DDD5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3BADCE-938F-FCD4-4414-9E6E77D925EF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On-Island Transportation Projects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3BB8C-E3C8-D2AE-5B55-4C334A8C828E}"/>
              </a:ext>
            </a:extLst>
          </p:cNvPr>
          <p:cNvSpPr txBox="1"/>
          <p:nvPr/>
        </p:nvSpPr>
        <p:spPr>
          <a:xfrm>
            <a:off x="590277" y="1419686"/>
            <a:ext cx="63516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sz="2000" b="1" dirty="0"/>
              <a:t>Broadway at Gulf of Mexico Dr. Roundabout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Started 2018 with “PD&amp;E” and proceeded to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April 2023:  FDOT effectively “shut down” </a:t>
            </a:r>
            <a:br>
              <a:rPr lang="en-US" dirty="0"/>
            </a:br>
            <a:r>
              <a:rPr lang="en-US" dirty="0"/>
              <a:t>the Town design and required Town to pivot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Re-engaged on a redesign that requires road reconstruction and elevation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 construction went from $2.5 million to </a:t>
            </a:r>
            <a:br>
              <a:rPr lang="en-US" dirty="0"/>
            </a:br>
            <a:r>
              <a:rPr lang="en-US" dirty="0"/>
              <a:t>about $6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FDOT has agreed to fund the majority of construction of the new project.  Amendments in progress.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 of construction planned for mid-2026.</a:t>
            </a:r>
          </a:p>
        </p:txBody>
      </p:sp>
      <p:pic>
        <p:nvPicPr>
          <p:cNvPr id="8" name="Picture 7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19AAA2D6-B3D5-82EA-99EC-1AAA3350D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74" y="1504001"/>
            <a:ext cx="5367078" cy="35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75A23-9E77-2D24-B864-4A7B813AF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06C51-10B3-3722-D8E8-40D19BF0E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4FDFDB6-F41C-8CB3-41D2-3E34F8648517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Off-Island Transportation</a:t>
            </a: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2B918-2314-E621-5C6B-73C22BB4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707" y="1455689"/>
            <a:ext cx="7574585" cy="5003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C3040B-EA5F-32B5-EA8F-FA7A5038DCC6}"/>
              </a:ext>
            </a:extLst>
          </p:cNvPr>
          <p:cNvSpPr txBox="1"/>
          <p:nvPr/>
        </p:nvSpPr>
        <p:spPr>
          <a:xfrm>
            <a:off x="8189167" y="6441557"/>
            <a:ext cx="1793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https://onthiielts.com.vn</a:t>
            </a:r>
          </a:p>
        </p:txBody>
      </p:sp>
    </p:spTree>
    <p:extLst>
      <p:ext uri="{BB962C8B-B14F-4D97-AF65-F5344CB8AC3E}">
        <p14:creationId xmlns:p14="http://schemas.microsoft.com/office/powerpoint/2010/main" val="1196691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DEB9C50-31AE-41D4-B42C-FAE31EDC763C}" type="slidenum">
              <a:rPr lang="en-US" altLang="en-US" sz="1400">
                <a:solidFill>
                  <a:srgbClr val="336600"/>
                </a:solidFill>
                <a:latin typeface="Times New Roman" panose="02020603050405020304" pitchFamily="18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0" y="170834"/>
            <a:ext cx="12192000" cy="5362704"/>
            <a:chOff x="-1524000" y="123696"/>
            <a:chExt cx="12192000" cy="5362704"/>
          </a:xfrm>
        </p:grpSpPr>
        <p:sp>
          <p:nvSpPr>
            <p:cNvPr id="76803" name="Rectangle 3"/>
            <p:cNvSpPr>
              <a:spLocks noChangeArrowheads="1"/>
            </p:cNvSpPr>
            <p:nvPr/>
          </p:nvSpPr>
          <p:spPr bwMode="auto">
            <a:xfrm>
              <a:off x="-1524000" y="1371600"/>
              <a:ext cx="11803224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vl="1">
                <a:spcBef>
                  <a:spcPct val="20000"/>
                </a:spcBef>
                <a:buSzPct val="80000"/>
                <a:defRPr/>
              </a:pPr>
              <a:r>
                <a:rPr lang="en-US" sz="2400" b="1" dirty="0"/>
                <a:t>Transportation Planning and Coordination</a:t>
              </a:r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Florida Department of Transportation (“FDOT”)</a:t>
              </a:r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City of Sarasota, Bradenton Beach, Manatee and Sarasota Co.</a:t>
              </a:r>
              <a:endParaRPr lang="en-US" sz="2000" b="1" dirty="0"/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Sarasota-Manatee Metropolitan Planning Org. (“MPO”)</a:t>
              </a:r>
            </a:p>
            <a:p>
              <a:pPr lvl="1">
                <a:lnSpc>
                  <a:spcPct val="120000"/>
                </a:lnSpc>
              </a:pPr>
              <a:r>
                <a:rPr lang="en-US" sz="2000" b="1" i="1" dirty="0"/>
                <a:t>“Peak Season Traffic Congestion!”</a:t>
              </a:r>
              <a:endParaRPr lang="en-US" sz="1050" b="1" i="1" dirty="0"/>
            </a:p>
            <a:p>
              <a:pPr lvl="1">
                <a:lnSpc>
                  <a:spcPct val="120000"/>
                </a:lnSpc>
              </a:pPr>
              <a:endParaRPr lang="en-US" sz="2000" b="1" i="1" dirty="0"/>
            </a:p>
            <a:p>
              <a:pPr lvl="1">
                <a:lnSpc>
                  <a:spcPct val="120000"/>
                </a:lnSpc>
              </a:pPr>
              <a:r>
                <a:rPr lang="en-US" sz="2400" b="1" dirty="0"/>
                <a:t>Barrier Island Traffic Study (“BITS”) 2020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Additional Flex Lane added to future bridge replacements (&amp; Coon Key)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Gulf Drive (SR 789) at Cortez Road (SR 684) intersection improvements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Pedestrian Managers at St. Armand’s Circle (and Bridge Street)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Water Taxis, multiple cities and county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John Ringling Parkway Counter-Flow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Pedestrian overpasses at U.S. 41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“Beaches Full” Technology</a:t>
              </a:r>
            </a:p>
            <a:p>
              <a:pPr lvl="1">
                <a:spcBef>
                  <a:spcPct val="20000"/>
                </a:spcBef>
                <a:buSzPct val="80000"/>
                <a:defRPr/>
              </a:pPr>
              <a:endParaRPr lang="en-US" sz="2400" b="1" dirty="0"/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endParaRPr lang="en-US" sz="2400" dirty="0"/>
            </a:p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defRPr/>
              </a:pP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/>
              </a:pP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/>
              </a:pPr>
              <a:endPara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2209800" y="123696"/>
              <a:ext cx="8458200" cy="60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</a:rPr>
                <a:t>Mainland Access and Transportation Planning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AC679A-A7A6-4A8E-83C9-E9064767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663" y="1136441"/>
            <a:ext cx="3791364" cy="2653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0A2BDA-04E7-4CC5-8180-83EE354F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63" y="4003123"/>
            <a:ext cx="3858273" cy="2591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BF9E5C-D2C4-4BE4-9D5E-8EFD3B955C85}"/>
              </a:ext>
            </a:extLst>
          </p:cNvPr>
          <p:cNvSpPr/>
          <p:nvPr/>
        </p:nvSpPr>
        <p:spPr>
          <a:xfrm>
            <a:off x="7847162" y="6592373"/>
            <a:ext cx="43448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/>
              <a:t>https://annamariaislandcondorentals.com/experience-bridge-street-bradenton-beach-florida/</a:t>
            </a:r>
          </a:p>
        </p:txBody>
      </p:sp>
    </p:spTree>
    <p:extLst>
      <p:ext uri="{BB962C8B-B14F-4D97-AF65-F5344CB8AC3E}">
        <p14:creationId xmlns:p14="http://schemas.microsoft.com/office/powerpoint/2010/main" val="3873891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4EA37-9E2F-DE36-4119-FAFCE5CAE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>
            <a:extLst>
              <a:ext uri="{FF2B5EF4-FFF2-40B4-BE49-F238E27FC236}">
                <a16:creationId xmlns:a16="http://schemas.microsoft.com/office/drawing/2014/main" id="{AFC1D48B-7437-6E01-0F4B-EEAA35D11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DEB9C50-31AE-41D4-B42C-FAE31EDC763C}" type="slidenum">
              <a:rPr lang="en-US" altLang="en-US" sz="1400">
                <a:solidFill>
                  <a:srgbClr val="336600"/>
                </a:solidFill>
                <a:latin typeface="Times New Roman" panose="02020603050405020304" pitchFamily="18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5" name="Group 6">
            <a:extLst>
              <a:ext uri="{FF2B5EF4-FFF2-40B4-BE49-F238E27FC236}">
                <a16:creationId xmlns:a16="http://schemas.microsoft.com/office/drawing/2014/main" id="{AC41FBF4-BB32-AD3F-8633-E644A52614DD}"/>
              </a:ext>
            </a:extLst>
          </p:cNvPr>
          <p:cNvGrpSpPr>
            <a:grpSpLocks/>
          </p:cNvGrpSpPr>
          <p:nvPr/>
        </p:nvGrpSpPr>
        <p:grpSpPr bwMode="auto">
          <a:xfrm>
            <a:off x="0" y="170834"/>
            <a:ext cx="12192000" cy="5362704"/>
            <a:chOff x="-1524000" y="123696"/>
            <a:chExt cx="12192000" cy="5362704"/>
          </a:xfrm>
        </p:grpSpPr>
        <p:sp>
          <p:nvSpPr>
            <p:cNvPr id="76803" name="Rectangle 3">
              <a:extLst>
                <a:ext uri="{FF2B5EF4-FFF2-40B4-BE49-F238E27FC236}">
                  <a16:creationId xmlns:a16="http://schemas.microsoft.com/office/drawing/2014/main" id="{D7AA9EF3-688D-B547-B743-8A43BD92D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4000" y="1371600"/>
              <a:ext cx="11803224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vl="1">
                <a:spcBef>
                  <a:spcPct val="20000"/>
                </a:spcBef>
                <a:buSzPct val="80000"/>
                <a:defRPr/>
              </a:pPr>
              <a:r>
                <a:rPr lang="en-US" sz="2400" b="1" dirty="0"/>
                <a:t>Transportation Planning and Coordination</a:t>
              </a:r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Florida Department of Transportation (“FDOT”)</a:t>
              </a:r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City of Sarasota, Bradenton Beach, Manatee and Sarasota Co.</a:t>
              </a:r>
              <a:endParaRPr lang="en-US" sz="2000" b="1" dirty="0"/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Sarasota-Manatee Metropolitan Planning Org. (“MPO”)</a:t>
              </a:r>
            </a:p>
            <a:p>
              <a:pPr lvl="1">
                <a:lnSpc>
                  <a:spcPct val="120000"/>
                </a:lnSpc>
              </a:pPr>
              <a:r>
                <a:rPr lang="en-US" sz="2000" b="1" i="1" dirty="0"/>
                <a:t>“Peak Season Traffic Congestion!”</a:t>
              </a:r>
              <a:endParaRPr lang="en-US" sz="1050" b="1" i="1" dirty="0"/>
            </a:p>
            <a:p>
              <a:pPr lvl="1">
                <a:lnSpc>
                  <a:spcPct val="120000"/>
                </a:lnSpc>
              </a:pPr>
              <a:endParaRPr lang="en-US" sz="2000" b="1" i="1" dirty="0"/>
            </a:p>
            <a:p>
              <a:pPr lvl="1">
                <a:lnSpc>
                  <a:spcPct val="120000"/>
                </a:lnSpc>
              </a:pPr>
              <a:r>
                <a:rPr lang="en-US" sz="2400" b="1" dirty="0"/>
                <a:t>Barrier Island Traffic Study (“BITS”) 2020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Additional Flex Lane added to future bridge replacements (&amp; Coon Key)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Gulf Drive (SR 789) at Cortez Road (SR 684) intersection improvements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Pedestrian Managers at St. Armand’s Circle (and Bridge Street)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Water Taxis, multiple cities and county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John Ringling Parkway Counter-Flow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Pedestrian overpasses at U.S. 41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“Beaches Full” Technology</a:t>
              </a:r>
            </a:p>
            <a:p>
              <a:pPr lvl="1">
                <a:spcBef>
                  <a:spcPct val="20000"/>
                </a:spcBef>
                <a:buSzPct val="80000"/>
                <a:defRPr/>
              </a:pPr>
              <a:endParaRPr lang="en-US" sz="2400" b="1" dirty="0"/>
            </a:p>
            <a:p>
              <a:pPr marL="800100" lvl="1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endParaRPr lang="en-US" sz="2400" dirty="0"/>
            </a:p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defRPr/>
              </a:pP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/>
              </a:pP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/>
              </a:pPr>
              <a:endPara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B43D4D3C-ED1A-19C9-5F93-43C2AC846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123696"/>
              <a:ext cx="8458200" cy="60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</a:rPr>
                <a:t>Mainland Access and Transportation Planning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006A6E-7E0C-1133-2B3B-4DAEA35B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663" y="1136441"/>
            <a:ext cx="3791364" cy="2653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85784F-8351-79ED-14C4-6837729F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63" y="4003123"/>
            <a:ext cx="3858273" cy="2591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3FD964-0769-7862-5A05-788D8E89F486}"/>
              </a:ext>
            </a:extLst>
          </p:cNvPr>
          <p:cNvSpPr/>
          <p:nvPr/>
        </p:nvSpPr>
        <p:spPr>
          <a:xfrm>
            <a:off x="7847162" y="6592373"/>
            <a:ext cx="43448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/>
              <a:t>https://annamariaislandcondorentals.com/experience-bridge-street-bradenton-beach-florida/</a:t>
            </a:r>
          </a:p>
        </p:txBody>
      </p:sp>
    </p:spTree>
    <p:extLst>
      <p:ext uri="{BB962C8B-B14F-4D97-AF65-F5344CB8AC3E}">
        <p14:creationId xmlns:p14="http://schemas.microsoft.com/office/powerpoint/2010/main" val="210733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529" y="379121"/>
            <a:ext cx="7392739" cy="581932"/>
          </a:xfrm>
        </p:spPr>
        <p:txBody>
          <a:bodyPr>
            <a:noAutofit/>
          </a:bodyPr>
          <a:lstStyle/>
          <a:p>
            <a:r>
              <a:rPr lang="en-US" sz="2800" dirty="0"/>
              <a:t>Town Center Green:  600 Bay Isles Road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BCCA6-31A6-4246-AF9B-63CBB4A0E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6" y="1819470"/>
            <a:ext cx="7241967" cy="3922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CFA8E-82F1-4C5C-976B-077A894E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83" y="1439906"/>
            <a:ext cx="4652801" cy="2989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F9EF2-7BDB-4918-A64F-59E77308EF69}"/>
              </a:ext>
            </a:extLst>
          </p:cNvPr>
          <p:cNvSpPr txBox="1"/>
          <p:nvPr/>
        </p:nvSpPr>
        <p:spPr>
          <a:xfrm>
            <a:off x="8843697" y="4531627"/>
            <a:ext cx="221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Master Site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B98F9-7DDB-D04A-3491-806EFD52E285}"/>
              </a:ext>
            </a:extLst>
          </p:cNvPr>
          <p:cNvSpPr txBox="1"/>
          <p:nvPr/>
        </p:nvSpPr>
        <p:spPr>
          <a:xfrm>
            <a:off x="7702863" y="5183118"/>
            <a:ext cx="40282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u="sng" dirty="0"/>
              <a:t>2024 and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Town bought:  4.81-acres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Land investment:  $3.7M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2019 – 2023 began developing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6121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/>
          <a:p>
            <a:r>
              <a:rPr lang="en-US" sz="2800" dirty="0"/>
              <a:t>Town Center Green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2C191-B288-4216-9E9D-2078DFF8A894}"/>
              </a:ext>
            </a:extLst>
          </p:cNvPr>
          <p:cNvSpPr txBox="1"/>
          <p:nvPr/>
        </p:nvSpPr>
        <p:spPr>
          <a:xfrm>
            <a:off x="553088" y="1509747"/>
            <a:ext cx="4281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Phase 2 Construction Complete!</a:t>
            </a:r>
          </a:p>
          <a:p>
            <a:r>
              <a:rPr lang="en-US" dirty="0"/>
              <a:t>Town plus private donor funding for Karon Family Pavilion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Total Construction Contract:  $2,227,368.31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Veteran’s Day and Grand Opening Nov. 11,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054DF-A146-4513-8EF0-203EAAEFD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6" y="1509747"/>
            <a:ext cx="6548307" cy="4911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1010B-BBE2-41A3-AD2E-12B47972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7" y="4241799"/>
            <a:ext cx="3172177" cy="23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16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B006D4-E523-4E7E-A106-CDEFF325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000" dirty="0"/>
              <a:t>Town Center Green next phase:</a:t>
            </a:r>
            <a:br>
              <a:rPr lang="en-US" sz="2000" dirty="0"/>
            </a:br>
            <a:r>
              <a:rPr lang="en-US" sz="2000" dirty="0"/>
              <a:t>Sarasota County Public Library/ Community Center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87AC5D-EFFE-4554-8F35-BCCD9A5DA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0" y="1320249"/>
            <a:ext cx="10191262" cy="5519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4CBD72-2A79-4736-AA72-29E638B5D917}"/>
              </a:ext>
            </a:extLst>
          </p:cNvPr>
          <p:cNvSpPr txBox="1"/>
          <p:nvPr/>
        </p:nvSpPr>
        <p:spPr>
          <a:xfrm>
            <a:off x="9364133" y="3986864"/>
            <a:ext cx="1363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Subject Parcel</a:t>
            </a:r>
          </a:p>
        </p:txBody>
      </p:sp>
    </p:spTree>
    <p:extLst>
      <p:ext uri="{BB962C8B-B14F-4D97-AF65-F5344CB8AC3E}">
        <p14:creationId xmlns:p14="http://schemas.microsoft.com/office/powerpoint/2010/main" val="2194450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26C5B1-75A8-4B4E-AE13-F7CE2AFE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Example Successful Events</a:t>
            </a:r>
          </a:p>
        </p:txBody>
      </p:sp>
      <p:pic>
        <p:nvPicPr>
          <p:cNvPr id="11" name="4F9D2F42-753B-41E1-9546-DAD694689C96" descr="4F9D2F42-753B-41E1-9546-DAD694689C96">
            <a:extLst>
              <a:ext uri="{FF2B5EF4-FFF2-40B4-BE49-F238E27FC236}">
                <a16:creationId xmlns:a16="http://schemas.microsoft.com/office/drawing/2014/main" id="{FAD5A42E-DC5B-429B-985E-AA2055FA9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818"/>
            <a:ext cx="3750590" cy="28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1BC2CB8-15F7-4131-8149-459AA7A6E691" descr="81BC2CB8-15F7-4131-8149-459AA7A6E691">
            <a:extLst>
              <a:ext uri="{FF2B5EF4-FFF2-40B4-BE49-F238E27FC236}">
                <a16:creationId xmlns:a16="http://schemas.microsoft.com/office/drawing/2014/main" id="{1EA36B10-BCC1-45AB-A359-7A8ABC43D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83" y="1334646"/>
            <a:ext cx="3750589" cy="28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0C90278-2ED9-4178-846F-183332C5E1EB" descr="D0C90278-2ED9-4178-846F-183332C5E1EB">
            <a:extLst>
              <a:ext uri="{FF2B5EF4-FFF2-40B4-BE49-F238E27FC236}">
                <a16:creationId xmlns:a16="http://schemas.microsoft.com/office/drawing/2014/main" id="{943E039B-863D-4CF2-91F2-47180F9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44" y="1326203"/>
            <a:ext cx="3667237" cy="284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047F6A19-AD90-45EE-B5B5-4373F7C488E2" descr="047F6A19-AD90-45EE-B5B5-4373F7C488E2">
            <a:extLst>
              <a:ext uri="{FF2B5EF4-FFF2-40B4-BE49-F238E27FC236}">
                <a16:creationId xmlns:a16="http://schemas.microsoft.com/office/drawing/2014/main" id="{674E6758-70E9-4939-8B05-8D10E6BB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11" y="1334646"/>
            <a:ext cx="3494868" cy="267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6BCBFE61-E897-4EEF-9309-ED04F0180B5D" descr="6BCBFE61-E897-4EEF-9309-ED04F0180B5D">
            <a:extLst>
              <a:ext uri="{FF2B5EF4-FFF2-40B4-BE49-F238E27FC236}">
                <a16:creationId xmlns:a16="http://schemas.microsoft.com/office/drawing/2014/main" id="{9EB94382-63C8-4A99-8506-F8910C08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6545"/>
            <a:ext cx="4220705" cy="32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6F6AA008-1FCC-47DE-86CA-D6CB16845C51" descr="6F6AA008-1FCC-47DE-86CA-D6CB16845C51">
            <a:extLst>
              <a:ext uri="{FF2B5EF4-FFF2-40B4-BE49-F238E27FC236}">
                <a16:creationId xmlns:a16="http://schemas.microsoft.com/office/drawing/2014/main" id="{7FB3921C-0767-487D-8D96-EAE43C8F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05" y="4006314"/>
            <a:ext cx="4196884" cy="28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0FAC0053-6763-4766-B8ED-B3675FED15EE" descr="0FAC0053-6763-4766-B8ED-B3675FED15EE">
            <a:extLst>
              <a:ext uri="{FF2B5EF4-FFF2-40B4-BE49-F238E27FC236}">
                <a16:creationId xmlns:a16="http://schemas.microsoft.com/office/drawing/2014/main" id="{7A5CD463-B417-484C-A28E-97583A61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62" y="3969497"/>
            <a:ext cx="3853438" cy="28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04CD5-A730-4DCA-9A35-B051E77A4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8860" y="3087117"/>
            <a:ext cx="989163" cy="914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C6F9B3-0007-4E3F-B4A9-FB7A5E845D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008" y="6232164"/>
            <a:ext cx="1494604" cy="550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4E316-F710-44B1-8831-2B21C3502E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656" y="5908715"/>
            <a:ext cx="895905" cy="9678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4BA63-AB72-4F54-9C10-3AA12157F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88" y="3354164"/>
            <a:ext cx="1415875" cy="9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3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2273-70C6-26A0-7B83-E92407C76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>
            <a:extLst>
              <a:ext uri="{FF2B5EF4-FFF2-40B4-BE49-F238E27FC236}">
                <a16:creationId xmlns:a16="http://schemas.microsoft.com/office/drawing/2014/main" id="{E9FE1F52-0300-8120-9E5B-86710E9F3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DEB9C50-31AE-41D4-B42C-FAE31EDC763C}" type="slidenum">
              <a:rPr lang="en-US" altLang="en-US" sz="1400">
                <a:solidFill>
                  <a:srgbClr val="336600"/>
                </a:solidFill>
                <a:latin typeface="Times New Roman" panose="02020603050405020304" pitchFamily="18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40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5" name="Group 6">
            <a:extLst>
              <a:ext uri="{FF2B5EF4-FFF2-40B4-BE49-F238E27FC236}">
                <a16:creationId xmlns:a16="http://schemas.microsoft.com/office/drawing/2014/main" id="{7AA758AA-2269-E541-A13F-2A4B38BC0267}"/>
              </a:ext>
            </a:extLst>
          </p:cNvPr>
          <p:cNvGrpSpPr>
            <a:grpSpLocks/>
          </p:cNvGrpSpPr>
          <p:nvPr/>
        </p:nvGrpSpPr>
        <p:grpSpPr bwMode="auto">
          <a:xfrm>
            <a:off x="513183" y="161083"/>
            <a:ext cx="8955834" cy="5574799"/>
            <a:chOff x="-2167813" y="123696"/>
            <a:chExt cx="8955834" cy="5574799"/>
          </a:xfrm>
        </p:grpSpPr>
        <p:sp>
          <p:nvSpPr>
            <p:cNvPr id="76803" name="Rectangle 3">
              <a:extLst>
                <a:ext uri="{FF2B5EF4-FFF2-40B4-BE49-F238E27FC236}">
                  <a16:creationId xmlns:a16="http://schemas.microsoft.com/office/drawing/2014/main" id="{73B5A41E-E3CB-225B-0DD3-5A6F6CDF7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67813" y="1583695"/>
              <a:ext cx="7427168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SzPct val="80000"/>
                <a:defRPr/>
              </a:pPr>
              <a:r>
                <a:rPr lang="en-US" sz="2000" b="1" dirty="0"/>
                <a:t>Undergrounding Project</a:t>
              </a:r>
              <a:endParaRPr lang="en-US" sz="2000" dirty="0"/>
            </a:p>
            <a:p>
              <a:pPr marL="342900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Electrical portion (“finally”) wrapping up.  Poles down: June per FPL.</a:t>
              </a:r>
            </a:p>
            <a:p>
              <a:pPr marL="342900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New backlit street name signs and more GMD lights to come.</a:t>
              </a:r>
              <a:endParaRPr lang="en-US" sz="2000" dirty="0"/>
            </a:p>
            <a:p>
              <a:pPr marL="342900" indent="-34290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20000"/>
                </a:spcBef>
                <a:buSzPct val="80000"/>
                <a:defRPr/>
              </a:pPr>
              <a:r>
                <a:rPr lang="en-US" sz="2000" b="1" dirty="0"/>
                <a:t>Wastewater Subaqueous Force Main</a:t>
              </a:r>
            </a:p>
            <a:p>
              <a:pPr marL="285750" indent="-28575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New force main (“pressure”) pipe to reliably carry all Town wastewater under Sarasota Bay to Manatee County.  </a:t>
              </a:r>
            </a:p>
            <a:p>
              <a:pPr marL="285750" indent="-28575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Up to $33 million.  Planning since 2015.  </a:t>
              </a:r>
            </a:p>
            <a:p>
              <a:pPr marL="285750" indent="-28575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Leak in June 2020 accelerated Town plans.</a:t>
              </a:r>
            </a:p>
            <a:p>
              <a:pPr marL="285750" indent="-28575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endParaRPr lang="en-US" dirty="0"/>
            </a:p>
            <a:p>
              <a:pPr>
                <a:spcBef>
                  <a:spcPct val="20000"/>
                </a:spcBef>
                <a:buSzPct val="80000"/>
                <a:defRPr/>
              </a:pPr>
              <a:r>
                <a:rPr lang="en-US" b="1" dirty="0"/>
                <a:t>Roads and Drainage</a:t>
              </a:r>
            </a:p>
            <a:p>
              <a:pPr marL="285750" indent="-28575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Grant-funded road raising and other drainage improvements in Sleepy Lagoon, Buttonwood and Village neighborhoods.</a:t>
              </a: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/>
              </a:pP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/>
              </a:pPr>
              <a:endPara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DC5C4679-964F-37B6-B430-67E625F31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062" y="123696"/>
              <a:ext cx="5092959" cy="60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</a:rPr>
                <a:t>Major Resiliency Initiatives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3011D4-ED6C-2997-D1ED-8CE0B14F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017" y="475136"/>
            <a:ext cx="2209800" cy="297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5C338-0506-C9DC-3832-38DE69B5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98" y="3548283"/>
            <a:ext cx="3835659" cy="30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7641A-AE75-8528-A00F-C6CBD5FF4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>
            <a:extLst>
              <a:ext uri="{FF2B5EF4-FFF2-40B4-BE49-F238E27FC236}">
                <a16:creationId xmlns:a16="http://schemas.microsoft.com/office/drawing/2014/main" id="{29F65ED9-A4F6-2DD2-85B5-F37352200B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DEB9C50-31AE-41D4-B42C-FAE31EDC763C}" type="slidenum">
              <a:rPr lang="en-US" altLang="en-US" sz="1400">
                <a:solidFill>
                  <a:srgbClr val="336600"/>
                </a:solidFill>
                <a:latin typeface="Times New Roman" panose="02020603050405020304" pitchFamily="18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40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6" name="Rectangle 6">
            <a:extLst>
              <a:ext uri="{FF2B5EF4-FFF2-40B4-BE49-F238E27FC236}">
                <a16:creationId xmlns:a16="http://schemas.microsoft.com/office/drawing/2014/main" id="{CAD6D14F-E072-C8C6-BAF8-2EC0ABB04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853" y="81791"/>
            <a:ext cx="3161522" cy="60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</a:rPr>
              <a:t>Storm Recovery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54E31-3262-DADD-09A8-55F634866444}"/>
              </a:ext>
            </a:extLst>
          </p:cNvPr>
          <p:cNvSpPr txBox="1"/>
          <p:nvPr/>
        </p:nvSpPr>
        <p:spPr>
          <a:xfrm>
            <a:off x="434263" y="1480160"/>
            <a:ext cx="7208674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Pct val="80000"/>
              <a:defRPr/>
            </a:pPr>
            <a:r>
              <a:rPr lang="en-US" sz="2000" b="1" dirty="0"/>
              <a:t>Post-Storm 2024</a:t>
            </a:r>
          </a:p>
          <a:p>
            <a:pPr marL="342900" marR="0" lvl="0" indent="-34290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August – October:  Hurricanes Debby, Helene, and Milton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Extraordinary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Rainfall, Storm Surge 6’ to 8.5’, Wind Event</a:t>
            </a:r>
          </a:p>
          <a:p>
            <a:pPr marL="457200" marR="0"/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>
              <a:buFont typeface="Wingdings" panose="05000000000000000000" pitchFamily="2" charset="2"/>
              <a:buChar char="ü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Life Safety and Access:  Urban Search &amp; Rescue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Push</a:t>
            </a:r>
          </a:p>
          <a:p>
            <a:pPr marL="742950" marR="0" lvl="1" indent="-285750">
              <a:buFont typeface="Wingdings" panose="05000000000000000000" pitchFamily="2" charset="2"/>
              <a:buChar char="ü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Power:  FPL</a:t>
            </a:r>
          </a:p>
          <a:p>
            <a:pPr marL="742950" marR="0" lvl="1" indent="-285750">
              <a:buFont typeface="Wingdings" panose="05000000000000000000" pitchFamily="2" charset="2"/>
              <a:buChar char="ü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Town Water/Sewer systems</a:t>
            </a:r>
          </a:p>
          <a:p>
            <a:pPr marL="742950" marR="0" lvl="1" indent="-285750">
              <a:buFont typeface="Wingdings" panose="05000000000000000000" pitchFamily="2" charset="2"/>
              <a:buChar char="ü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other infrastructure </a:t>
            </a:r>
          </a:p>
          <a:p>
            <a:pPr marL="742950" marR="0" lvl="1" indent="-285750">
              <a:buFont typeface="Wingdings" panose="05000000000000000000" pitchFamily="2" charset="2"/>
              <a:buChar char="ü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ebris Clean-up</a:t>
            </a:r>
          </a:p>
          <a:p>
            <a:pPr marL="0" marR="0"/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/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Outlook for the Town is positive</a:t>
            </a:r>
            <a:r>
              <a:rPr lang="en-US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Redevelopment will build in resiliency.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acant (demo) lots that go for sale will build back </a:t>
            </a:r>
            <a:b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new, more resilient Florida Building Codes.</a:t>
            </a:r>
          </a:p>
        </p:txBody>
      </p:sp>
      <p:pic>
        <p:nvPicPr>
          <p:cNvPr id="8" name="Picture 7" descr="A boat in the water&#10;&#10;AI-generated content may be incorrect.">
            <a:extLst>
              <a:ext uri="{FF2B5EF4-FFF2-40B4-BE49-F238E27FC236}">
                <a16:creationId xmlns:a16="http://schemas.microsoft.com/office/drawing/2014/main" id="{C0F14385-A643-68A2-A506-A3A6EF2A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75" y="934279"/>
            <a:ext cx="4028662" cy="30214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road with a pile of debris&#10;&#10;AI-generated content may be incorrect.">
            <a:extLst>
              <a:ext uri="{FF2B5EF4-FFF2-40B4-BE49-F238E27FC236}">
                <a16:creationId xmlns:a16="http://schemas.microsoft.com/office/drawing/2014/main" id="{AB74FD20-3971-C9BF-7B0A-DA43747A3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15" y="3703845"/>
            <a:ext cx="4676021" cy="2633870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DCA82-6B89-5960-1176-CF7714A39F53}"/>
              </a:ext>
            </a:extLst>
          </p:cNvPr>
          <p:cNvGrpSpPr/>
          <p:nvPr/>
        </p:nvGrpSpPr>
        <p:grpSpPr>
          <a:xfrm>
            <a:off x="5670729" y="3169319"/>
            <a:ext cx="6278865" cy="3472972"/>
            <a:chOff x="865464" y="2908061"/>
            <a:chExt cx="6278865" cy="34729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11259B-04B4-9280-49C6-4021BA86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464" y="2908061"/>
              <a:ext cx="6278865" cy="3233880"/>
            </a:xfrm>
            <a:prstGeom prst="rect">
              <a:avLst/>
            </a:prstGeom>
            <a:effectLst>
              <a:glow rad="63500">
                <a:schemeClr val="accent1">
                  <a:alpha val="40000"/>
                </a:schemeClr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053CB6-543D-2A48-5106-B09447D3805D}"/>
                </a:ext>
              </a:extLst>
            </p:cNvPr>
            <p:cNvSpPr txBox="1"/>
            <p:nvPr/>
          </p:nvSpPr>
          <p:spPr>
            <a:xfrm>
              <a:off x="3151050" y="6134812"/>
              <a:ext cx="177509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1" dirty="0"/>
                <a:t>https://www.luxurylink.com/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9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Quality of Life, Values on Longboat Key 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4" name="Picture 2" descr="https://res.cloudinary.com/sagacity/image/upload/c_crop,h_600,w_800,x_0,y_0/c_limit,dpr_auto,f_auto,fl_lossy,q_80,w_640/The_Resort_at_Longboat_Key_Club_zk0ex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79" b="14682"/>
          <a:stretch/>
        </p:blipFill>
        <p:spPr bwMode="auto">
          <a:xfrm>
            <a:off x="1632064" y="3200400"/>
            <a:ext cx="48596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2" b="8519"/>
          <a:stretch/>
        </p:blipFill>
        <p:spPr>
          <a:xfrm>
            <a:off x="7050345" y="1463729"/>
            <a:ext cx="3412805" cy="166927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37" y="1463729"/>
            <a:ext cx="2404128" cy="1669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18" b="23035"/>
          <a:stretch/>
        </p:blipFill>
        <p:spPr>
          <a:xfrm>
            <a:off x="7772704" y="4962599"/>
            <a:ext cx="2667000" cy="182865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0"/>
          <a:stretch/>
        </p:blipFill>
        <p:spPr>
          <a:xfrm>
            <a:off x="1632064" y="4962599"/>
            <a:ext cx="2167873" cy="1809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9"/>
          <a:stretch/>
        </p:blipFill>
        <p:spPr>
          <a:xfrm>
            <a:off x="6585065" y="3200400"/>
            <a:ext cx="3878085" cy="1661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1143" r="10937" b="23363"/>
          <a:stretch/>
        </p:blipFill>
        <p:spPr>
          <a:xfrm>
            <a:off x="3918065" y="4985108"/>
            <a:ext cx="3733800" cy="1809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 b="9550"/>
          <a:stretch/>
        </p:blipFill>
        <p:spPr>
          <a:xfrm>
            <a:off x="4161319" y="1463728"/>
            <a:ext cx="2804746" cy="16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1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25537" y="1682472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</a:rPr>
              <a:t>Thank you!</a:t>
            </a: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C925E1-3A0E-4998-8A10-F1227A9F8C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1143" r="10937" b="23363"/>
          <a:stretch/>
        </p:blipFill>
        <p:spPr>
          <a:xfrm>
            <a:off x="990190" y="4656955"/>
            <a:ext cx="3733800" cy="18090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07C4C-EE4A-4FFE-B98D-BAAB2F7BBF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18" b="23035"/>
          <a:stretch/>
        </p:blipFill>
        <p:spPr>
          <a:xfrm>
            <a:off x="7668315" y="3878011"/>
            <a:ext cx="3685485" cy="25269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92663-9BB3-4220-8143-B4EC0FC181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68" y="1463729"/>
            <a:ext cx="3111341" cy="2160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6887A6-6F21-4177-9EA8-56781B6E53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2" b="8519"/>
          <a:stretch/>
        </p:blipFill>
        <p:spPr>
          <a:xfrm>
            <a:off x="7366173" y="1463729"/>
            <a:ext cx="4017971" cy="196527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91C765-FDDB-4A64-8D2F-399610719C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 b="9550"/>
          <a:stretch/>
        </p:blipFill>
        <p:spPr>
          <a:xfrm>
            <a:off x="4689550" y="3046036"/>
            <a:ext cx="2386681" cy="142045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76803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Beach History of Longboat Key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85E5A-DEF2-48DE-8003-A6A1F750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23" y="1332165"/>
            <a:ext cx="6147502" cy="53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5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Beach History of Longboat Key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9ED09-B5A2-4DB9-8551-4FFA9786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51" y="1702723"/>
            <a:ext cx="7924800" cy="494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6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0D80-A65F-8ECD-311A-F17672E8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313B8-2B5F-4CA9-2085-736C290D8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C1A6A22-DB51-1DA2-AE59-A4BE5818B7C8}"/>
              </a:ext>
            </a:extLst>
          </p:cNvPr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Beach History of Longboat Key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D75D3-8C12-177A-BAB4-196F3406D43C}"/>
              </a:ext>
            </a:extLst>
          </p:cNvPr>
          <p:cNvSpPr txBox="1"/>
          <p:nvPr/>
        </p:nvSpPr>
        <p:spPr>
          <a:xfrm>
            <a:off x="698287" y="1525725"/>
            <a:ext cx="717502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sz="2400" b="1" dirty="0"/>
              <a:t>Town Adopted New Approach: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Comprehensive Beach Management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Establishment resulted in 1</a:t>
            </a:r>
            <a:r>
              <a:rPr lang="en-US" sz="2000" baseline="30000" dirty="0"/>
              <a:t>st</a:t>
            </a:r>
            <a:r>
              <a:rPr lang="en-US" sz="2000" dirty="0"/>
              <a:t> Nourishment around 1993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Recognizes Town is net erosional over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Mining operation with engineered beach within </a:t>
            </a:r>
            <a:br>
              <a:rPr lang="en-US" sz="2000" dirty="0"/>
            </a:br>
            <a:r>
              <a:rPr lang="en-US" sz="2000" dirty="0"/>
              <a:t>6 to 8-year nourishment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Addresses “Supply and Demand” for sand along 10-mile shoreline.  </a:t>
            </a:r>
          </a:p>
          <a:p>
            <a:pPr marL="228600" indent="-228600"/>
            <a:endParaRPr lang="en-US" sz="2400" dirty="0"/>
          </a:p>
          <a:p>
            <a:pPr marL="228600" indent="-228600"/>
            <a:r>
              <a:rPr lang="en-US" sz="2400" b="1" dirty="0"/>
              <a:t>Includes Two Beach Districts:</a:t>
            </a:r>
          </a:p>
          <a:p>
            <a:pPr marL="628650" lvl="1" indent="-171450">
              <a:buSzPct val="75000"/>
              <a:buFont typeface="Wingdings" pitchFamily="2" charset="2"/>
              <a:buChar char="Ø"/>
            </a:pPr>
            <a:r>
              <a:rPr lang="en-US" sz="2000" dirty="0"/>
              <a:t>“</a:t>
            </a:r>
            <a:r>
              <a:rPr lang="en-US" sz="2000" u="sng" dirty="0"/>
              <a:t>District A</a:t>
            </a:r>
            <a:r>
              <a:rPr lang="en-US" sz="2000" dirty="0"/>
              <a:t>” – All Properties from Gulf of Mexico Drive west; also including all commercial properties located on either side of Gulf of Mexico Drive.</a:t>
            </a:r>
          </a:p>
          <a:p>
            <a:pPr marL="628650" lvl="1" indent="-171450">
              <a:buSzPct val="75000"/>
              <a:buFont typeface="Wingdings" pitchFamily="2" charset="2"/>
              <a:buChar char="Ø"/>
            </a:pPr>
            <a:r>
              <a:rPr lang="en-US" sz="2000" dirty="0"/>
              <a:t>“</a:t>
            </a:r>
            <a:r>
              <a:rPr lang="en-US" sz="2000" u="sng" dirty="0"/>
              <a:t>District B</a:t>
            </a:r>
            <a:r>
              <a:rPr lang="en-US" sz="2000" dirty="0"/>
              <a:t>” – All other property.</a:t>
            </a:r>
          </a:p>
          <a:p>
            <a:pPr marL="628650" lvl="1" indent="-171450">
              <a:buSzPct val="75000"/>
              <a:buFont typeface="Wingdings" pitchFamily="2" charset="2"/>
              <a:buChar char="Ø"/>
            </a:pPr>
            <a:r>
              <a:rPr lang="en-US" sz="2000" dirty="0"/>
              <a:t>Cost coverage at 80% / 20%, or 100% / 0%.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B2B09-CBC5-BCCF-BE00-BA40841C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703" y="1898482"/>
            <a:ext cx="3150010" cy="420969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246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Sand Moves:  Along Shore Transport</a:t>
            </a:r>
            <a:br>
              <a:rPr lang="en-US" b="1" dirty="0">
                <a:solidFill>
                  <a:srgbClr val="0033CC"/>
                </a:solidFill>
              </a:rPr>
            </a:b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647" y="1442040"/>
            <a:ext cx="6512588" cy="52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D290-54EB-414A-A93B-2F76557E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“Equilibration”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1BE941C-BD31-01B5-F488-0A121094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5" y="1860550"/>
            <a:ext cx="1116957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12DE377-EFC9-0478-1AA3-9F8DE674F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5" y="1860550"/>
            <a:ext cx="1116957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8DEA693-8216-3421-C366-178A960A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5" y="1860550"/>
            <a:ext cx="1116957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DE96EE-1CAC-ED5D-F770-FA9D8989609A}"/>
              </a:ext>
            </a:extLst>
          </p:cNvPr>
          <p:cNvSpPr/>
          <p:nvPr/>
        </p:nvSpPr>
        <p:spPr>
          <a:xfrm>
            <a:off x="7162800" y="1876425"/>
            <a:ext cx="2552700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EXAMPLE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8F08E-105E-9371-F6ED-6863A5DBE4EB}"/>
              </a:ext>
            </a:extLst>
          </p:cNvPr>
          <p:cNvSpPr txBox="1"/>
          <p:nvPr/>
        </p:nvSpPr>
        <p:spPr>
          <a:xfrm>
            <a:off x="899352" y="3934281"/>
            <a:ext cx="11657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CC9900"/>
                </a:solidFill>
              </a:rPr>
              <a:t>olsen</a:t>
            </a:r>
            <a:r>
              <a:rPr lang="en-US" sz="800" dirty="0">
                <a:solidFill>
                  <a:srgbClr val="CC9900"/>
                </a:solidFill>
              </a:rPr>
              <a:t> associates, inc.</a:t>
            </a:r>
          </a:p>
        </p:txBody>
      </p:sp>
    </p:spTree>
    <p:extLst>
      <p:ext uri="{BB962C8B-B14F-4D97-AF65-F5344CB8AC3E}">
        <p14:creationId xmlns:p14="http://schemas.microsoft.com/office/powerpoint/2010/main" val="123589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6" y="99753"/>
            <a:ext cx="7924800" cy="982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70000"/>
              </a:lnSpc>
              <a:spcBef>
                <a:spcPts val="0"/>
              </a:spcBef>
              <a:buSzPct val="97000"/>
              <a:buFont typeface="Arial" panose="020B0604020202020204" pitchFamily="34" charset="0"/>
              <a:buBlip>
                <a:blip r:embed="rId2"/>
              </a:buBlip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Sand Resources:  Mining Operation</a:t>
            </a:r>
            <a:br>
              <a:rPr lang="en-US" sz="2000" i="1" dirty="0">
                <a:solidFill>
                  <a:srgbClr val="0033CC"/>
                </a:solidFill>
              </a:rPr>
            </a:br>
            <a:endParaRPr lang="en-US" sz="2000" i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11" y="1446414"/>
            <a:ext cx="90853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37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1285</Words>
  <Application>Microsoft Office PowerPoint</Application>
  <PresentationFormat>Widescreen</PresentationFormat>
  <Paragraphs>264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Times New Roman</vt:lpstr>
      <vt:lpstr>Wingdings</vt:lpstr>
      <vt:lpstr>Custom Design</vt:lpstr>
      <vt:lpstr>Town of Longboat Key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“Equilibration”</vt:lpstr>
      <vt:lpstr>PowerPoint Presentation</vt:lpstr>
      <vt:lpstr>PowerPoint Presentation</vt:lpstr>
      <vt:lpstr>PowerPoint Presentation</vt:lpstr>
      <vt:lpstr>2021 Beach Projects:  How and the Cost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Town Center Green:  600 Bay Isles Road</vt:lpstr>
      <vt:lpstr>Town Center Green</vt:lpstr>
      <vt:lpstr>Town Center Green next phase: Sarasota County Public Library/ Community Center</vt:lpstr>
      <vt:lpstr>Example Successful Events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Brown</dc:creator>
  <cp:lastModifiedBy>Isaac Brownman</cp:lastModifiedBy>
  <cp:revision>58</cp:revision>
  <cp:lastPrinted>2025-02-03T15:46:36Z</cp:lastPrinted>
  <dcterms:created xsi:type="dcterms:W3CDTF">2020-02-05T17:30:53Z</dcterms:created>
  <dcterms:modified xsi:type="dcterms:W3CDTF">2025-03-10T13:30:11Z</dcterms:modified>
</cp:coreProperties>
</file>