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334" r:id="rId3"/>
    <p:sldId id="336" r:id="rId4"/>
    <p:sldId id="337" r:id="rId5"/>
    <p:sldId id="335" r:id="rId6"/>
    <p:sldId id="338" r:id="rId7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BF62"/>
    <a:srgbClr val="191EF3"/>
    <a:srgbClr val="214F87"/>
    <a:srgbClr val="230EBC"/>
    <a:srgbClr val="DBD85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59" autoAdjust="0"/>
    <p:restoredTop sz="94660"/>
  </p:normalViewPr>
  <p:slideViewPr>
    <p:cSldViewPr>
      <p:cViewPr varScale="1">
        <p:scale>
          <a:sx n="68" d="100"/>
          <a:sy n="68" d="100"/>
        </p:scale>
        <p:origin x="85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D176C4-4050-472F-90B7-C749C006BE5F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C02F9-0783-4231-BFC7-36340B7081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300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80233" y="2072462"/>
            <a:ext cx="7431532" cy="1416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305557" y="3910736"/>
            <a:ext cx="7580884" cy="995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317" y="25907"/>
            <a:ext cx="12157822" cy="13106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10792" y="214706"/>
            <a:ext cx="9170415" cy="560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5587" y="1569211"/>
            <a:ext cx="11380825" cy="4345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50ACEF6C-AB03-DCB6-97C2-7C4A009CAC83}"/>
              </a:ext>
            </a:extLst>
          </p:cNvPr>
          <p:cNvSpPr txBox="1">
            <a:spLocks noGrp="1"/>
          </p:cNvSpPr>
          <p:nvPr/>
        </p:nvSpPr>
        <p:spPr>
          <a:xfrm>
            <a:off x="381000" y="3733800"/>
            <a:ext cx="11430000" cy="14711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2800" b="0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553335" marR="5080" indent="-2541270" algn="ctr">
              <a:lnSpc>
                <a:spcPct val="113599"/>
              </a:lnSpc>
              <a:spcBef>
                <a:spcPts val="100"/>
              </a:spcBef>
            </a:pPr>
            <a:endParaRPr lang="en-US" spc="-85" dirty="0"/>
          </a:p>
          <a:p>
            <a:pPr marL="2553335" marR="5080" indent="-2541270" algn="ctr">
              <a:lnSpc>
                <a:spcPct val="113599"/>
              </a:lnSpc>
              <a:spcBef>
                <a:spcPts val="100"/>
              </a:spcBef>
            </a:pPr>
            <a:r>
              <a:rPr lang="en-US" spc="-85" dirty="0"/>
              <a:t>Joint Meeting with Sarasota County Board of County Commissioners</a:t>
            </a:r>
          </a:p>
          <a:p>
            <a:pPr marL="2553335" marR="5080" indent="-2541270" algn="ctr">
              <a:lnSpc>
                <a:spcPct val="113599"/>
              </a:lnSpc>
              <a:spcBef>
                <a:spcPts val="100"/>
              </a:spcBef>
            </a:pPr>
            <a:r>
              <a:rPr lang="en-US" spc="-5" dirty="0"/>
              <a:t>November 7</a:t>
            </a:r>
            <a:r>
              <a:rPr lang="en-US" dirty="0"/>
              <a:t>,</a:t>
            </a:r>
            <a:r>
              <a:rPr lang="en-US" spc="-5" dirty="0"/>
              <a:t> 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E43DEC-8D40-F885-A933-EBBD59B5B327}"/>
              </a:ext>
            </a:extLst>
          </p:cNvPr>
          <p:cNvSpPr txBox="1"/>
          <p:nvPr/>
        </p:nvSpPr>
        <p:spPr>
          <a:xfrm>
            <a:off x="491262" y="2667000"/>
            <a:ext cx="112094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spc="-5" dirty="0">
                <a:latin typeface="Arial" panose="020B0604020202020204" pitchFamily="34" charset="0"/>
                <a:cs typeface="Arial" panose="020B0604020202020204" pitchFamily="34" charset="0"/>
              </a:rPr>
              <a:t>Longboat Key Library and Community Hall Spaces</a:t>
            </a:r>
            <a:br>
              <a:rPr lang="en-US" sz="3600" b="1" spc="-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spc="-5" dirty="0">
                <a:latin typeface="Arial" panose="020B0604020202020204" pitchFamily="34" charset="0"/>
                <a:cs typeface="Arial" panose="020B0604020202020204" pitchFamily="34" charset="0"/>
              </a:rPr>
              <a:t>at Town Center Green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1371600"/>
            <a:ext cx="5658794" cy="5417509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Town has been actively developing a Town Center community gathering area since 2014…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Town land acquisition in 2014 and 2017 totaling 4.81-acres for </a:t>
            </a: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$3.7 million</a:t>
            </a:r>
            <a:endParaRPr lang="en-US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Phase 1:  2020 for </a:t>
            </a: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$854,000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Demolition of abandoned restaurant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Raise site and initial grading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Sarasota County grant of $400,000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Phase 2:  2023 for </a:t>
            </a: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$2.3 million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Elevate Site Further, Add Master Stormwater System, Event ‘Green’, Oval walkway, and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Donor-funded Outdoor Performance stage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Town Site &amp; Park Enhancements:  $1.5 million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Karon Family Pavilion $800,000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95800" y="294399"/>
            <a:ext cx="72390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-5" dirty="0"/>
              <a:t>Background</a:t>
            </a:r>
            <a:endParaRPr sz="3200" dirty="0"/>
          </a:p>
        </p:txBody>
      </p:sp>
      <p:pic>
        <p:nvPicPr>
          <p:cNvPr id="19" name="Picture 18" descr="A map of a town center area&#10;&#10;AI-generated content may be incorrect.">
            <a:extLst>
              <a:ext uri="{FF2B5EF4-FFF2-40B4-BE49-F238E27FC236}">
                <a16:creationId xmlns:a16="http://schemas.microsoft.com/office/drawing/2014/main" id="{C930852E-1EED-46DC-92E5-65CB1F776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831911"/>
            <a:ext cx="4495800" cy="3324073"/>
          </a:xfrm>
          <a:prstGeom prst="rect">
            <a:avLst/>
          </a:prstGeom>
          <a:effectLst>
            <a:softEdge rad="63500"/>
          </a:effectLst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6F9ADEE-5FFA-A59C-53E2-5F12E7D13704}"/>
              </a:ext>
            </a:extLst>
          </p:cNvPr>
          <p:cNvCxnSpPr>
            <a:cxnSpLocks/>
          </p:cNvCxnSpPr>
          <p:nvPr/>
        </p:nvCxnSpPr>
        <p:spPr>
          <a:xfrm>
            <a:off x="5797625" y="2649905"/>
            <a:ext cx="13651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9A228D5-7DCD-F16D-7489-B84837116A04}"/>
              </a:ext>
            </a:extLst>
          </p:cNvPr>
          <p:cNvGrpSpPr/>
          <p:nvPr/>
        </p:nvGrpSpPr>
        <p:grpSpPr>
          <a:xfrm>
            <a:off x="4280769" y="3047708"/>
            <a:ext cx="3033712" cy="1998293"/>
            <a:chOff x="0" y="0"/>
            <a:chExt cx="2714625" cy="1735455"/>
          </a:xfrm>
        </p:grpSpPr>
        <p:pic>
          <p:nvPicPr>
            <p:cNvPr id="28" name="Picture 27" descr="A pile of debris and debris&#10;&#10;AI-generated content may be incorrect.">
              <a:extLst>
                <a:ext uri="{FF2B5EF4-FFF2-40B4-BE49-F238E27FC236}">
                  <a16:creationId xmlns:a16="http://schemas.microsoft.com/office/drawing/2014/main" id="{9259C12D-1B8A-43AE-A698-F1E63E385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437640" cy="1125855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29" name="Picture 28" descr="A construction site with several vehicles&#10;&#10;AI-generated content may be incorrect.">
              <a:extLst>
                <a:ext uri="{FF2B5EF4-FFF2-40B4-BE49-F238E27FC236}">
                  <a16:creationId xmlns:a16="http://schemas.microsoft.com/office/drawing/2014/main" id="{015FD458-3B8D-4645-B4DC-3F6C5624B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250" y="628650"/>
              <a:ext cx="1476375" cy="1106805"/>
            </a:xfrm>
            <a:prstGeom prst="rect">
              <a:avLst/>
            </a:prstGeom>
            <a:effectLst>
              <a:softEdge rad="63500"/>
            </a:effec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E6B5873-FFBA-EDCB-E704-9E402E197D2E}"/>
              </a:ext>
            </a:extLst>
          </p:cNvPr>
          <p:cNvGrpSpPr/>
          <p:nvPr/>
        </p:nvGrpSpPr>
        <p:grpSpPr>
          <a:xfrm>
            <a:off x="7692081" y="4039481"/>
            <a:ext cx="2406650" cy="2811145"/>
            <a:chOff x="0" y="0"/>
            <a:chExt cx="2406650" cy="2811145"/>
          </a:xfrm>
        </p:grpSpPr>
        <p:pic>
          <p:nvPicPr>
            <p:cNvPr id="31" name="Picture 30" descr="A building with a flag on the side&#10;&#10;AI-generated content may be incorrect.">
              <a:extLst>
                <a:ext uri="{FF2B5EF4-FFF2-40B4-BE49-F238E27FC236}">
                  <a16:creationId xmlns:a16="http://schemas.microsoft.com/office/drawing/2014/main" id="{F5A054DF-A146-4513-8EF0-203EAAEFD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950" y="0"/>
              <a:ext cx="2044700" cy="1533525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32" name="Picture 31" descr="A building with a roof and grass field&#10;&#10;AI-generated content may be incorrect.">
              <a:extLst>
                <a:ext uri="{FF2B5EF4-FFF2-40B4-BE49-F238E27FC236}">
                  <a16:creationId xmlns:a16="http://schemas.microsoft.com/office/drawing/2014/main" id="{8621010B-BBE2-41A3-AD2E-12B479726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04925"/>
              <a:ext cx="2009775" cy="1506220"/>
            </a:xfrm>
            <a:prstGeom prst="rect">
              <a:avLst/>
            </a:prstGeom>
            <a:effectLst>
              <a:softEdge rad="63500"/>
            </a:effectLst>
          </p:spPr>
        </p:pic>
      </p:grp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C27AEE3-C3D2-F0DE-9F19-BFBE47168C18}"/>
              </a:ext>
            </a:extLst>
          </p:cNvPr>
          <p:cNvCxnSpPr/>
          <p:nvPr/>
        </p:nvCxnSpPr>
        <p:spPr>
          <a:xfrm>
            <a:off x="3581400" y="3581400"/>
            <a:ext cx="457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54370BB-A5CA-4243-1E02-AED89563368B}"/>
              </a:ext>
            </a:extLst>
          </p:cNvPr>
          <p:cNvCxnSpPr/>
          <p:nvPr/>
        </p:nvCxnSpPr>
        <p:spPr>
          <a:xfrm>
            <a:off x="4038600" y="5046001"/>
            <a:ext cx="3657600" cy="59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362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D4D9F-5915-2DD6-8A70-B930F1D21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3B4500A8-A37F-70A5-DC5E-B1669A8BF1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95800" y="294399"/>
            <a:ext cx="72390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-5" dirty="0"/>
              <a:t>Partnership</a:t>
            </a:r>
            <a:endParaRPr sz="3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1AAB3A-FC54-1E98-DD5A-89DA93D6F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2534" y="6096000"/>
            <a:ext cx="1981200" cy="702811"/>
          </a:xfrm>
          <a:prstGeom prst="rect">
            <a:avLst/>
          </a:prstGeom>
        </p:spPr>
      </p:pic>
      <p:pic>
        <p:nvPicPr>
          <p:cNvPr id="15" name="Picture 14" descr="A picture containing road, outdoor, empty&#10;&#10;AI-generated content may be incorrect.">
            <a:extLst>
              <a:ext uri="{FF2B5EF4-FFF2-40B4-BE49-F238E27FC236}">
                <a16:creationId xmlns:a16="http://schemas.microsoft.com/office/drawing/2014/main" id="{AC102E5F-FA1B-AD9D-6B38-733C52E8C5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134" y="1420839"/>
            <a:ext cx="4605867" cy="2590800"/>
          </a:xfrm>
          <a:prstGeom prst="rect">
            <a:avLst/>
          </a:prstGeom>
        </p:spPr>
      </p:pic>
      <p:pic>
        <p:nvPicPr>
          <p:cNvPr id="17" name="Picture 16" descr="A picture containing outdoor, sky, building&#10;&#10;AI-generated content may be incorrect.">
            <a:extLst>
              <a:ext uri="{FF2B5EF4-FFF2-40B4-BE49-F238E27FC236}">
                <a16:creationId xmlns:a16="http://schemas.microsoft.com/office/drawing/2014/main" id="{6E85F912-B075-37ED-7501-2878670EAC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4110453"/>
            <a:ext cx="4334933" cy="243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6489A7-2F63-BEEB-D676-12577A02E2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0" y="899121"/>
            <a:ext cx="2181529" cy="22482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89B36FA-31EC-718C-CC58-D6B4029CAF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9934" y="6138877"/>
            <a:ext cx="689264" cy="659934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291F6415-0228-3EC0-FBFF-48651EF9789F}"/>
              </a:ext>
            </a:extLst>
          </p:cNvPr>
          <p:cNvSpPr txBox="1"/>
          <p:nvPr/>
        </p:nvSpPr>
        <p:spPr>
          <a:xfrm>
            <a:off x="169603" y="1295400"/>
            <a:ext cx="5011997" cy="4771178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Town and County have enjoyed a positive working partnership: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Sarasota County and Town agree on “Principles of Agreement.”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County commits $10 million towards new Longboat Key Library, plus operating.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Town desires to expand; Town marketed expansion areas as “Community Hall” spaces, indoor and outdoor, to Donors.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Generated Town Donor excitement.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Naming rights in various spaces for $500,000 and above.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863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2FC77-1940-7012-0600-1F0FE79B2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29B84123-8B59-66CC-9D6B-B47F7BC14A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95800" y="294399"/>
            <a:ext cx="72390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-5" dirty="0"/>
              <a:t>Town Donors = Library Supporters</a:t>
            </a:r>
            <a:endParaRPr sz="3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9EBA52A-E113-B1F0-C165-C7598637B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5696710"/>
            <a:ext cx="2631581" cy="9335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987A65-4832-67E9-F74B-5BEAD11EE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336" y="5563437"/>
            <a:ext cx="1114213" cy="106680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5" name="Picture 4" descr="A picture containing diagram&#10;&#10;AI-generated content may be incorrect.">
            <a:extLst>
              <a:ext uri="{FF2B5EF4-FFF2-40B4-BE49-F238E27FC236}">
                <a16:creationId xmlns:a16="http://schemas.microsoft.com/office/drawing/2014/main" id="{A283787E-1AE1-83CF-EC13-168A42C1A2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549" y="1233898"/>
            <a:ext cx="4214451" cy="2726998"/>
          </a:xfrm>
          <a:prstGeom prst="rect">
            <a:avLst/>
          </a:prstGeom>
        </p:spPr>
      </p:pic>
      <p:pic>
        <p:nvPicPr>
          <p:cNvPr id="7" name="Picture 6" descr="A person walking on a bridge&#10;&#10;AI-generated content may be incorrect.">
            <a:extLst>
              <a:ext uri="{FF2B5EF4-FFF2-40B4-BE49-F238E27FC236}">
                <a16:creationId xmlns:a16="http://schemas.microsoft.com/office/drawing/2014/main" id="{6FDB3860-E83B-A670-8E1D-71CF9373A0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618" y="4332261"/>
            <a:ext cx="3928533" cy="2209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5A7435-8433-FB1C-915A-D04B802703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890065"/>
            <a:ext cx="3386667" cy="190500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0799F854-2F34-2183-9AA0-AE2F14955436}"/>
              </a:ext>
            </a:extLst>
          </p:cNvPr>
          <p:cNvSpPr txBox="1"/>
          <p:nvPr/>
        </p:nvSpPr>
        <p:spPr>
          <a:xfrm>
            <a:off x="228597" y="1420839"/>
            <a:ext cx="5105403" cy="4740400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Original Budget Estimate for Base Library Construction: 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$10 Million 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Town Donors: 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$4 Million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Potentially may reach: 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$4.5 Million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Represents dollars generated for community space expansion worth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45% more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than original base building budget.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Remarkable considering most donations pledged AFTER the 2024 storm season impacts and during recovery.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033C75-6AAF-741D-0601-6D03E5528F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6000" y="899121"/>
            <a:ext cx="2181529" cy="224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59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79E7A-D2A4-94E6-BCF0-967094815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A8A8AD84-19E8-7D6F-4B11-F91030060F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95800" y="294399"/>
            <a:ext cx="72390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-5" dirty="0"/>
              <a:t>Partnership</a:t>
            </a:r>
            <a:endParaRPr sz="3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CD364C-0A37-594F-CE64-0BAB9E4FD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5696710"/>
            <a:ext cx="2631581" cy="9335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6D1A7A-A275-32BB-1D45-39FCC51E9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8336" y="5563437"/>
            <a:ext cx="1114213" cy="106680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788A20-275B-8DA2-7DAB-A69300D91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800307"/>
            <a:ext cx="5181603" cy="3561239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5" name="Picture 4" descr="A picture containing text, grass&#10;&#10;AI-generated content may be incorrect.">
            <a:extLst>
              <a:ext uri="{FF2B5EF4-FFF2-40B4-BE49-F238E27FC236}">
                <a16:creationId xmlns:a16="http://schemas.microsoft.com/office/drawing/2014/main" id="{201AA6F8-01B0-451E-865D-D685B671C8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733532"/>
            <a:ext cx="4740664" cy="293111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1E7F697D-642F-5DBA-7AE5-3272D48298D5}"/>
              </a:ext>
            </a:extLst>
          </p:cNvPr>
          <p:cNvSpPr txBox="1"/>
          <p:nvPr/>
        </p:nvSpPr>
        <p:spPr>
          <a:xfrm>
            <a:off x="304800" y="1270999"/>
            <a:ext cx="5105400" cy="4925066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Town and County Donor Recognition event planned for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February 2026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Build excitement for groundbreaking planned around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Fall 2026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Town is excited to be reaching the culmination of Town Center development, and we share our gratitude with </a:t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Sarasota County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b="1" i="1" dirty="0">
                <a:cs typeface="Arial" panose="020B0604020202020204" pitchFamily="34" charset="0"/>
              </a:rPr>
              <a:t>	THANK YOU!!</a:t>
            </a:r>
            <a:endParaRPr lang="en-US" sz="2000" b="1" i="1" dirty="0"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381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F77DE-33F8-8789-0043-9B8E53D86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E6D37AE3-D323-87FF-2A65-FE13A72B95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95800" y="294399"/>
            <a:ext cx="72390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200" spc="-5" dirty="0"/>
              <a:t>Partnership</a:t>
            </a:r>
            <a:endParaRPr sz="3200" dirty="0"/>
          </a:p>
        </p:txBody>
      </p:sp>
      <p:pic>
        <p:nvPicPr>
          <p:cNvPr id="5" name="Picture 4" descr="A picture containing grass, sky, outdoor, day&#10;&#10;AI-generated content may be incorrect.">
            <a:extLst>
              <a:ext uri="{FF2B5EF4-FFF2-40B4-BE49-F238E27FC236}">
                <a16:creationId xmlns:a16="http://schemas.microsoft.com/office/drawing/2014/main" id="{577A2155-602B-3E16-DC91-3BD564E940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69" y="1028700"/>
            <a:ext cx="7772400" cy="5829300"/>
          </a:xfrm>
          <a:prstGeom prst="rect">
            <a:avLst/>
          </a:prstGeom>
        </p:spPr>
      </p:pic>
      <p:pic>
        <p:nvPicPr>
          <p:cNvPr id="9" name="Picture 8" descr="A building with a black background&#10;&#10;AI-generated content may be incorrect.">
            <a:extLst>
              <a:ext uri="{FF2B5EF4-FFF2-40B4-BE49-F238E27FC236}">
                <a16:creationId xmlns:a16="http://schemas.microsoft.com/office/drawing/2014/main" id="{934F349E-F3A2-FE56-8BC6-70F014E02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509" y="1828800"/>
            <a:ext cx="3931360" cy="329565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060C4CF9-84CC-C123-D22B-AC93ABB68138}"/>
              </a:ext>
            </a:extLst>
          </p:cNvPr>
          <p:cNvSpPr txBox="1"/>
          <p:nvPr/>
        </p:nvSpPr>
        <p:spPr>
          <a:xfrm>
            <a:off x="7578213" y="6019800"/>
            <a:ext cx="2631582" cy="646972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THANK YOU!!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B6BD8D-C9A0-CFE3-6B93-20AC0DE864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4270" y="5796057"/>
            <a:ext cx="904278" cy="865799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14AC5C-2DC8-98B2-164B-EF63C60FA3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0994" y="5992648"/>
            <a:ext cx="1886475" cy="66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777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4102</TotalTime>
  <Words>306</Words>
  <Application>Microsoft Office PowerPoint</Application>
  <PresentationFormat>Widescreen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Calibri</vt:lpstr>
      <vt:lpstr>Office Theme</vt:lpstr>
      <vt:lpstr>PowerPoint Presentation</vt:lpstr>
      <vt:lpstr>Background</vt:lpstr>
      <vt:lpstr>Partnership</vt:lpstr>
      <vt:lpstr>Town Donors = Library Supporters</vt:lpstr>
      <vt:lpstr>Partnership</vt:lpstr>
      <vt:lpstr>Partnership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Brown</dc:creator>
  <cp:lastModifiedBy>Stephanie Garcia</cp:lastModifiedBy>
  <cp:revision>165</cp:revision>
  <cp:lastPrinted>2025-10-20T11:47:41Z</cp:lastPrinted>
  <dcterms:created xsi:type="dcterms:W3CDTF">2022-09-14T12:06:41Z</dcterms:created>
  <dcterms:modified xsi:type="dcterms:W3CDTF">2025-10-30T19:37:53Z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2022-09-14T00:00:00Z</vt:filetime>
  </property>
</Properties>
</file>