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5"/>
  </p:notesMasterIdLst>
  <p:handoutMasterIdLst>
    <p:handoutMasterId r:id="rId16"/>
  </p:handoutMasterIdLst>
  <p:sldIdLst>
    <p:sldId id="256" r:id="rId5"/>
    <p:sldId id="294" r:id="rId6"/>
    <p:sldId id="295" r:id="rId7"/>
    <p:sldId id="296" r:id="rId8"/>
    <p:sldId id="298" r:id="rId9"/>
    <p:sldId id="299" r:id="rId10"/>
    <p:sldId id="301" r:id="rId11"/>
    <p:sldId id="302" r:id="rId12"/>
    <p:sldId id="303" r:id="rId13"/>
    <p:sldId id="300" r:id="rId1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A36E"/>
    <a:srgbClr val="CC5D12"/>
    <a:srgbClr val="F3D48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6340" autoAdjust="0"/>
  </p:normalViewPr>
  <p:slideViewPr>
    <p:cSldViewPr snapToGrid="0">
      <p:cViewPr varScale="1">
        <p:scale>
          <a:sx n="109" d="100"/>
          <a:sy n="109" d="100"/>
        </p:scale>
        <p:origin x="612" y="108"/>
      </p:cViewPr>
      <p:guideLst/>
    </p:cSldViewPr>
  </p:slideViewPr>
  <p:notesTextViewPr>
    <p:cViewPr>
      <p:scale>
        <a:sx n="1" d="1"/>
        <a:sy n="1" d="1"/>
      </p:scale>
      <p:origin x="0" y="0"/>
    </p:cViewPr>
  </p:notesTextViewPr>
  <p:notesViewPr>
    <p:cSldViewPr snapToGrid="0">
      <p:cViewPr varScale="1">
        <p:scale>
          <a:sx n="87" d="100"/>
          <a:sy n="87" d="100"/>
        </p:scale>
        <p:origin x="3840"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9B2221F-B8A5-4B96-BC95-2B7EC7E6040A}"/>
              </a:ext>
            </a:extLst>
          </p:cNvPr>
          <p:cNvSpPr>
            <a:spLocks noGrp="1"/>
          </p:cNvSpPr>
          <p:nvPr>
            <p:ph type="hdr" sz="quarter"/>
          </p:nvPr>
        </p:nvSpPr>
        <p:spPr>
          <a:xfrm>
            <a:off x="0" y="0"/>
            <a:ext cx="3037840" cy="466435"/>
          </a:xfrm>
          <a:prstGeom prst="rect">
            <a:avLst/>
          </a:prstGeom>
        </p:spPr>
        <p:txBody>
          <a:bodyPr vert="horz" lIns="93176" tIns="46588" rIns="93176" bIns="46588" rtlCol="0"/>
          <a:lstStyle>
            <a:lvl1pPr algn="l">
              <a:defRPr sz="1200"/>
            </a:lvl1pPr>
          </a:lstStyle>
          <a:p>
            <a:endParaRPr lang="en-US" dirty="0"/>
          </a:p>
        </p:txBody>
      </p:sp>
      <p:sp>
        <p:nvSpPr>
          <p:cNvPr id="3" name="Date Placeholder 2">
            <a:extLst>
              <a:ext uri="{FF2B5EF4-FFF2-40B4-BE49-F238E27FC236}">
                <a16:creationId xmlns:a16="http://schemas.microsoft.com/office/drawing/2014/main" id="{B2DAB482-E73C-43FA-86B9-EB1FB28E3C22}"/>
              </a:ext>
            </a:extLst>
          </p:cNvPr>
          <p:cNvSpPr>
            <a:spLocks noGrp="1"/>
          </p:cNvSpPr>
          <p:nvPr>
            <p:ph type="dt" sz="quarter" idx="1"/>
          </p:nvPr>
        </p:nvSpPr>
        <p:spPr>
          <a:xfrm>
            <a:off x="3970939" y="0"/>
            <a:ext cx="3037840" cy="466435"/>
          </a:xfrm>
          <a:prstGeom prst="rect">
            <a:avLst/>
          </a:prstGeom>
        </p:spPr>
        <p:txBody>
          <a:bodyPr vert="horz" lIns="93176" tIns="46588" rIns="93176" bIns="46588" rtlCol="0"/>
          <a:lstStyle>
            <a:lvl1pPr algn="r">
              <a:defRPr sz="1200"/>
            </a:lvl1pPr>
          </a:lstStyle>
          <a:p>
            <a:fld id="{D837EAEE-AD91-41D9-8FEE-3B37CC3E6FD2}" type="datetimeFigureOut">
              <a:rPr lang="en-US" smtClean="0"/>
              <a:t>2/20/2024</a:t>
            </a:fld>
            <a:endParaRPr lang="en-US" dirty="0"/>
          </a:p>
        </p:txBody>
      </p:sp>
      <p:sp>
        <p:nvSpPr>
          <p:cNvPr id="4" name="Footer Placeholder 3">
            <a:extLst>
              <a:ext uri="{FF2B5EF4-FFF2-40B4-BE49-F238E27FC236}">
                <a16:creationId xmlns:a16="http://schemas.microsoft.com/office/drawing/2014/main" id="{D152EDE1-C512-4F35-A034-452D77690A2A}"/>
              </a:ext>
            </a:extLst>
          </p:cNvPr>
          <p:cNvSpPr>
            <a:spLocks noGrp="1"/>
          </p:cNvSpPr>
          <p:nvPr>
            <p:ph type="ftr" sz="quarter" idx="2"/>
          </p:nvPr>
        </p:nvSpPr>
        <p:spPr>
          <a:xfrm>
            <a:off x="0" y="8829968"/>
            <a:ext cx="3037840" cy="466434"/>
          </a:xfrm>
          <a:prstGeom prst="rect">
            <a:avLst/>
          </a:prstGeom>
        </p:spPr>
        <p:txBody>
          <a:bodyPr vert="horz" lIns="93176" tIns="46588" rIns="93176" bIns="46588"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3A32E24-C652-47DC-A740-E4119AE5B1C8}"/>
              </a:ext>
            </a:extLst>
          </p:cNvPr>
          <p:cNvSpPr>
            <a:spLocks noGrp="1"/>
          </p:cNvSpPr>
          <p:nvPr>
            <p:ph type="sldNum" sz="quarter" idx="3"/>
          </p:nvPr>
        </p:nvSpPr>
        <p:spPr>
          <a:xfrm>
            <a:off x="3970939" y="8829968"/>
            <a:ext cx="3037840" cy="466434"/>
          </a:xfrm>
          <a:prstGeom prst="rect">
            <a:avLst/>
          </a:prstGeom>
        </p:spPr>
        <p:txBody>
          <a:bodyPr vert="horz" lIns="93176" tIns="46588" rIns="93176" bIns="46588" rtlCol="0" anchor="b"/>
          <a:lstStyle>
            <a:lvl1pPr algn="r">
              <a:defRPr sz="1200"/>
            </a:lvl1pPr>
          </a:lstStyle>
          <a:p>
            <a:fld id="{4710472E-B61F-492F-B87B-31C360B04D23}" type="slidenum">
              <a:rPr lang="en-US" smtClean="0"/>
              <a:t>‹#›</a:t>
            </a:fld>
            <a:endParaRPr lang="en-US" dirty="0"/>
          </a:p>
        </p:txBody>
      </p:sp>
    </p:spTree>
    <p:extLst>
      <p:ext uri="{BB962C8B-B14F-4D97-AF65-F5344CB8AC3E}">
        <p14:creationId xmlns:p14="http://schemas.microsoft.com/office/powerpoint/2010/main" val="5405602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627" cy="466578"/>
          </a:xfrm>
          <a:prstGeom prst="rect">
            <a:avLst/>
          </a:prstGeom>
        </p:spPr>
        <p:txBody>
          <a:bodyPr vert="horz" lIns="92117" tIns="46058" rIns="92117" bIns="46058" rtlCol="0"/>
          <a:lstStyle>
            <a:lvl1pPr algn="l">
              <a:defRPr sz="1200"/>
            </a:lvl1pPr>
          </a:lstStyle>
          <a:p>
            <a:endParaRPr lang="en-US"/>
          </a:p>
        </p:txBody>
      </p:sp>
      <p:sp>
        <p:nvSpPr>
          <p:cNvPr id="3" name="Date Placeholder 2"/>
          <p:cNvSpPr>
            <a:spLocks noGrp="1"/>
          </p:cNvSpPr>
          <p:nvPr>
            <p:ph type="dt" idx="1"/>
          </p:nvPr>
        </p:nvSpPr>
        <p:spPr>
          <a:xfrm>
            <a:off x="3971172" y="0"/>
            <a:ext cx="3037627" cy="466578"/>
          </a:xfrm>
          <a:prstGeom prst="rect">
            <a:avLst/>
          </a:prstGeom>
        </p:spPr>
        <p:txBody>
          <a:bodyPr vert="horz" lIns="92117" tIns="46058" rIns="92117" bIns="46058" rtlCol="0"/>
          <a:lstStyle>
            <a:lvl1pPr algn="r">
              <a:defRPr sz="1200"/>
            </a:lvl1pPr>
          </a:lstStyle>
          <a:p>
            <a:fld id="{F9A247F4-E340-4F17-9470-93837DA78333}" type="datetimeFigureOut">
              <a:rPr lang="en-US" smtClean="0"/>
              <a:t>2/20/2024</a:t>
            </a:fld>
            <a:endParaRPr lang="en-US"/>
          </a:p>
        </p:txBody>
      </p:sp>
      <p:sp>
        <p:nvSpPr>
          <p:cNvPr id="4" name="Slide Image Placeholder 3"/>
          <p:cNvSpPr>
            <a:spLocks noGrp="1" noRot="1" noChangeAspect="1"/>
          </p:cNvSpPr>
          <p:nvPr>
            <p:ph type="sldImg" idx="2"/>
          </p:nvPr>
        </p:nvSpPr>
        <p:spPr>
          <a:xfrm>
            <a:off x="715963" y="1162050"/>
            <a:ext cx="5578475" cy="3138488"/>
          </a:xfrm>
          <a:prstGeom prst="rect">
            <a:avLst/>
          </a:prstGeom>
          <a:noFill/>
          <a:ln w="12700">
            <a:solidFill>
              <a:prstClr val="black"/>
            </a:solidFill>
          </a:ln>
        </p:spPr>
        <p:txBody>
          <a:bodyPr vert="horz" lIns="92117" tIns="46058" rIns="92117" bIns="46058" rtlCol="0" anchor="ctr"/>
          <a:lstStyle/>
          <a:p>
            <a:endParaRPr lang="en-US"/>
          </a:p>
        </p:txBody>
      </p:sp>
      <p:sp>
        <p:nvSpPr>
          <p:cNvPr id="5" name="Notes Placeholder 4"/>
          <p:cNvSpPr>
            <a:spLocks noGrp="1"/>
          </p:cNvSpPr>
          <p:nvPr>
            <p:ph type="body" sz="quarter" idx="3"/>
          </p:nvPr>
        </p:nvSpPr>
        <p:spPr>
          <a:xfrm>
            <a:off x="701361" y="4474033"/>
            <a:ext cx="5607679" cy="3660718"/>
          </a:xfrm>
          <a:prstGeom prst="rect">
            <a:avLst/>
          </a:prstGeom>
        </p:spPr>
        <p:txBody>
          <a:bodyPr vert="horz" lIns="92117" tIns="46058" rIns="92117" bIns="46058"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822"/>
            <a:ext cx="3037627" cy="466578"/>
          </a:xfrm>
          <a:prstGeom prst="rect">
            <a:avLst/>
          </a:prstGeom>
        </p:spPr>
        <p:txBody>
          <a:bodyPr vert="horz" lIns="92117" tIns="46058" rIns="92117" bIns="46058" rtlCol="0" anchor="b"/>
          <a:lstStyle>
            <a:lvl1pPr algn="l">
              <a:defRPr sz="1200"/>
            </a:lvl1pPr>
          </a:lstStyle>
          <a:p>
            <a:endParaRPr lang="en-US"/>
          </a:p>
        </p:txBody>
      </p:sp>
      <p:sp>
        <p:nvSpPr>
          <p:cNvPr id="7" name="Slide Number Placeholder 6"/>
          <p:cNvSpPr>
            <a:spLocks noGrp="1"/>
          </p:cNvSpPr>
          <p:nvPr>
            <p:ph type="sldNum" sz="quarter" idx="5"/>
          </p:nvPr>
        </p:nvSpPr>
        <p:spPr>
          <a:xfrm>
            <a:off x="3971172" y="8829822"/>
            <a:ext cx="3037627" cy="466578"/>
          </a:xfrm>
          <a:prstGeom prst="rect">
            <a:avLst/>
          </a:prstGeom>
        </p:spPr>
        <p:txBody>
          <a:bodyPr vert="horz" lIns="92117" tIns="46058" rIns="92117" bIns="46058" rtlCol="0" anchor="b"/>
          <a:lstStyle>
            <a:lvl1pPr algn="r">
              <a:defRPr sz="1200"/>
            </a:lvl1pPr>
          </a:lstStyle>
          <a:p>
            <a:fld id="{24B6DEF5-C41E-452C-94BC-C1A22F25D946}" type="slidenum">
              <a:rPr lang="en-US" smtClean="0"/>
              <a:t>‹#›</a:t>
            </a:fld>
            <a:endParaRPr lang="en-US"/>
          </a:p>
        </p:txBody>
      </p:sp>
    </p:spTree>
    <p:extLst>
      <p:ext uri="{BB962C8B-B14F-4D97-AF65-F5344CB8AC3E}">
        <p14:creationId xmlns:p14="http://schemas.microsoft.com/office/powerpoint/2010/main" val="2977197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afternoon, for the record I’m Carolyn Brown, Support Services Director here to provide an update on the Sarasota County Library on Longboat Key.</a:t>
            </a:r>
          </a:p>
        </p:txBody>
      </p:sp>
      <p:sp>
        <p:nvSpPr>
          <p:cNvPr id="4" name="Slide Number Placeholder 3"/>
          <p:cNvSpPr>
            <a:spLocks noGrp="1"/>
          </p:cNvSpPr>
          <p:nvPr>
            <p:ph type="sldNum" sz="quarter" idx="5"/>
          </p:nvPr>
        </p:nvSpPr>
        <p:spPr/>
        <p:txBody>
          <a:bodyPr/>
          <a:lstStyle/>
          <a:p>
            <a:fld id="{24B6DEF5-C41E-452C-94BC-C1A22F25D946}" type="slidenum">
              <a:rPr lang="en-US" smtClean="0"/>
              <a:t>1</a:t>
            </a:fld>
            <a:endParaRPr lang="en-US"/>
          </a:p>
        </p:txBody>
      </p:sp>
    </p:spTree>
    <p:extLst>
      <p:ext uri="{BB962C8B-B14F-4D97-AF65-F5344CB8AC3E}">
        <p14:creationId xmlns:p14="http://schemas.microsoft.com/office/powerpoint/2010/main" val="74999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As you know, an opportunity for public input took place last Monday.</a:t>
            </a:r>
          </a:p>
          <a:p>
            <a:pPr marL="230292" indent="-230292" defTabSz="921167">
              <a:lnSpc>
                <a:spcPct val="90000"/>
              </a:lnSpc>
              <a:spcBef>
                <a:spcPts val="1007"/>
              </a:spcBef>
              <a:spcAft>
                <a:spcPts val="604"/>
              </a:spcAft>
              <a:buFont typeface="Arial" panose="020B0604020202020204" pitchFamily="34" charset="0"/>
              <a:buChar char="•"/>
              <a:defRPr/>
            </a:pPr>
            <a:r>
              <a:rPr lang="en-US" sz="3000" dirty="0">
                <a:solidFill>
                  <a:prstClr val="black"/>
                </a:solidFill>
                <a:latin typeface="Arial" panose="020B0604020202020204" pitchFamily="34" charset="0"/>
                <a:cs typeface="Arial" panose="020B0604020202020204" pitchFamily="34" charset="0"/>
              </a:rPr>
              <a:t>Approximately 75 residents and interested parties attended</a:t>
            </a:r>
          </a:p>
          <a:p>
            <a:pPr marL="230292" indent="-230292" defTabSz="921167">
              <a:lnSpc>
                <a:spcPct val="90000"/>
              </a:lnSpc>
              <a:spcBef>
                <a:spcPts val="1007"/>
              </a:spcBef>
              <a:spcAft>
                <a:spcPts val="604"/>
              </a:spcAft>
              <a:buFont typeface="Arial" panose="020B0604020202020204" pitchFamily="34" charset="0"/>
              <a:buChar char="•"/>
              <a:defRPr/>
            </a:pPr>
            <a:r>
              <a:rPr lang="en-US" sz="3000" dirty="0">
                <a:solidFill>
                  <a:prstClr val="black"/>
                </a:solidFill>
                <a:latin typeface="Arial" panose="020B0604020202020204" pitchFamily="34" charset="0"/>
                <a:cs typeface="Arial" panose="020B0604020202020204" pitchFamily="34" charset="0"/>
              </a:rPr>
              <a:t>Town Manager began the meeting with background on original intent of Town Center.</a:t>
            </a:r>
          </a:p>
          <a:p>
            <a:pPr marL="230292" indent="-230292" defTabSz="921167">
              <a:lnSpc>
                <a:spcPct val="90000"/>
              </a:lnSpc>
              <a:spcBef>
                <a:spcPts val="1007"/>
              </a:spcBef>
              <a:spcAft>
                <a:spcPts val="604"/>
              </a:spcAft>
              <a:buFont typeface="Arial" panose="020B0604020202020204" pitchFamily="34" charset="0"/>
              <a:buChar char="•"/>
              <a:defRPr/>
            </a:pPr>
            <a:r>
              <a:rPr lang="en-US" sz="3000" dirty="0">
                <a:solidFill>
                  <a:prstClr val="black"/>
                </a:solidFill>
                <a:latin typeface="Arial" panose="020B0604020202020204" pitchFamily="34" charset="0"/>
                <a:cs typeface="Arial" panose="020B0604020202020204" pitchFamily="34" charset="0"/>
              </a:rPr>
              <a:t>Former Commissioner Irwin Pastor provided additional background and insights.</a:t>
            </a:r>
          </a:p>
          <a:p>
            <a:pPr marL="230292" indent="-230292" defTabSz="921167">
              <a:lnSpc>
                <a:spcPct val="90000"/>
              </a:lnSpc>
              <a:spcBef>
                <a:spcPts val="1007"/>
              </a:spcBef>
              <a:spcAft>
                <a:spcPts val="604"/>
              </a:spcAft>
              <a:buFont typeface="Arial" panose="020B0604020202020204" pitchFamily="34" charset="0"/>
              <a:buChar char="•"/>
              <a:defRPr/>
            </a:pPr>
            <a:r>
              <a:rPr lang="en-US" sz="3000" dirty="0">
                <a:solidFill>
                  <a:prstClr val="black"/>
                </a:solidFill>
                <a:latin typeface="Arial" panose="020B0604020202020204" pitchFamily="34" charset="0"/>
                <a:cs typeface="Arial" panose="020B0604020202020204" pitchFamily="34" charset="0"/>
              </a:rPr>
              <a:t>Sarasota County staff and their architect Borrelli &amp; Partners presented information on what the base library project would include and approximate sizes of these spaces.</a:t>
            </a:r>
          </a:p>
          <a:p>
            <a:endParaRPr lang="en-US" sz="1800" dirty="0"/>
          </a:p>
          <a:p>
            <a:r>
              <a:rPr lang="en-US" sz="1800" dirty="0"/>
              <a:t>Then a typical, standard  methodology was used to collect public feedback – especially at a large, well attended meeting…</a:t>
            </a:r>
          </a:p>
          <a:p>
            <a:pPr marL="230292" indent="-230292" defTabSz="921167">
              <a:lnSpc>
                <a:spcPct val="90000"/>
              </a:lnSpc>
              <a:spcBef>
                <a:spcPts val="1007"/>
              </a:spcBef>
              <a:spcAft>
                <a:spcPts val="604"/>
              </a:spcAft>
              <a:buFont typeface="Arial" panose="020B0604020202020204" pitchFamily="34" charset="0"/>
              <a:buChar char="•"/>
              <a:defRPr/>
            </a:pPr>
            <a:r>
              <a:rPr lang="en-US" sz="3000" dirty="0">
                <a:solidFill>
                  <a:prstClr val="black"/>
                </a:solidFill>
                <a:latin typeface="Arial" panose="020B0604020202020204" pitchFamily="34" charset="0"/>
                <a:cs typeface="Arial" panose="020B0604020202020204" pitchFamily="34" charset="0"/>
              </a:rPr>
              <a:t>Break-out sessions followed to gather public input on both the base library project and any enhancements. </a:t>
            </a:r>
          </a:p>
          <a:p>
            <a:endParaRPr lang="en-US" sz="1800" dirty="0"/>
          </a:p>
        </p:txBody>
      </p:sp>
      <p:sp>
        <p:nvSpPr>
          <p:cNvPr id="4" name="Slide Number Placeholder 3"/>
          <p:cNvSpPr>
            <a:spLocks noGrp="1"/>
          </p:cNvSpPr>
          <p:nvPr>
            <p:ph type="sldNum" sz="quarter" idx="5"/>
          </p:nvPr>
        </p:nvSpPr>
        <p:spPr/>
        <p:txBody>
          <a:bodyPr/>
          <a:lstStyle/>
          <a:p>
            <a:fld id="{24B6DEF5-C41E-452C-94BC-C1A22F25D946}" type="slidenum">
              <a:rPr lang="en-US" smtClean="0"/>
              <a:t>2</a:t>
            </a:fld>
            <a:endParaRPr lang="en-US"/>
          </a:p>
        </p:txBody>
      </p:sp>
    </p:spTree>
    <p:extLst>
      <p:ext uri="{BB962C8B-B14F-4D97-AF65-F5344CB8AC3E}">
        <p14:creationId xmlns:p14="http://schemas.microsoft.com/office/powerpoint/2010/main" val="2389954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1167">
              <a:lnSpc>
                <a:spcPct val="90000"/>
              </a:lnSpc>
              <a:spcBef>
                <a:spcPts val="1007"/>
              </a:spcBef>
              <a:defRPr/>
            </a:pPr>
            <a:r>
              <a:rPr lang="en-US" sz="2400" dirty="0">
                <a:solidFill>
                  <a:prstClr val="black"/>
                </a:solidFill>
                <a:latin typeface="Arial" panose="020B0604020202020204" pitchFamily="34" charset="0"/>
                <a:cs typeface="Arial" panose="020B0604020202020204" pitchFamily="34" charset="0"/>
              </a:rPr>
              <a:t>Although the collected pubic input has not YET been assimilated, some of the general discussions and themes included:</a:t>
            </a:r>
          </a:p>
          <a:p>
            <a:pPr marL="690875" lvl="1" indent="-230292" defTabSz="921167">
              <a:lnSpc>
                <a:spcPct val="90000"/>
              </a:lnSpc>
              <a:spcBef>
                <a:spcPts val="504"/>
              </a:spcBef>
              <a:buFont typeface="Arial" panose="020B0604020202020204" pitchFamily="34" charset="0"/>
              <a:buChar char="•"/>
              <a:defRPr/>
            </a:pPr>
            <a:r>
              <a:rPr lang="en-US" sz="2000" dirty="0">
                <a:solidFill>
                  <a:prstClr val="black"/>
                </a:solidFill>
                <a:latin typeface="Arial" panose="020B0604020202020204" pitchFamily="34" charset="0"/>
                <a:cs typeface="Arial" panose="020B0604020202020204" pitchFamily="34" charset="0"/>
              </a:rPr>
              <a:t>Community meeting space from 20 to 200 people for book club discussions, chess, movies, presentations, club meetings, adult education and lectures, literacy tutoring, technology, training for seniors, office space for the public, etc.</a:t>
            </a:r>
          </a:p>
          <a:p>
            <a:pPr marL="690875" lvl="1" indent="-230292" defTabSz="921167">
              <a:lnSpc>
                <a:spcPct val="90000"/>
              </a:lnSpc>
              <a:spcBef>
                <a:spcPts val="504"/>
              </a:spcBef>
              <a:buFont typeface="Arial" panose="020B0604020202020204" pitchFamily="34" charset="0"/>
              <a:buChar char="•"/>
              <a:defRPr/>
            </a:pPr>
            <a:r>
              <a:rPr lang="en-US" sz="2000" dirty="0">
                <a:solidFill>
                  <a:prstClr val="black"/>
                </a:solidFill>
                <a:latin typeface="Arial" panose="020B0604020202020204" pitchFamily="34" charset="0"/>
                <a:cs typeface="Arial" panose="020B0604020202020204" pitchFamily="34" charset="0"/>
              </a:rPr>
              <a:t>Rooftop space – viewing area for concerts or fireworks at Town Center</a:t>
            </a:r>
          </a:p>
          <a:p>
            <a:pPr marL="690875" lvl="1" indent="-230292" defTabSz="921167">
              <a:lnSpc>
                <a:spcPct val="90000"/>
              </a:lnSpc>
              <a:spcBef>
                <a:spcPts val="504"/>
              </a:spcBef>
              <a:buFont typeface="Arial" panose="020B0604020202020204" pitchFamily="34" charset="0"/>
              <a:buChar char="•"/>
              <a:defRPr/>
            </a:pPr>
            <a:r>
              <a:rPr lang="en-US" sz="2000" dirty="0">
                <a:solidFill>
                  <a:prstClr val="black"/>
                </a:solidFill>
                <a:latin typeface="Arial" panose="020B0604020202020204" pitchFamily="34" charset="0"/>
                <a:cs typeface="Arial" panose="020B0604020202020204" pitchFamily="34" charset="0"/>
              </a:rPr>
              <a:t>Reading nooks, reading garden, quite spots, a fountain</a:t>
            </a:r>
          </a:p>
          <a:p>
            <a:pPr marL="690875" lvl="1" indent="-230292" defTabSz="921167">
              <a:lnSpc>
                <a:spcPct val="90000"/>
              </a:lnSpc>
              <a:spcBef>
                <a:spcPts val="504"/>
              </a:spcBef>
              <a:buFont typeface="Arial" panose="020B0604020202020204" pitchFamily="34" charset="0"/>
              <a:buChar char="•"/>
              <a:defRPr/>
            </a:pPr>
            <a:r>
              <a:rPr lang="en-US" sz="2000" dirty="0">
                <a:solidFill>
                  <a:prstClr val="black"/>
                </a:solidFill>
                <a:latin typeface="Arial" panose="020B0604020202020204" pitchFamily="34" charset="0"/>
                <a:cs typeface="Arial" panose="020B0604020202020204" pitchFamily="34" charset="0"/>
              </a:rPr>
              <a:t>Art exhibit, gallery space, sculptures</a:t>
            </a:r>
          </a:p>
          <a:p>
            <a:pPr marL="690875" lvl="1" indent="-230292" defTabSz="921167">
              <a:lnSpc>
                <a:spcPct val="90000"/>
              </a:lnSpc>
              <a:spcBef>
                <a:spcPts val="504"/>
              </a:spcBef>
              <a:buFont typeface="Arial" panose="020B0604020202020204" pitchFamily="34" charset="0"/>
              <a:buChar char="•"/>
              <a:defRPr/>
            </a:pPr>
            <a:r>
              <a:rPr lang="en-US" sz="2000" dirty="0">
                <a:solidFill>
                  <a:prstClr val="black"/>
                </a:solidFill>
                <a:latin typeface="Arial" panose="020B0604020202020204" pitchFamily="34" charset="0"/>
                <a:cs typeface="Arial" panose="020B0604020202020204" pitchFamily="34" charset="0"/>
              </a:rPr>
              <a:t>Parking underneath the building</a:t>
            </a:r>
          </a:p>
          <a:p>
            <a:pPr marL="690875" lvl="1" indent="-230292" defTabSz="921167">
              <a:lnSpc>
                <a:spcPct val="90000"/>
              </a:lnSpc>
              <a:spcBef>
                <a:spcPts val="504"/>
              </a:spcBef>
              <a:buFont typeface="Arial" panose="020B0604020202020204" pitchFamily="34" charset="0"/>
              <a:buChar char="•"/>
              <a:defRPr/>
            </a:pPr>
            <a:r>
              <a:rPr lang="en-US" sz="2000" dirty="0">
                <a:solidFill>
                  <a:prstClr val="black"/>
                </a:solidFill>
                <a:latin typeface="Arial" panose="020B0604020202020204" pitchFamily="34" charset="0"/>
                <a:cs typeface="Arial" panose="020B0604020202020204" pitchFamily="34" charset="0"/>
              </a:rPr>
              <a:t>Elevators instead of ramps</a:t>
            </a:r>
          </a:p>
          <a:p>
            <a:pPr marL="690875" lvl="1" indent="-230292" defTabSz="921167">
              <a:lnSpc>
                <a:spcPct val="90000"/>
              </a:lnSpc>
              <a:spcBef>
                <a:spcPts val="504"/>
              </a:spcBef>
              <a:buFont typeface="Arial" panose="020B0604020202020204" pitchFamily="34" charset="0"/>
              <a:buChar char="•"/>
              <a:defRPr/>
            </a:pPr>
            <a:r>
              <a:rPr lang="en-US" sz="2000" dirty="0">
                <a:solidFill>
                  <a:prstClr val="black"/>
                </a:solidFill>
                <a:latin typeface="Arial" panose="020B0604020202020204" pitchFamily="34" charset="0"/>
                <a:cs typeface="Arial" panose="020B0604020202020204" pitchFamily="34" charset="0"/>
              </a:rPr>
              <a:t>Children’s space, space for homeschoolers and their programs</a:t>
            </a:r>
          </a:p>
          <a:p>
            <a:pPr marL="690875" lvl="1" indent="-230292" defTabSz="921167">
              <a:lnSpc>
                <a:spcPct val="90000"/>
              </a:lnSpc>
              <a:spcBef>
                <a:spcPts val="504"/>
              </a:spcBef>
              <a:buFont typeface="Arial" panose="020B0604020202020204" pitchFamily="34" charset="0"/>
              <a:buChar char="•"/>
              <a:defRPr/>
            </a:pPr>
            <a:r>
              <a:rPr lang="en-US" sz="2000" dirty="0">
                <a:solidFill>
                  <a:prstClr val="black"/>
                </a:solidFill>
                <a:latin typeface="Arial" panose="020B0604020202020204" pitchFamily="34" charset="0"/>
                <a:cs typeface="Arial" panose="020B0604020202020204" pitchFamily="34" charset="0"/>
              </a:rPr>
              <a:t>Audio visual equipment in meeting rooms</a:t>
            </a:r>
          </a:p>
          <a:p>
            <a:pPr marL="690875" lvl="1" indent="-230292" defTabSz="921167">
              <a:lnSpc>
                <a:spcPct val="90000"/>
              </a:lnSpc>
              <a:spcBef>
                <a:spcPts val="504"/>
              </a:spcBef>
              <a:buFont typeface="Arial" panose="020B0604020202020204" pitchFamily="34" charset="0"/>
              <a:buChar char="•"/>
              <a:defRPr/>
            </a:pPr>
            <a:r>
              <a:rPr lang="en-US" sz="2000" dirty="0">
                <a:solidFill>
                  <a:prstClr val="black"/>
                </a:solidFill>
                <a:latin typeface="Arial" panose="020B0604020202020204" pitchFamily="34" charset="0"/>
                <a:cs typeface="Arial" panose="020B0604020202020204" pitchFamily="34" charset="0"/>
              </a:rPr>
              <a:t>Creation station, makers space, and instruction</a:t>
            </a:r>
          </a:p>
          <a:p>
            <a:pPr marL="690875" lvl="1" indent="-230292" defTabSz="921167">
              <a:lnSpc>
                <a:spcPct val="90000"/>
              </a:lnSpc>
              <a:spcBef>
                <a:spcPts val="504"/>
              </a:spcBef>
              <a:buFont typeface="Arial" panose="020B0604020202020204" pitchFamily="34" charset="0"/>
              <a:buChar char="•"/>
              <a:defRPr/>
            </a:pPr>
            <a:r>
              <a:rPr lang="en-US" sz="2000" dirty="0">
                <a:solidFill>
                  <a:prstClr val="black"/>
                </a:solidFill>
                <a:latin typeface="Arial" panose="020B0604020202020204" pitchFamily="34" charset="0"/>
                <a:cs typeface="Arial" panose="020B0604020202020204" pitchFamily="34" charset="0"/>
              </a:rPr>
              <a:t>Bookstore / coffee shop</a:t>
            </a:r>
          </a:p>
          <a:p>
            <a:pPr marL="690875" lvl="1" indent="-230292" defTabSz="921167">
              <a:lnSpc>
                <a:spcPct val="90000"/>
              </a:lnSpc>
              <a:spcBef>
                <a:spcPts val="504"/>
              </a:spcBef>
              <a:buFont typeface="Arial" panose="020B0604020202020204" pitchFamily="34" charset="0"/>
              <a:buChar char="•"/>
              <a:defRPr/>
            </a:pPr>
            <a:r>
              <a:rPr lang="en-US" sz="2000" dirty="0">
                <a:solidFill>
                  <a:prstClr val="black"/>
                </a:solidFill>
                <a:latin typeface="Arial" panose="020B0604020202020204" pitchFamily="34" charset="0"/>
                <a:cs typeface="Arial" panose="020B0604020202020204" pitchFamily="34" charset="0"/>
              </a:rPr>
              <a:t>Lockers for holds</a:t>
            </a:r>
          </a:p>
          <a:p>
            <a:pPr marL="690875" lvl="1" indent="-230292" defTabSz="921167">
              <a:lnSpc>
                <a:spcPct val="90000"/>
              </a:lnSpc>
              <a:spcBef>
                <a:spcPts val="504"/>
              </a:spcBef>
              <a:buFont typeface="Arial" panose="020B0604020202020204" pitchFamily="34" charset="0"/>
              <a:buChar char="•"/>
              <a:defRPr/>
            </a:pPr>
            <a:r>
              <a:rPr lang="en-US" sz="2000" dirty="0">
                <a:solidFill>
                  <a:prstClr val="black"/>
                </a:solidFill>
                <a:latin typeface="Arial" panose="020B0604020202020204" pitchFamily="34" charset="0"/>
                <a:cs typeface="Arial" panose="020B0604020202020204" pitchFamily="34" charset="0"/>
              </a:rPr>
              <a:t>Friends of Library and a space for them.</a:t>
            </a:r>
          </a:p>
          <a:p>
            <a:endParaRPr lang="en-US" dirty="0"/>
          </a:p>
        </p:txBody>
      </p:sp>
      <p:sp>
        <p:nvSpPr>
          <p:cNvPr id="4" name="Slide Number Placeholder 3"/>
          <p:cNvSpPr>
            <a:spLocks noGrp="1"/>
          </p:cNvSpPr>
          <p:nvPr>
            <p:ph type="sldNum" sz="quarter" idx="5"/>
          </p:nvPr>
        </p:nvSpPr>
        <p:spPr/>
        <p:txBody>
          <a:bodyPr/>
          <a:lstStyle/>
          <a:p>
            <a:fld id="{24B6DEF5-C41E-452C-94BC-C1A22F25D946}" type="slidenum">
              <a:rPr lang="en-US" smtClean="0"/>
              <a:t>3</a:t>
            </a:fld>
            <a:endParaRPr lang="en-US"/>
          </a:p>
        </p:txBody>
      </p:sp>
    </p:spTree>
    <p:extLst>
      <p:ext uri="{BB962C8B-B14F-4D97-AF65-F5344CB8AC3E}">
        <p14:creationId xmlns:p14="http://schemas.microsoft.com/office/powerpoint/2010/main" val="1638034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0292" indent="-230292" defTabSz="921167">
              <a:lnSpc>
                <a:spcPct val="90000"/>
              </a:lnSpc>
              <a:spcBef>
                <a:spcPts val="1007"/>
              </a:spcBef>
              <a:buFont typeface="Arial" panose="020B0604020202020204" pitchFamily="34" charset="0"/>
              <a:buChar char="•"/>
              <a:defRPr/>
            </a:pPr>
            <a:r>
              <a:rPr lang="en-US" sz="2400" dirty="0">
                <a:solidFill>
                  <a:prstClr val="black"/>
                </a:solidFill>
                <a:latin typeface="Arial" panose="020B0604020202020204"/>
              </a:rPr>
              <a:t>Sarasota County has launched their Engage site which has a video recording of the February 12</a:t>
            </a:r>
            <a:r>
              <a:rPr lang="en-US" sz="2400" baseline="30000" dirty="0">
                <a:solidFill>
                  <a:prstClr val="black"/>
                </a:solidFill>
                <a:latin typeface="Arial" panose="020B0604020202020204"/>
              </a:rPr>
              <a:t>th</a:t>
            </a:r>
            <a:r>
              <a:rPr lang="en-US" sz="2400" dirty="0">
                <a:solidFill>
                  <a:prstClr val="black"/>
                </a:solidFill>
                <a:latin typeface="Arial" panose="020B0604020202020204"/>
              </a:rPr>
              <a:t> meeting, as well as a survey which gives the public another opportunity to provide their feedback.</a:t>
            </a:r>
          </a:p>
          <a:p>
            <a:r>
              <a:rPr lang="en-US" dirty="0"/>
              <a:t>The Engage site can be accessed by going to the County’s website, then to the Libraries main page and then scrolling down to where it says Library for Longboat Key.</a:t>
            </a:r>
          </a:p>
          <a:p>
            <a:pPr marL="230292" indent="-230292" defTabSz="921167">
              <a:lnSpc>
                <a:spcPct val="90000"/>
              </a:lnSpc>
              <a:spcBef>
                <a:spcPts val="1007"/>
              </a:spcBef>
              <a:buFont typeface="Arial" panose="020B0604020202020204" pitchFamily="34" charset="0"/>
              <a:buChar char="•"/>
              <a:defRPr/>
            </a:pPr>
            <a:r>
              <a:rPr lang="en-US" sz="2400" dirty="0">
                <a:solidFill>
                  <a:prstClr val="black"/>
                </a:solidFill>
                <a:latin typeface="Arial" panose="020B0604020202020204" pitchFamily="34" charset="0"/>
                <a:cs typeface="Arial" panose="020B0604020202020204" pitchFamily="34" charset="0"/>
              </a:rPr>
              <a:t>A second workshop will take place on March 18, 2024, when Borrelli will return with a few concepts for further discussion based on the feedback and findings. Once again public input will be collected so a final plan can be drafted.</a:t>
            </a:r>
          </a:p>
          <a:p>
            <a:pPr marL="230292" indent="-230292" defTabSz="921167">
              <a:lnSpc>
                <a:spcPct val="90000"/>
              </a:lnSpc>
              <a:spcBef>
                <a:spcPts val="1007"/>
              </a:spcBef>
              <a:buFont typeface="Arial" panose="020B0604020202020204" pitchFamily="34" charset="0"/>
              <a:buChar char="•"/>
              <a:defRPr/>
            </a:pPr>
            <a:r>
              <a:rPr lang="en-US" sz="2400" dirty="0">
                <a:solidFill>
                  <a:prstClr val="black"/>
                </a:solidFill>
                <a:latin typeface="Arial" panose="020B0604020202020204" pitchFamily="34" charset="0"/>
                <a:cs typeface="Arial" panose="020B0604020202020204" pitchFamily="34" charset="0"/>
              </a:rPr>
              <a:t>A period has been established for fundraising and a deadline associated with timeframe for any donations toward the enhancements. </a:t>
            </a:r>
          </a:p>
          <a:p>
            <a:pPr marL="230292" indent="-230292" defTabSz="921167">
              <a:lnSpc>
                <a:spcPct val="90000"/>
              </a:lnSpc>
              <a:spcBef>
                <a:spcPts val="1007"/>
              </a:spcBef>
              <a:buFont typeface="Arial" panose="020B0604020202020204" pitchFamily="34" charset="0"/>
              <a:buChar char="•"/>
              <a:defRPr/>
            </a:pPr>
            <a:r>
              <a:rPr lang="en-US" sz="2400" dirty="0">
                <a:solidFill>
                  <a:prstClr val="black"/>
                </a:solidFill>
                <a:latin typeface="Arial" panose="020B0604020202020204" pitchFamily="34" charset="0"/>
                <a:cs typeface="Arial" panose="020B0604020202020204" pitchFamily="34" charset="0"/>
              </a:rPr>
              <a:t>The County will then create a construction project for funding consideration by the County Commission in their 5-year Capital Improvement Plan (CIP) budget process for a base library project. Any enhancements or additions to the project would be the responsibility of private donors. The Sarasota County Library Foundation will serve as the fundraising arm of the project for any additions or enhancements.</a:t>
            </a:r>
          </a:p>
          <a:p>
            <a:endParaRPr lang="en-US" dirty="0"/>
          </a:p>
        </p:txBody>
      </p:sp>
      <p:sp>
        <p:nvSpPr>
          <p:cNvPr id="4" name="Slide Number Placeholder 3"/>
          <p:cNvSpPr>
            <a:spLocks noGrp="1"/>
          </p:cNvSpPr>
          <p:nvPr>
            <p:ph type="sldNum" sz="quarter" idx="5"/>
          </p:nvPr>
        </p:nvSpPr>
        <p:spPr/>
        <p:txBody>
          <a:bodyPr/>
          <a:lstStyle/>
          <a:p>
            <a:fld id="{24B6DEF5-C41E-452C-94BC-C1A22F25D946}" type="slidenum">
              <a:rPr lang="en-US" smtClean="0"/>
              <a:t>4</a:t>
            </a:fld>
            <a:endParaRPr lang="en-US"/>
          </a:p>
        </p:txBody>
      </p:sp>
    </p:spTree>
    <p:extLst>
      <p:ext uri="{BB962C8B-B14F-4D97-AF65-F5344CB8AC3E}">
        <p14:creationId xmlns:p14="http://schemas.microsoft.com/office/powerpoint/2010/main" val="1787712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 also wanted to take a moment to outline the timeline for having a library on Longboat Key.  This discussion is not new. </a:t>
            </a:r>
          </a:p>
          <a:p>
            <a:pPr indent="-230292" defTabSz="921167">
              <a:lnSpc>
                <a:spcPct val="107000"/>
              </a:lnSpc>
              <a:spcAft>
                <a:spcPts val="806"/>
              </a:spcAft>
              <a:buFont typeface="Arial" panose="020B0604020202020204" pitchFamily="34" charset="0"/>
              <a:buChar char="•"/>
              <a:defRPr/>
            </a:pPr>
            <a:r>
              <a:rPr lang="en-US" sz="20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December 2019 -</a:t>
            </a:r>
            <a:r>
              <a:rPr lang="en-US"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 Sarasota County Libraries installed a kiosk with access to the cloud Library collection at Town Hall.</a:t>
            </a:r>
            <a:endParaRPr lang="en-US" sz="1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indent="-230292" defTabSz="921167">
              <a:lnSpc>
                <a:spcPct val="107000"/>
              </a:lnSpc>
              <a:spcAft>
                <a:spcPts val="806"/>
              </a:spcAft>
              <a:buFont typeface="Arial" panose="020B0604020202020204" pitchFamily="34" charset="0"/>
              <a:buChar char="•"/>
              <a:defRPr/>
            </a:pPr>
            <a:r>
              <a:rPr lang="en-US" sz="20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January 2020</a:t>
            </a:r>
            <a:r>
              <a:rPr lang="en-US"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 - Library and County Admin staff met with Town representatives and the private library board members to advance discussions about establishing a public library in the Town.</a:t>
            </a:r>
            <a:endParaRPr lang="en-US" sz="1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indent="-230292" defTabSz="921167">
              <a:lnSpc>
                <a:spcPct val="107000"/>
              </a:lnSpc>
              <a:spcAft>
                <a:spcPts val="806"/>
              </a:spcAft>
              <a:buFont typeface="Arial" panose="020B0604020202020204" pitchFamily="34" charset="0"/>
              <a:buChar char="•"/>
              <a:defRPr/>
            </a:pPr>
            <a:r>
              <a:rPr lang="en-US" sz="20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February 26, 2020</a:t>
            </a:r>
            <a:r>
              <a:rPr lang="en-US"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 - Joint meeting between the Town and Sarasota County held a discussion with the Town indicating support for the County to start planning for a new library.</a:t>
            </a:r>
            <a:endParaRPr lang="en-US" sz="1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indent="-230292" defTabSz="921167">
              <a:lnSpc>
                <a:spcPct val="107000"/>
              </a:lnSpc>
              <a:spcAft>
                <a:spcPts val="806"/>
              </a:spcAft>
              <a:buFont typeface="Arial" panose="020B0604020202020204" pitchFamily="34" charset="0"/>
              <a:buChar char="•"/>
              <a:defRPr/>
            </a:pPr>
            <a:r>
              <a:rPr lang="en-US" sz="20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March 2020</a:t>
            </a:r>
            <a:r>
              <a:rPr lang="en-US"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 – </a:t>
            </a:r>
            <a:r>
              <a:rPr lang="en-US" sz="20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Covid</a:t>
            </a:r>
            <a:r>
              <a:rPr lang="en-US"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 hits (all library discussions are put on hold).</a:t>
            </a:r>
            <a:endParaRPr lang="en-US" sz="1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indent="-230292" defTabSz="921167">
              <a:lnSpc>
                <a:spcPct val="107000"/>
              </a:lnSpc>
              <a:spcAft>
                <a:spcPts val="806"/>
              </a:spcAft>
              <a:buFont typeface="Arial" panose="020B0604020202020204" pitchFamily="34" charset="0"/>
              <a:buChar char="•"/>
              <a:defRPr/>
            </a:pPr>
            <a:r>
              <a:rPr lang="en-US" sz="20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January 19, 2021</a:t>
            </a:r>
            <a:r>
              <a:rPr lang="en-US"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 –Town Center Phase 3 was an agenda item at a Regular Workshop Meeting. The topic of inclusion of Sarasota County Library program in the “Overall Principles” statement for Town Center was discussed.</a:t>
            </a:r>
            <a:endParaRPr lang="en-US" sz="1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4B6DEF5-C41E-452C-94BC-C1A22F25D946}" type="slidenum">
              <a:rPr lang="en-US" smtClean="0"/>
              <a:t>5</a:t>
            </a:fld>
            <a:endParaRPr lang="en-US"/>
          </a:p>
        </p:txBody>
      </p:sp>
    </p:spTree>
    <p:extLst>
      <p:ext uri="{BB962C8B-B14F-4D97-AF65-F5344CB8AC3E}">
        <p14:creationId xmlns:p14="http://schemas.microsoft.com/office/powerpoint/2010/main" val="33543708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4B6DEF5-C41E-452C-94BC-C1A22F25D946}" type="slidenum">
              <a:rPr lang="en-US" smtClean="0"/>
              <a:t>6</a:t>
            </a:fld>
            <a:endParaRPr lang="en-US"/>
          </a:p>
        </p:txBody>
      </p:sp>
    </p:spTree>
    <p:extLst>
      <p:ext uri="{BB962C8B-B14F-4D97-AF65-F5344CB8AC3E}">
        <p14:creationId xmlns:p14="http://schemas.microsoft.com/office/powerpoint/2010/main" val="21404087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4B6DEF5-C41E-452C-94BC-C1A22F25D946}" type="slidenum">
              <a:rPr lang="en-US" smtClean="0"/>
              <a:t>7</a:t>
            </a:fld>
            <a:endParaRPr lang="en-US"/>
          </a:p>
        </p:txBody>
      </p:sp>
    </p:spTree>
    <p:extLst>
      <p:ext uri="{BB962C8B-B14F-4D97-AF65-F5344CB8AC3E}">
        <p14:creationId xmlns:p14="http://schemas.microsoft.com/office/powerpoint/2010/main" val="3393609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4B6DEF5-C41E-452C-94BC-C1A22F25D946}" type="slidenum">
              <a:rPr lang="en-US" smtClean="0"/>
              <a:t>8</a:t>
            </a:fld>
            <a:endParaRPr lang="en-US"/>
          </a:p>
        </p:txBody>
      </p:sp>
    </p:spTree>
    <p:extLst>
      <p:ext uri="{BB962C8B-B14F-4D97-AF65-F5344CB8AC3E}">
        <p14:creationId xmlns:p14="http://schemas.microsoft.com/office/powerpoint/2010/main" val="37674973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4B6DEF5-C41E-452C-94BC-C1A22F25D946}" type="slidenum">
              <a:rPr lang="en-US" smtClean="0"/>
              <a:t>9</a:t>
            </a:fld>
            <a:endParaRPr lang="en-US"/>
          </a:p>
        </p:txBody>
      </p:sp>
    </p:spTree>
    <p:extLst>
      <p:ext uri="{BB962C8B-B14F-4D97-AF65-F5344CB8AC3E}">
        <p14:creationId xmlns:p14="http://schemas.microsoft.com/office/powerpoint/2010/main" val="37690607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4B6DEF5-C41E-452C-94BC-C1A22F25D946}" type="slidenum">
              <a:rPr lang="en-US" smtClean="0"/>
              <a:t>10</a:t>
            </a:fld>
            <a:endParaRPr lang="en-US"/>
          </a:p>
        </p:txBody>
      </p:sp>
    </p:spTree>
    <p:extLst>
      <p:ext uri="{BB962C8B-B14F-4D97-AF65-F5344CB8AC3E}">
        <p14:creationId xmlns:p14="http://schemas.microsoft.com/office/powerpoint/2010/main" val="11514232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DFCC0-9E29-4E40-8D9B-9A9602EE06D6}"/>
              </a:ext>
            </a:extLst>
          </p:cNvPr>
          <p:cNvSpPr>
            <a:spLocks noGrp="1"/>
          </p:cNvSpPr>
          <p:nvPr>
            <p:ph type="ctrTitle"/>
          </p:nvPr>
        </p:nvSpPr>
        <p:spPr>
          <a:xfrm>
            <a:off x="1524000" y="1122363"/>
            <a:ext cx="9144000" cy="2387600"/>
          </a:xfrm>
        </p:spPr>
        <p:txBody>
          <a:bodyPr anchor="b"/>
          <a:lstStyle>
            <a:lvl1pPr algn="ctr">
              <a:defRPr sz="6000" b="1">
                <a:solidFill>
                  <a:schemeClr val="tx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8D6F953-86E4-4AF6-876A-802B34A34F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FCDC4A01-4941-487E-A6A4-68AFECFF2C62}"/>
              </a:ext>
            </a:extLst>
          </p:cNvPr>
          <p:cNvSpPr>
            <a:spLocks noGrp="1"/>
          </p:cNvSpPr>
          <p:nvPr>
            <p:ph type="dt" sz="half" idx="10"/>
          </p:nvPr>
        </p:nvSpPr>
        <p:spPr/>
        <p:txBody>
          <a:bodyPr/>
          <a:lstStyle/>
          <a:p>
            <a:fld id="{98B088FF-5CE3-48F9-92FC-43FB5F5C67DF}" type="datetimeFigureOut">
              <a:rPr lang="en-US" smtClean="0"/>
              <a:t>2/20/2024</a:t>
            </a:fld>
            <a:endParaRPr lang="en-US" dirty="0"/>
          </a:p>
        </p:txBody>
      </p:sp>
      <p:sp>
        <p:nvSpPr>
          <p:cNvPr id="5" name="Footer Placeholder 4">
            <a:extLst>
              <a:ext uri="{FF2B5EF4-FFF2-40B4-BE49-F238E27FC236}">
                <a16:creationId xmlns:a16="http://schemas.microsoft.com/office/drawing/2014/main" id="{57B52D62-D72C-4943-A483-9BEB789906C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DA282EE-25DF-4A4A-8001-9FB9EC8F5E30}"/>
              </a:ext>
            </a:extLst>
          </p:cNvPr>
          <p:cNvSpPr>
            <a:spLocks noGrp="1"/>
          </p:cNvSpPr>
          <p:nvPr>
            <p:ph type="sldNum" sz="quarter" idx="12"/>
          </p:nvPr>
        </p:nvSpPr>
        <p:spPr/>
        <p:txBody>
          <a:bodyPr/>
          <a:lstStyle/>
          <a:p>
            <a:fld id="{AD526EDF-47C9-4D38-8F23-D55C707CF7DF}" type="slidenum">
              <a:rPr lang="en-US" smtClean="0"/>
              <a:t>‹#›</a:t>
            </a:fld>
            <a:endParaRPr lang="en-US" dirty="0"/>
          </a:p>
        </p:txBody>
      </p:sp>
    </p:spTree>
    <p:extLst>
      <p:ext uri="{BB962C8B-B14F-4D97-AF65-F5344CB8AC3E}">
        <p14:creationId xmlns:p14="http://schemas.microsoft.com/office/powerpoint/2010/main" val="2811361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9FA0A-28B2-402C-8908-E6BC942DB3D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0415894-A15A-40A2-8DB2-2198237647C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FCCEC7F-3BB3-470E-8B99-3405EB6D1D25}"/>
              </a:ext>
            </a:extLst>
          </p:cNvPr>
          <p:cNvSpPr>
            <a:spLocks noGrp="1"/>
          </p:cNvSpPr>
          <p:nvPr>
            <p:ph type="dt" sz="half" idx="10"/>
          </p:nvPr>
        </p:nvSpPr>
        <p:spPr/>
        <p:txBody>
          <a:bodyPr/>
          <a:lstStyle/>
          <a:p>
            <a:fld id="{98B088FF-5CE3-48F9-92FC-43FB5F5C67DF}" type="datetimeFigureOut">
              <a:rPr lang="en-US" smtClean="0"/>
              <a:t>2/20/2024</a:t>
            </a:fld>
            <a:endParaRPr lang="en-US" dirty="0"/>
          </a:p>
        </p:txBody>
      </p:sp>
      <p:sp>
        <p:nvSpPr>
          <p:cNvPr id="5" name="Footer Placeholder 4">
            <a:extLst>
              <a:ext uri="{FF2B5EF4-FFF2-40B4-BE49-F238E27FC236}">
                <a16:creationId xmlns:a16="http://schemas.microsoft.com/office/drawing/2014/main" id="{4ED7CB22-0FA1-4D21-920D-F4C9A0147B5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ABCE62-17F5-484E-947B-0B4CC10A8EB9}"/>
              </a:ext>
            </a:extLst>
          </p:cNvPr>
          <p:cNvSpPr>
            <a:spLocks noGrp="1"/>
          </p:cNvSpPr>
          <p:nvPr>
            <p:ph type="sldNum" sz="quarter" idx="12"/>
          </p:nvPr>
        </p:nvSpPr>
        <p:spPr/>
        <p:txBody>
          <a:bodyPr/>
          <a:lstStyle/>
          <a:p>
            <a:fld id="{AD526EDF-47C9-4D38-8F23-D55C707CF7DF}" type="slidenum">
              <a:rPr lang="en-US" smtClean="0"/>
              <a:t>‹#›</a:t>
            </a:fld>
            <a:endParaRPr lang="en-US" dirty="0"/>
          </a:p>
        </p:txBody>
      </p:sp>
    </p:spTree>
    <p:extLst>
      <p:ext uri="{BB962C8B-B14F-4D97-AF65-F5344CB8AC3E}">
        <p14:creationId xmlns:p14="http://schemas.microsoft.com/office/powerpoint/2010/main" val="58764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FACB8C-46A9-49E8-BD3F-F6194772F25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a:extLst>
              <a:ext uri="{FF2B5EF4-FFF2-40B4-BE49-F238E27FC236}">
                <a16:creationId xmlns:a16="http://schemas.microsoft.com/office/drawing/2014/main" id="{1FFC611A-DD25-4192-A814-1FED0FCB1D03}"/>
              </a:ext>
            </a:extLst>
          </p:cNvPr>
          <p:cNvSpPr>
            <a:spLocks noGrp="1"/>
          </p:cNvSpPr>
          <p:nvPr>
            <p:ph type="title"/>
          </p:nvPr>
        </p:nvSpPr>
        <p:spPr>
          <a:xfrm>
            <a:off x="4252609" y="18255"/>
            <a:ext cx="7939391" cy="1325563"/>
          </a:xfrm>
        </p:spPr>
        <p:txBody>
          <a:bodyPr/>
          <a:lstStyle>
            <a:lvl1pPr>
              <a:defRPr>
                <a:solidFill>
                  <a:schemeClr val="bg1"/>
                </a:solidFill>
              </a:defRPr>
            </a:lvl1pPr>
          </a:lstStyle>
          <a:p>
            <a:r>
              <a:rPr lang="en-US"/>
              <a:t>Click to edit Master title style</a:t>
            </a:r>
          </a:p>
        </p:txBody>
      </p:sp>
      <p:sp>
        <p:nvSpPr>
          <p:cNvPr id="9" name="Date Placeholder 8">
            <a:extLst>
              <a:ext uri="{FF2B5EF4-FFF2-40B4-BE49-F238E27FC236}">
                <a16:creationId xmlns:a16="http://schemas.microsoft.com/office/drawing/2014/main" id="{FA85D20B-FA63-4107-8E02-DDEDF14C7ACA}"/>
              </a:ext>
            </a:extLst>
          </p:cNvPr>
          <p:cNvSpPr>
            <a:spLocks noGrp="1"/>
          </p:cNvSpPr>
          <p:nvPr>
            <p:ph type="dt" sz="half" idx="10"/>
          </p:nvPr>
        </p:nvSpPr>
        <p:spPr/>
        <p:txBody>
          <a:bodyPr/>
          <a:lstStyle/>
          <a:p>
            <a:fld id="{98B088FF-5CE3-48F9-92FC-43FB5F5C67DF}" type="datetimeFigureOut">
              <a:rPr lang="en-US" smtClean="0"/>
              <a:t>2/20/2024</a:t>
            </a:fld>
            <a:endParaRPr lang="en-US" dirty="0"/>
          </a:p>
        </p:txBody>
      </p:sp>
      <p:sp>
        <p:nvSpPr>
          <p:cNvPr id="10" name="Footer Placeholder 9">
            <a:extLst>
              <a:ext uri="{FF2B5EF4-FFF2-40B4-BE49-F238E27FC236}">
                <a16:creationId xmlns:a16="http://schemas.microsoft.com/office/drawing/2014/main" id="{E18DBCFD-170E-4868-8C05-1802802A0D3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EAE114A0-9354-4568-B7B9-248746031C7C}"/>
              </a:ext>
            </a:extLst>
          </p:cNvPr>
          <p:cNvSpPr>
            <a:spLocks noGrp="1"/>
          </p:cNvSpPr>
          <p:nvPr>
            <p:ph type="sldNum" sz="quarter" idx="12"/>
          </p:nvPr>
        </p:nvSpPr>
        <p:spPr/>
        <p:txBody>
          <a:bodyPr/>
          <a:lstStyle/>
          <a:p>
            <a:fld id="{AD526EDF-47C9-4D38-8F23-D55C707CF7DF}" type="slidenum">
              <a:rPr lang="en-US" smtClean="0"/>
              <a:t>‹#›</a:t>
            </a:fld>
            <a:endParaRPr lang="en-US" dirty="0"/>
          </a:p>
        </p:txBody>
      </p:sp>
    </p:spTree>
    <p:extLst>
      <p:ext uri="{BB962C8B-B14F-4D97-AF65-F5344CB8AC3E}">
        <p14:creationId xmlns:p14="http://schemas.microsoft.com/office/powerpoint/2010/main" val="2467158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8BE4F-946D-4A0A-A360-95999D746B2F}"/>
              </a:ext>
            </a:extLst>
          </p:cNvPr>
          <p:cNvSpPr>
            <a:spLocks noGrp="1"/>
          </p:cNvSpPr>
          <p:nvPr>
            <p:ph type="title" hasCustomPrompt="1"/>
          </p:nvPr>
        </p:nvSpPr>
        <p:spPr>
          <a:xfrm>
            <a:off x="4286794" y="136525"/>
            <a:ext cx="7315199" cy="715529"/>
          </a:xfrm>
        </p:spPr>
        <p:txBody>
          <a:bodyPr>
            <a:noAutofit/>
          </a:bodyPr>
          <a:lstStyle>
            <a:lvl1pPr algn="ctr">
              <a:defRPr sz="3600" b="1">
                <a:solidFill>
                  <a:schemeClr val="bg1"/>
                </a:solidFill>
              </a:defRPr>
            </a:lvl1pPr>
          </a:lstStyle>
          <a:p>
            <a:r>
              <a:rPr lang="en-US" dirty="0"/>
              <a:t>Click to edit title </a:t>
            </a:r>
          </a:p>
        </p:txBody>
      </p:sp>
      <p:sp>
        <p:nvSpPr>
          <p:cNvPr id="3" name="Content Placeholder 2">
            <a:extLst>
              <a:ext uri="{FF2B5EF4-FFF2-40B4-BE49-F238E27FC236}">
                <a16:creationId xmlns:a16="http://schemas.microsoft.com/office/drawing/2014/main" id="{02F66145-E558-4729-8177-BF3562AD8C2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DBCE756-9EED-4A74-AF6A-066826DC247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394EB8-9BBB-4975-A790-301A6CAD8A01}"/>
              </a:ext>
            </a:extLst>
          </p:cNvPr>
          <p:cNvSpPr>
            <a:spLocks noGrp="1"/>
          </p:cNvSpPr>
          <p:nvPr>
            <p:ph type="dt" sz="half" idx="10"/>
          </p:nvPr>
        </p:nvSpPr>
        <p:spPr/>
        <p:txBody>
          <a:bodyPr/>
          <a:lstStyle/>
          <a:p>
            <a:fld id="{98B088FF-5CE3-48F9-92FC-43FB5F5C67DF}" type="datetimeFigureOut">
              <a:rPr lang="en-US" smtClean="0"/>
              <a:t>2/20/2024</a:t>
            </a:fld>
            <a:endParaRPr lang="en-US" dirty="0"/>
          </a:p>
        </p:txBody>
      </p:sp>
      <p:sp>
        <p:nvSpPr>
          <p:cNvPr id="6" name="Footer Placeholder 5">
            <a:extLst>
              <a:ext uri="{FF2B5EF4-FFF2-40B4-BE49-F238E27FC236}">
                <a16:creationId xmlns:a16="http://schemas.microsoft.com/office/drawing/2014/main" id="{84EA1C75-D1E5-44AC-87BF-7A3A2096FBE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0D10286-746F-43C6-88CB-9A72E9D1AA74}"/>
              </a:ext>
            </a:extLst>
          </p:cNvPr>
          <p:cNvSpPr>
            <a:spLocks noGrp="1"/>
          </p:cNvSpPr>
          <p:nvPr>
            <p:ph type="sldNum" sz="quarter" idx="12"/>
          </p:nvPr>
        </p:nvSpPr>
        <p:spPr/>
        <p:txBody>
          <a:bodyPr/>
          <a:lstStyle/>
          <a:p>
            <a:fld id="{AD526EDF-47C9-4D38-8F23-D55C707CF7DF}" type="slidenum">
              <a:rPr lang="en-US" smtClean="0"/>
              <a:t>‹#›</a:t>
            </a:fld>
            <a:endParaRPr lang="en-US" dirty="0"/>
          </a:p>
        </p:txBody>
      </p:sp>
    </p:spTree>
    <p:extLst>
      <p:ext uri="{BB962C8B-B14F-4D97-AF65-F5344CB8AC3E}">
        <p14:creationId xmlns:p14="http://schemas.microsoft.com/office/powerpoint/2010/main" val="2236904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03D52AA-1225-407A-ABD7-78794050843F}"/>
              </a:ext>
            </a:extLst>
          </p:cNvPr>
          <p:cNvSpPr>
            <a:spLocks noGrp="1"/>
          </p:cNvSpPr>
          <p:nvPr>
            <p:ph type="body" idx="1"/>
          </p:nvPr>
        </p:nvSpPr>
        <p:spPr>
          <a:xfrm>
            <a:off x="839788" y="1681163"/>
            <a:ext cx="5157787" cy="823912"/>
          </a:xfrm>
        </p:spPr>
        <p:txBody>
          <a:bodyPr anchor="b">
            <a:normAutofit/>
          </a:bodyPr>
          <a:lstStyle>
            <a:lvl1pPr marL="0" indent="0">
              <a:buNone/>
              <a:defRPr sz="28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B49E715-C87E-4375-87AC-20FD60CACF9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EC1C97F3-948D-4AA5-A7DF-B526C4057DA1}"/>
              </a:ext>
            </a:extLst>
          </p:cNvPr>
          <p:cNvSpPr>
            <a:spLocks noGrp="1"/>
          </p:cNvSpPr>
          <p:nvPr>
            <p:ph type="body" sz="quarter" idx="3"/>
          </p:nvPr>
        </p:nvSpPr>
        <p:spPr>
          <a:xfrm>
            <a:off x="6172200" y="1681163"/>
            <a:ext cx="5183188" cy="823912"/>
          </a:xfrm>
        </p:spPr>
        <p:txBody>
          <a:bodyPr anchor="b">
            <a:normAutofit/>
          </a:bodyPr>
          <a:lstStyle>
            <a:lvl1pPr marL="0" indent="0">
              <a:buNone/>
              <a:defRPr sz="28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9DF1CAD-68F9-44F9-AB2F-8913AC52CE9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BE805C0B-CEB7-459F-8E3D-63D94A02FE46}"/>
              </a:ext>
            </a:extLst>
          </p:cNvPr>
          <p:cNvSpPr>
            <a:spLocks noGrp="1"/>
          </p:cNvSpPr>
          <p:nvPr>
            <p:ph type="dt" sz="half" idx="10"/>
          </p:nvPr>
        </p:nvSpPr>
        <p:spPr/>
        <p:txBody>
          <a:bodyPr/>
          <a:lstStyle/>
          <a:p>
            <a:fld id="{98B088FF-5CE3-48F9-92FC-43FB5F5C67DF}" type="datetimeFigureOut">
              <a:rPr lang="en-US" smtClean="0"/>
              <a:t>2/20/2024</a:t>
            </a:fld>
            <a:endParaRPr lang="en-US" dirty="0"/>
          </a:p>
        </p:txBody>
      </p:sp>
      <p:sp>
        <p:nvSpPr>
          <p:cNvPr id="8" name="Footer Placeholder 7">
            <a:extLst>
              <a:ext uri="{FF2B5EF4-FFF2-40B4-BE49-F238E27FC236}">
                <a16:creationId xmlns:a16="http://schemas.microsoft.com/office/drawing/2014/main" id="{9010953A-579A-44ED-A3BD-504E36C179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A3666759-3596-4C1C-A5A3-3631BAEE8CAB}"/>
              </a:ext>
            </a:extLst>
          </p:cNvPr>
          <p:cNvSpPr>
            <a:spLocks noGrp="1"/>
          </p:cNvSpPr>
          <p:nvPr>
            <p:ph type="sldNum" sz="quarter" idx="12"/>
          </p:nvPr>
        </p:nvSpPr>
        <p:spPr/>
        <p:txBody>
          <a:bodyPr/>
          <a:lstStyle/>
          <a:p>
            <a:fld id="{AD526EDF-47C9-4D38-8F23-D55C707CF7DF}" type="slidenum">
              <a:rPr lang="en-US" smtClean="0"/>
              <a:t>‹#›</a:t>
            </a:fld>
            <a:endParaRPr lang="en-US" dirty="0"/>
          </a:p>
        </p:txBody>
      </p:sp>
      <p:sp>
        <p:nvSpPr>
          <p:cNvPr id="10" name="Title 9">
            <a:extLst>
              <a:ext uri="{FF2B5EF4-FFF2-40B4-BE49-F238E27FC236}">
                <a16:creationId xmlns:a16="http://schemas.microsoft.com/office/drawing/2014/main" id="{F61890A6-4349-4048-A507-C5C89BFCF690}"/>
              </a:ext>
            </a:extLst>
          </p:cNvPr>
          <p:cNvSpPr>
            <a:spLocks noGrp="1"/>
          </p:cNvSpPr>
          <p:nvPr>
            <p:ph type="title"/>
          </p:nvPr>
        </p:nvSpPr>
        <p:spPr>
          <a:xfrm>
            <a:off x="2937752" y="5555"/>
            <a:ext cx="9149269" cy="1325563"/>
          </a:xfrm>
        </p:spPr>
        <p:txBody>
          <a:bodyPr/>
          <a:lstStyle/>
          <a:p>
            <a:r>
              <a:rPr lang="en-US"/>
              <a:t>Click to edit Master title style</a:t>
            </a:r>
          </a:p>
        </p:txBody>
      </p:sp>
    </p:spTree>
    <p:extLst>
      <p:ext uri="{BB962C8B-B14F-4D97-AF65-F5344CB8AC3E}">
        <p14:creationId xmlns:p14="http://schemas.microsoft.com/office/powerpoint/2010/main" val="2695437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036BD-824B-405C-AD29-CEBC77193A15}"/>
              </a:ext>
            </a:extLst>
          </p:cNvPr>
          <p:cNvSpPr>
            <a:spLocks noGrp="1"/>
          </p:cNvSpPr>
          <p:nvPr>
            <p:ph type="title"/>
          </p:nvPr>
        </p:nvSpPr>
        <p:spPr>
          <a:xfrm>
            <a:off x="4295775" y="69850"/>
            <a:ext cx="7896225" cy="1177925"/>
          </a:xfrm>
        </p:spPr>
        <p:txBody>
          <a:bodyPr/>
          <a:lstStyle>
            <a:lvl1pPr>
              <a:defRPr>
                <a:solidFill>
                  <a:schemeClr val="bg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814DB20F-5908-4F3E-9725-B9D461D5E140}"/>
              </a:ext>
            </a:extLst>
          </p:cNvPr>
          <p:cNvSpPr>
            <a:spLocks noGrp="1"/>
          </p:cNvSpPr>
          <p:nvPr>
            <p:ph type="dt" sz="half" idx="10"/>
          </p:nvPr>
        </p:nvSpPr>
        <p:spPr/>
        <p:txBody>
          <a:bodyPr/>
          <a:lstStyle/>
          <a:p>
            <a:fld id="{98B088FF-5CE3-48F9-92FC-43FB5F5C67DF}" type="datetimeFigureOut">
              <a:rPr lang="en-US" smtClean="0"/>
              <a:t>2/20/2024</a:t>
            </a:fld>
            <a:endParaRPr lang="en-US" dirty="0"/>
          </a:p>
        </p:txBody>
      </p:sp>
      <p:sp>
        <p:nvSpPr>
          <p:cNvPr id="4" name="Footer Placeholder 3">
            <a:extLst>
              <a:ext uri="{FF2B5EF4-FFF2-40B4-BE49-F238E27FC236}">
                <a16:creationId xmlns:a16="http://schemas.microsoft.com/office/drawing/2014/main" id="{98807829-3AFE-4CE3-A240-61F552247A1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925F360-F5B7-4690-9D5B-E7C64516B4D4}"/>
              </a:ext>
            </a:extLst>
          </p:cNvPr>
          <p:cNvSpPr>
            <a:spLocks noGrp="1"/>
          </p:cNvSpPr>
          <p:nvPr>
            <p:ph type="sldNum" sz="quarter" idx="12"/>
          </p:nvPr>
        </p:nvSpPr>
        <p:spPr/>
        <p:txBody>
          <a:bodyPr/>
          <a:lstStyle/>
          <a:p>
            <a:fld id="{AD526EDF-47C9-4D38-8F23-D55C707CF7DF}" type="slidenum">
              <a:rPr lang="en-US" smtClean="0"/>
              <a:t>‹#›</a:t>
            </a:fld>
            <a:endParaRPr lang="en-US" dirty="0"/>
          </a:p>
        </p:txBody>
      </p:sp>
    </p:spTree>
    <p:extLst>
      <p:ext uri="{BB962C8B-B14F-4D97-AF65-F5344CB8AC3E}">
        <p14:creationId xmlns:p14="http://schemas.microsoft.com/office/powerpoint/2010/main" val="2681028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B1D31F-A123-43E6-9763-59DD44B67F2B}"/>
              </a:ext>
            </a:extLst>
          </p:cNvPr>
          <p:cNvSpPr>
            <a:spLocks noGrp="1"/>
          </p:cNvSpPr>
          <p:nvPr>
            <p:ph type="dt" sz="half" idx="10"/>
          </p:nvPr>
        </p:nvSpPr>
        <p:spPr/>
        <p:txBody>
          <a:bodyPr/>
          <a:lstStyle/>
          <a:p>
            <a:fld id="{98B088FF-5CE3-48F9-92FC-43FB5F5C67DF}" type="datetimeFigureOut">
              <a:rPr lang="en-US" smtClean="0"/>
              <a:t>2/20/2024</a:t>
            </a:fld>
            <a:endParaRPr lang="en-US" dirty="0"/>
          </a:p>
        </p:txBody>
      </p:sp>
      <p:sp>
        <p:nvSpPr>
          <p:cNvPr id="3" name="Footer Placeholder 2">
            <a:extLst>
              <a:ext uri="{FF2B5EF4-FFF2-40B4-BE49-F238E27FC236}">
                <a16:creationId xmlns:a16="http://schemas.microsoft.com/office/drawing/2014/main" id="{0D06F949-F878-48C0-B88E-8DE124012E5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B1DAFB4-A7AD-44D9-A7FF-4D32278D4FDB}"/>
              </a:ext>
            </a:extLst>
          </p:cNvPr>
          <p:cNvSpPr>
            <a:spLocks noGrp="1"/>
          </p:cNvSpPr>
          <p:nvPr>
            <p:ph type="sldNum" sz="quarter" idx="12"/>
          </p:nvPr>
        </p:nvSpPr>
        <p:spPr/>
        <p:txBody>
          <a:bodyPr/>
          <a:lstStyle/>
          <a:p>
            <a:fld id="{AD526EDF-47C9-4D38-8F23-D55C707CF7DF}" type="slidenum">
              <a:rPr lang="en-US" smtClean="0"/>
              <a:t>‹#›</a:t>
            </a:fld>
            <a:endParaRPr lang="en-US" dirty="0"/>
          </a:p>
        </p:txBody>
      </p:sp>
    </p:spTree>
    <p:extLst>
      <p:ext uri="{BB962C8B-B14F-4D97-AF65-F5344CB8AC3E}">
        <p14:creationId xmlns:p14="http://schemas.microsoft.com/office/powerpoint/2010/main" val="1150747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4B6B0-21E3-44DB-9624-0ADE6DB4A4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88A90D-E5C0-427A-B847-9BC6FB55CFB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922E203-DD98-470C-824C-E45E72AFA0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0537DBD-1038-4292-BD0E-FD36C01A5187}"/>
              </a:ext>
            </a:extLst>
          </p:cNvPr>
          <p:cNvSpPr>
            <a:spLocks noGrp="1"/>
          </p:cNvSpPr>
          <p:nvPr>
            <p:ph type="dt" sz="half" idx="10"/>
          </p:nvPr>
        </p:nvSpPr>
        <p:spPr/>
        <p:txBody>
          <a:bodyPr/>
          <a:lstStyle/>
          <a:p>
            <a:fld id="{98B088FF-5CE3-48F9-92FC-43FB5F5C67DF}" type="datetimeFigureOut">
              <a:rPr lang="en-US" smtClean="0"/>
              <a:t>2/20/2024</a:t>
            </a:fld>
            <a:endParaRPr lang="en-US" dirty="0"/>
          </a:p>
        </p:txBody>
      </p:sp>
      <p:sp>
        <p:nvSpPr>
          <p:cNvPr id="6" name="Footer Placeholder 5">
            <a:extLst>
              <a:ext uri="{FF2B5EF4-FFF2-40B4-BE49-F238E27FC236}">
                <a16:creationId xmlns:a16="http://schemas.microsoft.com/office/drawing/2014/main" id="{7C52066F-F8ED-4B08-B1FE-F120908B55B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18DA814-021F-4F0A-A5A1-EF442E76C228}"/>
              </a:ext>
            </a:extLst>
          </p:cNvPr>
          <p:cNvSpPr>
            <a:spLocks noGrp="1"/>
          </p:cNvSpPr>
          <p:nvPr>
            <p:ph type="sldNum" sz="quarter" idx="12"/>
          </p:nvPr>
        </p:nvSpPr>
        <p:spPr/>
        <p:txBody>
          <a:bodyPr/>
          <a:lstStyle/>
          <a:p>
            <a:fld id="{AD526EDF-47C9-4D38-8F23-D55C707CF7DF}" type="slidenum">
              <a:rPr lang="en-US" smtClean="0"/>
              <a:t>‹#›</a:t>
            </a:fld>
            <a:endParaRPr lang="en-US" dirty="0"/>
          </a:p>
        </p:txBody>
      </p:sp>
    </p:spTree>
    <p:extLst>
      <p:ext uri="{BB962C8B-B14F-4D97-AF65-F5344CB8AC3E}">
        <p14:creationId xmlns:p14="http://schemas.microsoft.com/office/powerpoint/2010/main" val="31166937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EEDC1-D019-4ADB-82B2-C92DA43CA6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222C61-0012-44E9-AAFB-FA6E913E5F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09214566-6349-4A79-9009-12D9E1034D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5E31D5A-05E0-4ECD-A59E-C77B01BA8A21}"/>
              </a:ext>
            </a:extLst>
          </p:cNvPr>
          <p:cNvSpPr>
            <a:spLocks noGrp="1"/>
          </p:cNvSpPr>
          <p:nvPr>
            <p:ph type="dt" sz="half" idx="10"/>
          </p:nvPr>
        </p:nvSpPr>
        <p:spPr/>
        <p:txBody>
          <a:bodyPr/>
          <a:lstStyle/>
          <a:p>
            <a:fld id="{98B088FF-5CE3-48F9-92FC-43FB5F5C67DF}" type="datetimeFigureOut">
              <a:rPr lang="en-US" smtClean="0"/>
              <a:t>2/20/2024</a:t>
            </a:fld>
            <a:endParaRPr lang="en-US" dirty="0"/>
          </a:p>
        </p:txBody>
      </p:sp>
      <p:sp>
        <p:nvSpPr>
          <p:cNvPr id="6" name="Footer Placeholder 5">
            <a:extLst>
              <a:ext uri="{FF2B5EF4-FFF2-40B4-BE49-F238E27FC236}">
                <a16:creationId xmlns:a16="http://schemas.microsoft.com/office/drawing/2014/main" id="{150762E2-BFD8-4C1B-A25A-23DFDECC76C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AFED20C-5D95-4044-A8A8-E3A74D358552}"/>
              </a:ext>
            </a:extLst>
          </p:cNvPr>
          <p:cNvSpPr>
            <a:spLocks noGrp="1"/>
          </p:cNvSpPr>
          <p:nvPr>
            <p:ph type="sldNum" sz="quarter" idx="12"/>
          </p:nvPr>
        </p:nvSpPr>
        <p:spPr/>
        <p:txBody>
          <a:bodyPr/>
          <a:lstStyle/>
          <a:p>
            <a:fld id="{AD526EDF-47C9-4D38-8F23-D55C707CF7DF}" type="slidenum">
              <a:rPr lang="en-US" smtClean="0"/>
              <a:t>‹#›</a:t>
            </a:fld>
            <a:endParaRPr lang="en-US" dirty="0"/>
          </a:p>
        </p:txBody>
      </p:sp>
    </p:spTree>
    <p:extLst>
      <p:ext uri="{BB962C8B-B14F-4D97-AF65-F5344CB8AC3E}">
        <p14:creationId xmlns:p14="http://schemas.microsoft.com/office/powerpoint/2010/main" val="3021207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B0546-1482-458E-B06D-586DE16F0FC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DCA0618-96C7-4EA4-92E9-8C5B396FCCE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2ABD85-A69F-4163-8308-8BD894EFEEC8}"/>
              </a:ext>
            </a:extLst>
          </p:cNvPr>
          <p:cNvSpPr>
            <a:spLocks noGrp="1"/>
          </p:cNvSpPr>
          <p:nvPr>
            <p:ph type="dt" sz="half" idx="10"/>
          </p:nvPr>
        </p:nvSpPr>
        <p:spPr/>
        <p:txBody>
          <a:bodyPr/>
          <a:lstStyle/>
          <a:p>
            <a:fld id="{98B088FF-5CE3-48F9-92FC-43FB5F5C67DF}" type="datetimeFigureOut">
              <a:rPr lang="en-US" smtClean="0"/>
              <a:t>2/20/2024</a:t>
            </a:fld>
            <a:endParaRPr lang="en-US" dirty="0"/>
          </a:p>
        </p:txBody>
      </p:sp>
      <p:sp>
        <p:nvSpPr>
          <p:cNvPr id="5" name="Footer Placeholder 4">
            <a:extLst>
              <a:ext uri="{FF2B5EF4-FFF2-40B4-BE49-F238E27FC236}">
                <a16:creationId xmlns:a16="http://schemas.microsoft.com/office/drawing/2014/main" id="{A7A4D0FB-6287-4383-B401-3199BA78C1C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032286-BC61-455B-AF6F-7ED9BEAC8000}"/>
              </a:ext>
            </a:extLst>
          </p:cNvPr>
          <p:cNvSpPr>
            <a:spLocks noGrp="1"/>
          </p:cNvSpPr>
          <p:nvPr>
            <p:ph type="sldNum" sz="quarter" idx="12"/>
          </p:nvPr>
        </p:nvSpPr>
        <p:spPr/>
        <p:txBody>
          <a:bodyPr/>
          <a:lstStyle/>
          <a:p>
            <a:fld id="{AD526EDF-47C9-4D38-8F23-D55C707CF7DF}" type="slidenum">
              <a:rPr lang="en-US" smtClean="0"/>
              <a:t>‹#›</a:t>
            </a:fld>
            <a:endParaRPr lang="en-US" dirty="0"/>
          </a:p>
        </p:txBody>
      </p:sp>
    </p:spTree>
    <p:extLst>
      <p:ext uri="{BB962C8B-B14F-4D97-AF65-F5344CB8AC3E}">
        <p14:creationId xmlns:p14="http://schemas.microsoft.com/office/powerpoint/2010/main" val="2008806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931F303-2792-4559-AF21-1E305051F7D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14063EC-943D-4E36-B3FF-A54F601EC0D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AB7EF4-53F3-4423-B519-E2A6FFF5B912}"/>
              </a:ext>
            </a:extLst>
          </p:cNvPr>
          <p:cNvSpPr>
            <a:spLocks noGrp="1"/>
          </p:cNvSpPr>
          <p:nvPr>
            <p:ph type="dt" sz="half" idx="10"/>
          </p:nvPr>
        </p:nvSpPr>
        <p:spPr/>
        <p:txBody>
          <a:bodyPr/>
          <a:lstStyle/>
          <a:p>
            <a:fld id="{98B088FF-5CE3-48F9-92FC-43FB5F5C67DF}" type="datetimeFigureOut">
              <a:rPr lang="en-US" smtClean="0"/>
              <a:t>2/20/2024</a:t>
            </a:fld>
            <a:endParaRPr lang="en-US" dirty="0"/>
          </a:p>
        </p:txBody>
      </p:sp>
      <p:sp>
        <p:nvSpPr>
          <p:cNvPr id="5" name="Footer Placeholder 4">
            <a:extLst>
              <a:ext uri="{FF2B5EF4-FFF2-40B4-BE49-F238E27FC236}">
                <a16:creationId xmlns:a16="http://schemas.microsoft.com/office/drawing/2014/main" id="{890A83CF-8F0B-48AD-9459-F4E3D5CD8B6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C0BF210-D5CB-4613-9D63-BEC135926C77}"/>
              </a:ext>
            </a:extLst>
          </p:cNvPr>
          <p:cNvSpPr>
            <a:spLocks noGrp="1"/>
          </p:cNvSpPr>
          <p:nvPr>
            <p:ph type="sldNum" sz="quarter" idx="12"/>
          </p:nvPr>
        </p:nvSpPr>
        <p:spPr/>
        <p:txBody>
          <a:bodyPr/>
          <a:lstStyle/>
          <a:p>
            <a:fld id="{AD526EDF-47C9-4D38-8F23-D55C707CF7DF}" type="slidenum">
              <a:rPr lang="en-US" smtClean="0"/>
              <a:t>‹#›</a:t>
            </a:fld>
            <a:endParaRPr lang="en-US" dirty="0"/>
          </a:p>
        </p:txBody>
      </p:sp>
    </p:spTree>
    <p:extLst>
      <p:ext uri="{BB962C8B-B14F-4D97-AF65-F5344CB8AC3E}">
        <p14:creationId xmlns:p14="http://schemas.microsoft.com/office/powerpoint/2010/main" val="16373631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852145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9EB138B-DFA8-4712-A283-9374061D117E}"/>
              </a:ext>
              <a:ext uri="{C183D7F6-B498-43B3-948B-1728B52AA6E4}">
                <adec:decorative xmlns:adec="http://schemas.microsoft.com/office/drawing/2017/decorative" val="1"/>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l="-93" r="93" b="80876"/>
          <a:stretch/>
        </p:blipFill>
        <p:spPr>
          <a:xfrm>
            <a:off x="0" y="25288"/>
            <a:ext cx="12169464" cy="1311497"/>
          </a:xfrm>
          <a:prstGeom prst="rect">
            <a:avLst/>
          </a:prstGeom>
        </p:spPr>
      </p:pic>
      <p:sp>
        <p:nvSpPr>
          <p:cNvPr id="2" name="Title Placeholder 1">
            <a:extLst>
              <a:ext uri="{FF2B5EF4-FFF2-40B4-BE49-F238E27FC236}">
                <a16:creationId xmlns:a16="http://schemas.microsoft.com/office/drawing/2014/main" id="{3BEFF42E-64AF-4BB7-961A-FF22F32695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4617F0D-DE41-4F0B-95E3-14F9D43D76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93BCEB-3FB8-41BD-A422-AED61BCAEC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B088FF-5CE3-48F9-92FC-43FB5F5C67DF}" type="datetimeFigureOut">
              <a:rPr lang="en-US" smtClean="0"/>
              <a:t>2/20/2024</a:t>
            </a:fld>
            <a:endParaRPr lang="en-US" dirty="0"/>
          </a:p>
        </p:txBody>
      </p:sp>
      <p:sp>
        <p:nvSpPr>
          <p:cNvPr id="5" name="Footer Placeholder 4">
            <a:extLst>
              <a:ext uri="{FF2B5EF4-FFF2-40B4-BE49-F238E27FC236}">
                <a16:creationId xmlns:a16="http://schemas.microsoft.com/office/drawing/2014/main" id="{7C29E158-0C89-4D7F-AE98-805C0A24328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A559415F-903B-434F-B023-3C941B9048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526EDF-47C9-4D38-8F23-D55C707CF7DF}" type="slidenum">
              <a:rPr lang="en-US" smtClean="0"/>
              <a:t>‹#›</a:t>
            </a:fld>
            <a:endParaRPr lang="en-US" dirty="0"/>
          </a:p>
        </p:txBody>
      </p:sp>
    </p:spTree>
    <p:extLst>
      <p:ext uri="{BB962C8B-B14F-4D97-AF65-F5344CB8AC3E}">
        <p14:creationId xmlns:p14="http://schemas.microsoft.com/office/powerpoint/2010/main" val="657205874"/>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2"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88A56A3-061F-4CC8-B7FC-5AB57A1AA486}"/>
              </a:ext>
            </a:extLst>
          </p:cNvPr>
          <p:cNvSpPr>
            <a:spLocks noGrp="1"/>
          </p:cNvSpPr>
          <p:nvPr>
            <p:ph type="ctrTitle"/>
          </p:nvPr>
        </p:nvSpPr>
        <p:spPr>
          <a:xfrm>
            <a:off x="1524000" y="1777119"/>
            <a:ext cx="9144000" cy="2387600"/>
          </a:xfrm>
        </p:spPr>
        <p:txBody>
          <a:bodyPr>
            <a:normAutofit fontScale="90000"/>
          </a:bodyPr>
          <a:lstStyle/>
          <a:p>
            <a:r>
              <a:rPr lang="en-US" sz="4400" dirty="0"/>
              <a:t>Sarasota County Library </a:t>
            </a:r>
            <a:br>
              <a:rPr lang="en-US" sz="4400" dirty="0"/>
            </a:br>
            <a:r>
              <a:rPr lang="en-US" sz="4400" dirty="0"/>
              <a:t>on Longboat Key</a:t>
            </a:r>
            <a:br>
              <a:rPr lang="en-US" sz="4800" dirty="0"/>
            </a:br>
            <a:br>
              <a:rPr lang="en-US" sz="4800" dirty="0"/>
            </a:br>
            <a:r>
              <a:rPr lang="en-US" dirty="0"/>
              <a:t>Update</a:t>
            </a:r>
          </a:p>
        </p:txBody>
      </p:sp>
      <p:sp>
        <p:nvSpPr>
          <p:cNvPr id="7" name="Subtitle 6">
            <a:extLst>
              <a:ext uri="{FF2B5EF4-FFF2-40B4-BE49-F238E27FC236}">
                <a16:creationId xmlns:a16="http://schemas.microsoft.com/office/drawing/2014/main" id="{F811CD27-CFAD-428E-B45B-883DB4BB3C0C}"/>
              </a:ext>
            </a:extLst>
          </p:cNvPr>
          <p:cNvSpPr>
            <a:spLocks noGrp="1"/>
          </p:cNvSpPr>
          <p:nvPr>
            <p:ph type="subTitle" idx="1"/>
          </p:nvPr>
        </p:nvSpPr>
        <p:spPr>
          <a:xfrm>
            <a:off x="1524000" y="4907756"/>
            <a:ext cx="9144000" cy="1655762"/>
          </a:xfrm>
        </p:spPr>
        <p:txBody>
          <a:bodyPr>
            <a:normAutofit/>
          </a:bodyPr>
          <a:lstStyle/>
          <a:p>
            <a:r>
              <a:rPr lang="en-US" dirty="0"/>
              <a:t>February 20, 2024</a:t>
            </a:r>
          </a:p>
          <a:p>
            <a:endParaRPr lang="en-US" dirty="0"/>
          </a:p>
        </p:txBody>
      </p:sp>
    </p:spTree>
    <p:extLst>
      <p:ext uri="{BB962C8B-B14F-4D97-AF65-F5344CB8AC3E}">
        <p14:creationId xmlns:p14="http://schemas.microsoft.com/office/powerpoint/2010/main" val="9021558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564901A-366D-42D4-928B-086C01865D3E}"/>
              </a:ext>
            </a:extLst>
          </p:cNvPr>
          <p:cNvSpPr>
            <a:spLocks noGrp="1"/>
          </p:cNvSpPr>
          <p:nvPr>
            <p:ph idx="1"/>
          </p:nvPr>
        </p:nvSpPr>
        <p:spPr>
          <a:xfrm>
            <a:off x="233360" y="1512711"/>
            <a:ext cx="11122393" cy="5114735"/>
          </a:xfrm>
        </p:spPr>
        <p:txBody>
          <a:bodyPr>
            <a:normAutofit/>
          </a:bodyPr>
          <a:lstStyle/>
          <a:p>
            <a:pPr>
              <a:spcAft>
                <a:spcPts val="600"/>
              </a:spcAft>
            </a:pPr>
            <a:r>
              <a:rPr lang="en-US" sz="3000" dirty="0">
                <a:latin typeface="Arial" panose="020B0604020202020204" pitchFamily="34" charset="0"/>
                <a:cs typeface="Arial" panose="020B0604020202020204" pitchFamily="34" charset="0"/>
              </a:rPr>
              <a:t>Approximately 75 residents and interested parties attended</a:t>
            </a:r>
          </a:p>
          <a:p>
            <a:pPr>
              <a:spcAft>
                <a:spcPts val="600"/>
              </a:spcAft>
            </a:pPr>
            <a:r>
              <a:rPr lang="en-US" sz="3000" dirty="0">
                <a:latin typeface="Arial" panose="020B0604020202020204" pitchFamily="34" charset="0"/>
                <a:cs typeface="Arial" panose="020B0604020202020204" pitchFamily="34" charset="0"/>
              </a:rPr>
              <a:t>Town Manager began the meeting with background on original intent of Town Center.</a:t>
            </a:r>
          </a:p>
          <a:p>
            <a:pPr>
              <a:spcAft>
                <a:spcPts val="600"/>
              </a:spcAft>
            </a:pPr>
            <a:r>
              <a:rPr lang="en-US" sz="3000" dirty="0">
                <a:latin typeface="Arial" panose="020B0604020202020204" pitchFamily="34" charset="0"/>
                <a:cs typeface="Arial" panose="020B0604020202020204" pitchFamily="34" charset="0"/>
              </a:rPr>
              <a:t>Former Commissioner Irwin Pastor provided additional background and insights.</a:t>
            </a:r>
          </a:p>
          <a:p>
            <a:pPr>
              <a:spcAft>
                <a:spcPts val="600"/>
              </a:spcAft>
            </a:pPr>
            <a:r>
              <a:rPr lang="en-US" sz="3000" dirty="0">
                <a:latin typeface="Arial" panose="020B0604020202020204" pitchFamily="34" charset="0"/>
                <a:cs typeface="Arial" panose="020B0604020202020204" pitchFamily="34" charset="0"/>
              </a:rPr>
              <a:t>Sarasota County staff and their architect Borrelli &amp; Partners presented information on what the base library project would include and approximate sizes of these spaces.</a:t>
            </a:r>
          </a:p>
          <a:p>
            <a:pPr>
              <a:spcAft>
                <a:spcPts val="600"/>
              </a:spcAft>
            </a:pPr>
            <a:r>
              <a:rPr lang="en-US" sz="3000" dirty="0">
                <a:latin typeface="Arial" panose="020B0604020202020204" pitchFamily="34" charset="0"/>
                <a:cs typeface="Arial" panose="020B0604020202020204" pitchFamily="34" charset="0"/>
              </a:rPr>
              <a:t>Break-out sessions followed to gather public input on both the base library project and any enhancements. </a:t>
            </a:r>
          </a:p>
          <a:p>
            <a:endParaRPr lang="en-US" sz="2000" dirty="0"/>
          </a:p>
          <a:p>
            <a:pPr marL="1828800" lvl="4" indent="0">
              <a:spcAft>
                <a:spcPts val="600"/>
              </a:spcAft>
              <a:buNone/>
            </a:pPr>
            <a:endParaRPr lang="en-US" sz="1000" i="1" dirty="0"/>
          </a:p>
          <a:p>
            <a:pPr marL="0" indent="0">
              <a:spcAft>
                <a:spcPts val="600"/>
              </a:spcAft>
              <a:buNone/>
            </a:pPr>
            <a:endParaRPr lang="en-US" sz="2000" dirty="0"/>
          </a:p>
          <a:p>
            <a:pPr marL="0" indent="0">
              <a:spcAft>
                <a:spcPts val="600"/>
              </a:spcAft>
              <a:buNone/>
            </a:pPr>
            <a:endParaRPr lang="en-US" sz="2000" dirty="0"/>
          </a:p>
        </p:txBody>
      </p:sp>
      <p:sp>
        <p:nvSpPr>
          <p:cNvPr id="3" name="Title 2">
            <a:extLst>
              <a:ext uri="{FF2B5EF4-FFF2-40B4-BE49-F238E27FC236}">
                <a16:creationId xmlns:a16="http://schemas.microsoft.com/office/drawing/2014/main" id="{8226C5B1-75A8-4B4E-AE13-F7CE2AFE3CBB}"/>
              </a:ext>
            </a:extLst>
          </p:cNvPr>
          <p:cNvSpPr>
            <a:spLocks noGrp="1"/>
          </p:cNvSpPr>
          <p:nvPr>
            <p:ph type="title"/>
          </p:nvPr>
        </p:nvSpPr>
        <p:spPr>
          <a:xfrm>
            <a:off x="4252609" y="18255"/>
            <a:ext cx="7939391" cy="1246101"/>
          </a:xfrm>
        </p:spPr>
        <p:txBody>
          <a:bodyPr>
            <a:normAutofit/>
          </a:bodyPr>
          <a:lstStyle/>
          <a:p>
            <a:r>
              <a:rPr lang="en-US" sz="3200" dirty="0"/>
              <a:t>Recap of Public Workshop Held 2/12/24</a:t>
            </a:r>
          </a:p>
        </p:txBody>
      </p:sp>
    </p:spTree>
    <p:extLst>
      <p:ext uri="{BB962C8B-B14F-4D97-AF65-F5344CB8AC3E}">
        <p14:creationId xmlns:p14="http://schemas.microsoft.com/office/powerpoint/2010/main" val="711265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564901A-366D-42D4-928B-086C01865D3E}"/>
              </a:ext>
            </a:extLst>
          </p:cNvPr>
          <p:cNvSpPr>
            <a:spLocks noGrp="1"/>
          </p:cNvSpPr>
          <p:nvPr>
            <p:ph idx="1"/>
          </p:nvPr>
        </p:nvSpPr>
        <p:spPr>
          <a:xfrm>
            <a:off x="191911" y="1381127"/>
            <a:ext cx="11661422" cy="5458618"/>
          </a:xfrm>
        </p:spPr>
        <p:txBody>
          <a:bodyPr>
            <a:normAutofit/>
          </a:bodyPr>
          <a:lstStyle/>
          <a:p>
            <a:pPr marL="0" indent="0">
              <a:buNone/>
            </a:pPr>
            <a:r>
              <a:rPr lang="en-US" sz="2400" dirty="0">
                <a:latin typeface="Arial" panose="020B0604020202020204" pitchFamily="34" charset="0"/>
                <a:cs typeface="Arial" panose="020B0604020202020204" pitchFamily="34" charset="0"/>
              </a:rPr>
              <a:t>Although the collected pubic input has not been assimilated, some of the general discussions and themes included:</a:t>
            </a:r>
          </a:p>
          <a:p>
            <a:pPr lvl="1"/>
            <a:r>
              <a:rPr lang="en-US" sz="2000" dirty="0">
                <a:latin typeface="Arial" panose="020B0604020202020204" pitchFamily="34" charset="0"/>
                <a:cs typeface="Arial" panose="020B0604020202020204" pitchFamily="34" charset="0"/>
              </a:rPr>
              <a:t>Community meeting space from 20 to 200 people for book club discussions, chess, movies, presentations, club meetings, adult education and lectures, literacy tutoring, technology, training for seniors, office space for the public, etc.</a:t>
            </a:r>
          </a:p>
          <a:p>
            <a:pPr lvl="1"/>
            <a:r>
              <a:rPr lang="en-US" sz="2000" dirty="0">
                <a:latin typeface="Arial" panose="020B0604020202020204" pitchFamily="34" charset="0"/>
                <a:cs typeface="Arial" panose="020B0604020202020204" pitchFamily="34" charset="0"/>
              </a:rPr>
              <a:t>Rooftop space – viewing area for concerts or fireworks at Town Center</a:t>
            </a:r>
          </a:p>
          <a:p>
            <a:pPr lvl="1"/>
            <a:r>
              <a:rPr lang="en-US" sz="2000" dirty="0">
                <a:latin typeface="Arial" panose="020B0604020202020204" pitchFamily="34" charset="0"/>
                <a:cs typeface="Arial" panose="020B0604020202020204" pitchFamily="34" charset="0"/>
              </a:rPr>
              <a:t>Reading nooks, reading garden, quite spots, fountain</a:t>
            </a:r>
          </a:p>
          <a:p>
            <a:pPr lvl="1"/>
            <a:r>
              <a:rPr lang="en-US" sz="2000" dirty="0">
                <a:latin typeface="Arial" panose="020B0604020202020204" pitchFamily="34" charset="0"/>
                <a:cs typeface="Arial" panose="020B0604020202020204" pitchFamily="34" charset="0"/>
              </a:rPr>
              <a:t>Art exhibit, gallery space, sculptures</a:t>
            </a:r>
          </a:p>
          <a:p>
            <a:pPr lvl="1"/>
            <a:r>
              <a:rPr lang="en-US" sz="2000" dirty="0">
                <a:latin typeface="Arial" panose="020B0604020202020204" pitchFamily="34" charset="0"/>
                <a:cs typeface="Arial" panose="020B0604020202020204" pitchFamily="34" charset="0"/>
              </a:rPr>
              <a:t>Parking underneath the building</a:t>
            </a:r>
          </a:p>
          <a:p>
            <a:pPr lvl="1"/>
            <a:r>
              <a:rPr lang="en-US" sz="2000" dirty="0">
                <a:latin typeface="Arial" panose="020B0604020202020204" pitchFamily="34" charset="0"/>
                <a:cs typeface="Arial" panose="020B0604020202020204" pitchFamily="34" charset="0"/>
              </a:rPr>
              <a:t>Elevators instead of ramps</a:t>
            </a:r>
          </a:p>
          <a:p>
            <a:pPr lvl="1"/>
            <a:r>
              <a:rPr lang="en-US" sz="2000" dirty="0">
                <a:latin typeface="Arial" panose="020B0604020202020204" pitchFamily="34" charset="0"/>
                <a:cs typeface="Arial" panose="020B0604020202020204" pitchFamily="34" charset="0"/>
              </a:rPr>
              <a:t>Children’s space, space for homeschoolers and their programs</a:t>
            </a:r>
          </a:p>
          <a:p>
            <a:pPr lvl="1"/>
            <a:r>
              <a:rPr lang="en-US" sz="2000" dirty="0">
                <a:latin typeface="Arial" panose="020B0604020202020204" pitchFamily="34" charset="0"/>
                <a:cs typeface="Arial" panose="020B0604020202020204" pitchFamily="34" charset="0"/>
              </a:rPr>
              <a:t>Audio visual equipment in meeting rooms</a:t>
            </a:r>
          </a:p>
          <a:p>
            <a:pPr lvl="1"/>
            <a:r>
              <a:rPr lang="en-US" sz="2000" dirty="0">
                <a:latin typeface="Arial" panose="020B0604020202020204" pitchFamily="34" charset="0"/>
                <a:cs typeface="Arial" panose="020B0604020202020204" pitchFamily="34" charset="0"/>
              </a:rPr>
              <a:t>Creation station, makers space, and instruction</a:t>
            </a:r>
          </a:p>
          <a:p>
            <a:pPr lvl="1"/>
            <a:r>
              <a:rPr lang="en-US" sz="2000" dirty="0">
                <a:latin typeface="Arial" panose="020B0604020202020204" pitchFamily="34" charset="0"/>
                <a:cs typeface="Arial" panose="020B0604020202020204" pitchFamily="34" charset="0"/>
              </a:rPr>
              <a:t>Bookstore / coffee shop</a:t>
            </a:r>
          </a:p>
          <a:p>
            <a:pPr lvl="1"/>
            <a:r>
              <a:rPr lang="en-US" sz="2000" dirty="0">
                <a:latin typeface="Arial" panose="020B0604020202020204" pitchFamily="34" charset="0"/>
                <a:cs typeface="Arial" panose="020B0604020202020204" pitchFamily="34" charset="0"/>
              </a:rPr>
              <a:t>Lockers for holds</a:t>
            </a:r>
          </a:p>
          <a:p>
            <a:pPr lvl="1"/>
            <a:r>
              <a:rPr lang="en-US" sz="2000" dirty="0">
                <a:latin typeface="Arial" panose="020B0604020202020204" pitchFamily="34" charset="0"/>
                <a:cs typeface="Arial" panose="020B0604020202020204" pitchFamily="34" charset="0"/>
              </a:rPr>
              <a:t>Friends of Library</a:t>
            </a:r>
          </a:p>
          <a:p>
            <a:pPr marL="2286000" lvl="5" indent="0">
              <a:spcAft>
                <a:spcPts val="600"/>
              </a:spcAft>
              <a:buNone/>
            </a:pPr>
            <a:endParaRPr lang="en-US" sz="1000" i="1" dirty="0"/>
          </a:p>
          <a:p>
            <a:pPr marL="0" indent="0">
              <a:spcAft>
                <a:spcPts val="600"/>
              </a:spcAft>
              <a:buNone/>
            </a:pPr>
            <a:endParaRPr lang="en-US" sz="2000" dirty="0"/>
          </a:p>
          <a:p>
            <a:pPr marL="0" indent="0">
              <a:spcAft>
                <a:spcPts val="600"/>
              </a:spcAft>
              <a:buNone/>
            </a:pPr>
            <a:endParaRPr lang="en-US" sz="2000" dirty="0"/>
          </a:p>
        </p:txBody>
      </p:sp>
      <p:sp>
        <p:nvSpPr>
          <p:cNvPr id="3" name="Title 2">
            <a:extLst>
              <a:ext uri="{FF2B5EF4-FFF2-40B4-BE49-F238E27FC236}">
                <a16:creationId xmlns:a16="http://schemas.microsoft.com/office/drawing/2014/main" id="{8226C5B1-75A8-4B4E-AE13-F7CE2AFE3CBB}"/>
              </a:ext>
            </a:extLst>
          </p:cNvPr>
          <p:cNvSpPr>
            <a:spLocks noGrp="1"/>
          </p:cNvSpPr>
          <p:nvPr>
            <p:ph type="title"/>
          </p:nvPr>
        </p:nvSpPr>
        <p:spPr/>
        <p:txBody>
          <a:bodyPr>
            <a:normAutofit/>
          </a:bodyPr>
          <a:lstStyle/>
          <a:p>
            <a:r>
              <a:rPr lang="en-US" sz="3200" dirty="0"/>
              <a:t>General Discussions and Themes</a:t>
            </a:r>
          </a:p>
        </p:txBody>
      </p:sp>
    </p:spTree>
    <p:extLst>
      <p:ext uri="{BB962C8B-B14F-4D97-AF65-F5344CB8AC3E}">
        <p14:creationId xmlns:p14="http://schemas.microsoft.com/office/powerpoint/2010/main" val="3648754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564901A-366D-42D4-928B-086C01865D3E}"/>
              </a:ext>
            </a:extLst>
          </p:cNvPr>
          <p:cNvSpPr>
            <a:spLocks noGrp="1"/>
          </p:cNvSpPr>
          <p:nvPr>
            <p:ph idx="1"/>
          </p:nvPr>
        </p:nvSpPr>
        <p:spPr>
          <a:xfrm>
            <a:off x="233360" y="1278467"/>
            <a:ext cx="11122393" cy="5348979"/>
          </a:xfrm>
        </p:spPr>
        <p:txBody>
          <a:bodyPr>
            <a:normAutofit fontScale="92500" lnSpcReduction="10000"/>
          </a:bodyPr>
          <a:lstStyle/>
          <a:p>
            <a:pPr marL="1371600" lvl="3" indent="0">
              <a:spcAft>
                <a:spcPts val="600"/>
              </a:spcAft>
              <a:buNone/>
            </a:pPr>
            <a:endParaRPr lang="en-US" sz="2600" i="1" dirty="0"/>
          </a:p>
          <a:p>
            <a:r>
              <a:rPr lang="en-US" sz="2600" dirty="0"/>
              <a:t>Sarasota County has launched their Engage site which has a video recording of the February 12</a:t>
            </a:r>
            <a:r>
              <a:rPr lang="en-US" sz="2600" baseline="30000" dirty="0"/>
              <a:t>th</a:t>
            </a:r>
            <a:r>
              <a:rPr lang="en-US" sz="2600" dirty="0"/>
              <a:t> meeting, as well as a survey which gives the public another opportunity to provide their feedback.</a:t>
            </a:r>
          </a:p>
          <a:p>
            <a:r>
              <a:rPr lang="en-US" sz="2600" dirty="0">
                <a:latin typeface="Arial" panose="020B0604020202020204" pitchFamily="34" charset="0"/>
                <a:cs typeface="Arial" panose="020B0604020202020204" pitchFamily="34" charset="0"/>
              </a:rPr>
              <a:t>A second workshop will take place on March 18, 2024, when Borrelli will return with a few concepts for further discussion based on the feedback and findings. Once again public input will be collected so a final plan can be drafted.</a:t>
            </a:r>
          </a:p>
          <a:p>
            <a:r>
              <a:rPr lang="en-US" sz="2600" dirty="0">
                <a:latin typeface="Arial" panose="020B0604020202020204" pitchFamily="34" charset="0"/>
                <a:cs typeface="Arial" panose="020B0604020202020204" pitchFamily="34" charset="0"/>
              </a:rPr>
              <a:t>A period has been established for fundraising and a deadline associated with timeframe for any donations toward the enhancements. </a:t>
            </a:r>
          </a:p>
          <a:p>
            <a:r>
              <a:rPr lang="en-US" sz="2600" dirty="0">
                <a:latin typeface="Arial" panose="020B0604020202020204" pitchFamily="34" charset="0"/>
                <a:cs typeface="Arial" panose="020B0604020202020204" pitchFamily="34" charset="0"/>
              </a:rPr>
              <a:t>The County will then create a construction project for funding consideration by the County Commission in their 5-year Capital Improvement Plan (CIP) budget process for a base library project. Any enhancements or additions to the project would be the responsibility of private donors. The Sarasota County Library Foundation will serve as the fundraising arm of the project for any additions or enhancements.</a:t>
            </a:r>
          </a:p>
          <a:p>
            <a:pPr marL="1828800" lvl="4" indent="0">
              <a:spcAft>
                <a:spcPts val="600"/>
              </a:spcAft>
              <a:buNone/>
            </a:pPr>
            <a:endParaRPr lang="en-US" sz="1000" i="1" dirty="0"/>
          </a:p>
          <a:p>
            <a:pPr marL="0" indent="0">
              <a:spcAft>
                <a:spcPts val="600"/>
              </a:spcAft>
              <a:buNone/>
            </a:pPr>
            <a:endParaRPr lang="en-US" sz="2000" dirty="0"/>
          </a:p>
          <a:p>
            <a:pPr marL="0" indent="0">
              <a:spcAft>
                <a:spcPts val="600"/>
              </a:spcAft>
              <a:buNone/>
            </a:pPr>
            <a:endParaRPr lang="en-US" sz="2000" dirty="0"/>
          </a:p>
        </p:txBody>
      </p:sp>
      <p:sp>
        <p:nvSpPr>
          <p:cNvPr id="3" name="Title 2">
            <a:extLst>
              <a:ext uri="{FF2B5EF4-FFF2-40B4-BE49-F238E27FC236}">
                <a16:creationId xmlns:a16="http://schemas.microsoft.com/office/drawing/2014/main" id="{8226C5B1-75A8-4B4E-AE13-F7CE2AFE3CBB}"/>
              </a:ext>
            </a:extLst>
          </p:cNvPr>
          <p:cNvSpPr>
            <a:spLocks noGrp="1"/>
          </p:cNvSpPr>
          <p:nvPr>
            <p:ph type="title"/>
          </p:nvPr>
        </p:nvSpPr>
        <p:spPr/>
        <p:txBody>
          <a:bodyPr>
            <a:normAutofit/>
          </a:bodyPr>
          <a:lstStyle/>
          <a:p>
            <a:r>
              <a:rPr lang="en-US" sz="3200" dirty="0"/>
              <a:t>Next Steps</a:t>
            </a:r>
          </a:p>
        </p:txBody>
      </p:sp>
    </p:spTree>
    <p:extLst>
      <p:ext uri="{BB962C8B-B14F-4D97-AF65-F5344CB8AC3E}">
        <p14:creationId xmlns:p14="http://schemas.microsoft.com/office/powerpoint/2010/main" val="5296044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564901A-366D-42D4-928B-086C01865D3E}"/>
              </a:ext>
            </a:extLst>
          </p:cNvPr>
          <p:cNvSpPr>
            <a:spLocks noGrp="1"/>
          </p:cNvSpPr>
          <p:nvPr>
            <p:ph idx="1"/>
          </p:nvPr>
        </p:nvSpPr>
        <p:spPr>
          <a:xfrm>
            <a:off x="233360" y="1278467"/>
            <a:ext cx="11122393" cy="5348979"/>
          </a:xfrm>
        </p:spPr>
        <p:txBody>
          <a:bodyPr>
            <a:normAutofit/>
          </a:bodyPr>
          <a:lstStyle/>
          <a:p>
            <a:pPr marL="1371600" lvl="3" indent="0">
              <a:spcAft>
                <a:spcPts val="600"/>
              </a:spcAft>
              <a:buNone/>
            </a:pPr>
            <a:endParaRPr lang="en-US" sz="1000" i="1" dirty="0"/>
          </a:p>
          <a:p>
            <a:pPr marL="0" marR="0">
              <a:lnSpc>
                <a:spcPct val="107000"/>
              </a:lnSpc>
              <a:spcBef>
                <a:spcPts val="0"/>
              </a:spcBef>
              <a:spcAft>
                <a:spcPts val="800"/>
              </a:spcAft>
            </a:pPr>
            <a:r>
              <a:rPr lang="en-US" sz="2000" b="1" dirty="0">
                <a:latin typeface="Calibri" panose="020F0502020204030204" pitchFamily="34" charset="0"/>
                <a:ea typeface="Calibri" panose="020F0502020204030204" pitchFamily="34" charset="0"/>
                <a:cs typeface="Times New Roman" panose="02020603050405020304" pitchFamily="18" charset="0"/>
              </a:rPr>
              <a:t>December 2019 -</a:t>
            </a:r>
            <a:r>
              <a:rPr lang="en-US" sz="2000" dirty="0">
                <a:latin typeface="Calibri" panose="020F0502020204030204" pitchFamily="34" charset="0"/>
                <a:ea typeface="Calibri" panose="020F0502020204030204" pitchFamily="34" charset="0"/>
                <a:cs typeface="Times New Roman" panose="02020603050405020304" pitchFamily="18" charset="0"/>
              </a:rPr>
              <a:t> Sarasota County Libraries installed a kiosk with access to the cloud Library collection at Town Hall.</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b="1" dirty="0">
                <a:latin typeface="Calibri" panose="020F0502020204030204" pitchFamily="34" charset="0"/>
                <a:ea typeface="Calibri" panose="020F0502020204030204" pitchFamily="34" charset="0"/>
                <a:cs typeface="Times New Roman" panose="02020603050405020304" pitchFamily="18" charset="0"/>
              </a:rPr>
              <a:t>January 2020</a:t>
            </a:r>
            <a:r>
              <a:rPr lang="en-US" sz="2000" dirty="0">
                <a:latin typeface="Calibri" panose="020F0502020204030204" pitchFamily="34" charset="0"/>
                <a:ea typeface="Calibri" panose="020F0502020204030204" pitchFamily="34" charset="0"/>
                <a:cs typeface="Times New Roman" panose="02020603050405020304" pitchFamily="18" charset="0"/>
              </a:rPr>
              <a:t> - Library and County Admin staff met with Town representatives and the private library board members to advance discussions about establishing a public library in the Town.</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b="1" dirty="0">
                <a:latin typeface="Calibri" panose="020F0502020204030204" pitchFamily="34" charset="0"/>
                <a:ea typeface="Calibri" panose="020F0502020204030204" pitchFamily="34" charset="0"/>
                <a:cs typeface="Times New Roman" panose="02020603050405020304" pitchFamily="18" charset="0"/>
              </a:rPr>
              <a:t>February 26, 2020</a:t>
            </a:r>
            <a:r>
              <a:rPr lang="en-US" sz="2000" dirty="0">
                <a:latin typeface="Calibri" panose="020F0502020204030204" pitchFamily="34" charset="0"/>
                <a:ea typeface="Calibri" panose="020F0502020204030204" pitchFamily="34" charset="0"/>
                <a:cs typeface="Times New Roman" panose="02020603050405020304" pitchFamily="18" charset="0"/>
              </a:rPr>
              <a:t> - Joint meeting between the Town and Sarasota County held a discussion with the Town indicating support for the County to start planning for a new library.</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b="1" dirty="0">
                <a:latin typeface="Calibri" panose="020F0502020204030204" pitchFamily="34" charset="0"/>
                <a:ea typeface="Calibri" panose="020F0502020204030204" pitchFamily="34" charset="0"/>
                <a:cs typeface="Times New Roman" panose="02020603050405020304" pitchFamily="18" charset="0"/>
              </a:rPr>
              <a:t>March 2020</a:t>
            </a:r>
            <a:r>
              <a:rPr lang="en-US" sz="2000" dirty="0">
                <a:latin typeface="Calibri" panose="020F0502020204030204" pitchFamily="34" charset="0"/>
                <a:ea typeface="Calibri" panose="020F0502020204030204" pitchFamily="34" charset="0"/>
                <a:cs typeface="Times New Roman" panose="02020603050405020304" pitchFamily="18" charset="0"/>
              </a:rPr>
              <a:t> – </a:t>
            </a:r>
            <a:r>
              <a:rPr lang="en-US" sz="2000" dirty="0" err="1">
                <a:latin typeface="Calibri" panose="020F0502020204030204" pitchFamily="34" charset="0"/>
                <a:ea typeface="Calibri" panose="020F0502020204030204" pitchFamily="34" charset="0"/>
                <a:cs typeface="Times New Roman" panose="02020603050405020304" pitchFamily="18" charset="0"/>
              </a:rPr>
              <a:t>Covid</a:t>
            </a:r>
            <a:r>
              <a:rPr lang="en-US" sz="2000" dirty="0">
                <a:latin typeface="Calibri" panose="020F0502020204030204" pitchFamily="34" charset="0"/>
                <a:ea typeface="Calibri" panose="020F0502020204030204" pitchFamily="34" charset="0"/>
                <a:cs typeface="Times New Roman" panose="02020603050405020304" pitchFamily="18" charset="0"/>
              </a:rPr>
              <a:t> hits (all library discussions are put on hold).</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b="1" dirty="0">
                <a:latin typeface="Calibri" panose="020F0502020204030204" pitchFamily="34" charset="0"/>
                <a:ea typeface="Calibri" panose="020F0502020204030204" pitchFamily="34" charset="0"/>
                <a:cs typeface="Times New Roman" panose="02020603050405020304" pitchFamily="18" charset="0"/>
              </a:rPr>
              <a:t>January 19, 2021</a:t>
            </a:r>
            <a:r>
              <a:rPr lang="en-US" sz="2000" dirty="0">
                <a:latin typeface="Calibri" panose="020F0502020204030204" pitchFamily="34" charset="0"/>
                <a:ea typeface="Calibri" panose="020F0502020204030204" pitchFamily="34" charset="0"/>
                <a:cs typeface="Times New Roman" panose="02020603050405020304" pitchFamily="18" charset="0"/>
              </a:rPr>
              <a:t> –Town Center Phase 3 was an agenda item at a Regular Workshop Meeting. The topic of inclusion of Sarasota County Library program in the “Overall Principles” statement for Town Center was discussed.</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2000" dirty="0"/>
          </a:p>
          <a:p>
            <a:pPr marL="1828800" lvl="4" indent="0">
              <a:spcAft>
                <a:spcPts val="600"/>
              </a:spcAft>
              <a:buNone/>
            </a:pPr>
            <a:endParaRPr lang="en-US" sz="1000" i="1" dirty="0"/>
          </a:p>
          <a:p>
            <a:pPr marL="0" indent="0">
              <a:spcAft>
                <a:spcPts val="600"/>
              </a:spcAft>
              <a:buNone/>
            </a:pPr>
            <a:endParaRPr lang="en-US" sz="2000" dirty="0"/>
          </a:p>
          <a:p>
            <a:pPr marL="0" indent="0">
              <a:spcAft>
                <a:spcPts val="600"/>
              </a:spcAft>
              <a:buNone/>
            </a:pPr>
            <a:endParaRPr lang="en-US" sz="2000" dirty="0"/>
          </a:p>
        </p:txBody>
      </p:sp>
      <p:sp>
        <p:nvSpPr>
          <p:cNvPr id="3" name="Title 2">
            <a:extLst>
              <a:ext uri="{FF2B5EF4-FFF2-40B4-BE49-F238E27FC236}">
                <a16:creationId xmlns:a16="http://schemas.microsoft.com/office/drawing/2014/main" id="{8226C5B1-75A8-4B4E-AE13-F7CE2AFE3CBB}"/>
              </a:ext>
            </a:extLst>
          </p:cNvPr>
          <p:cNvSpPr>
            <a:spLocks noGrp="1"/>
          </p:cNvSpPr>
          <p:nvPr>
            <p:ph type="title"/>
          </p:nvPr>
        </p:nvSpPr>
        <p:spPr/>
        <p:txBody>
          <a:bodyPr>
            <a:normAutofit fontScale="90000"/>
          </a:bodyPr>
          <a:lstStyle/>
          <a:p>
            <a:pPr marL="0" marR="0">
              <a:lnSpc>
                <a:spcPct val="107000"/>
              </a:lnSpc>
              <a:spcBef>
                <a:spcPts val="0"/>
              </a:spcBef>
              <a:spcAft>
                <a:spcPts val="800"/>
              </a:spcAft>
            </a:pPr>
            <a:r>
              <a:rPr lang="en-US" sz="3200" b="1" dirty="0">
                <a:latin typeface="Calibri" panose="020F0502020204030204" pitchFamily="34" charset="0"/>
                <a:ea typeface="Calibri" panose="020F0502020204030204" pitchFamily="34" charset="0"/>
                <a:cs typeface="Times New Roman" panose="02020603050405020304" pitchFamily="18" charset="0"/>
              </a:rPr>
              <a:t>Town Center Library/Community Center Timeline</a:t>
            </a:r>
            <a:br>
              <a:rPr lang="en-US" sz="2400" dirty="0">
                <a:latin typeface="Calibri" panose="020F0502020204030204" pitchFamily="34" charset="0"/>
                <a:ea typeface="Calibri" panose="020F0502020204030204" pitchFamily="34" charset="0"/>
                <a:cs typeface="Times New Roman" panose="02020603050405020304" pitchFamily="18" charset="0"/>
              </a:rPr>
            </a:br>
            <a:endParaRPr lang="en-US" sz="3200" dirty="0"/>
          </a:p>
        </p:txBody>
      </p:sp>
    </p:spTree>
    <p:extLst>
      <p:ext uri="{BB962C8B-B14F-4D97-AF65-F5344CB8AC3E}">
        <p14:creationId xmlns:p14="http://schemas.microsoft.com/office/powerpoint/2010/main" val="2935980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564901A-366D-42D4-928B-086C01865D3E}"/>
              </a:ext>
            </a:extLst>
          </p:cNvPr>
          <p:cNvSpPr>
            <a:spLocks noGrp="1"/>
          </p:cNvSpPr>
          <p:nvPr>
            <p:ph idx="1"/>
          </p:nvPr>
        </p:nvSpPr>
        <p:spPr>
          <a:xfrm>
            <a:off x="233360" y="1278467"/>
            <a:ext cx="11122393" cy="5348979"/>
          </a:xfrm>
        </p:spPr>
        <p:txBody>
          <a:bodyPr>
            <a:normAutofit lnSpcReduction="10000"/>
          </a:bodyPr>
          <a:lstStyle/>
          <a:p>
            <a:pPr marL="1828800" lvl="4" indent="0">
              <a:spcAft>
                <a:spcPts val="600"/>
              </a:spcAft>
              <a:buNone/>
            </a:pPr>
            <a:endParaRPr lang="en-US" sz="1000" i="1" dirty="0"/>
          </a:p>
          <a:p>
            <a:pPr marL="0" marR="0">
              <a:lnSpc>
                <a:spcPct val="107000"/>
              </a:lnSpc>
              <a:spcBef>
                <a:spcPts val="0"/>
              </a:spcBef>
              <a:spcAft>
                <a:spcPts val="800"/>
              </a:spcAft>
            </a:pPr>
            <a:r>
              <a:rPr lang="en-US" sz="2000" b="1" dirty="0">
                <a:latin typeface="Calibri" panose="020F0502020204030204" pitchFamily="34" charset="0"/>
                <a:ea typeface="Calibri" panose="020F0502020204030204" pitchFamily="34" charset="0"/>
                <a:cs typeface="Times New Roman" panose="02020603050405020304" pitchFamily="18" charset="0"/>
              </a:rPr>
              <a:t>February 16, 2021</a:t>
            </a:r>
            <a:r>
              <a:rPr lang="en-US" sz="2000" dirty="0">
                <a:latin typeface="Calibri" panose="020F0502020204030204" pitchFamily="34" charset="0"/>
                <a:ea typeface="Calibri" panose="020F0502020204030204" pitchFamily="34" charset="0"/>
                <a:cs typeface="Times New Roman" panose="02020603050405020304" pitchFamily="18" charset="0"/>
              </a:rPr>
              <a:t> – Town Commission agreed to a concept and program for the future development of Phase 3 including “the Town intends to encourage the development of an Art, Culture and Education Center within the Town Center of Longboat Key”.  “It will help sever as a hub of resident connectivity through lifelong learning, community engagement, and cultural activity.  The Center is intended to have programming and amenities targeted to residents and visitors on the island while enabling a limited attraction to guests from the mainland.  The intent is to co-locate multiple uses, activities, and offerings in a flexible space.  The buildings may be phased in based on donor interest and enthusiasm around the top tier offerings.  The buildings may be single story or two story, and/or laid out in a campus like setting that may include connecting breezeways.”</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b="1" dirty="0">
                <a:latin typeface="Calibri" panose="020F0502020204030204" pitchFamily="34" charset="0"/>
                <a:ea typeface="Calibri" panose="020F0502020204030204" pitchFamily="34" charset="0"/>
                <a:cs typeface="Times New Roman" panose="02020603050405020304" pitchFamily="18" charset="0"/>
              </a:rPr>
              <a:t>April 5, 2021</a:t>
            </a:r>
            <a:r>
              <a:rPr lang="en-US" sz="2000" dirty="0">
                <a:latin typeface="Calibri" panose="020F0502020204030204" pitchFamily="34" charset="0"/>
                <a:ea typeface="Calibri" panose="020F0502020204030204" pitchFamily="34" charset="0"/>
                <a:cs typeface="Times New Roman" panose="02020603050405020304" pitchFamily="18" charset="0"/>
              </a:rPr>
              <a:t> – Final results of the 2021 Citizen Satisfaction Survey are presented to the Town Commission.  In response to Desired Spaces in Future Town Center Developments: If future community facilities were to be built as part of the Town Center, what type of space for activities would you prefer to see included? (Please check all that apply).  In order of most to least, the results included the following: Multipurpose space for live performances, Space for art exhibits and shows, Flexible space for active recreation, </a:t>
            </a:r>
            <a:r>
              <a:rPr lang="en-US" sz="2000" b="1" dirty="0">
                <a:latin typeface="Calibri" panose="020F0502020204030204" pitchFamily="34" charset="0"/>
                <a:ea typeface="Calibri" panose="020F0502020204030204" pitchFamily="34" charset="0"/>
                <a:cs typeface="Times New Roman" panose="02020603050405020304" pitchFamily="18" charset="0"/>
              </a:rPr>
              <a:t>Space for a library</a:t>
            </a:r>
            <a:r>
              <a:rPr lang="en-US" sz="2000" dirty="0">
                <a:latin typeface="Calibri" panose="020F0502020204030204" pitchFamily="34" charset="0"/>
                <a:ea typeface="Calibri" panose="020F0502020204030204" pitchFamily="34" charset="0"/>
                <a:cs typeface="Times New Roman" panose="02020603050405020304" pitchFamily="18" charset="0"/>
              </a:rPr>
              <a:t>, Space for arts education and manual arts, Space for music and music education, Small meeting rooms for classes and events, Large meeting rooms for classes and events.</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indent="0">
              <a:spcAft>
                <a:spcPts val="600"/>
              </a:spcAft>
              <a:buNone/>
            </a:pPr>
            <a:endParaRPr lang="en-US" sz="2000" dirty="0"/>
          </a:p>
          <a:p>
            <a:pPr marL="0" indent="0">
              <a:spcAft>
                <a:spcPts val="600"/>
              </a:spcAft>
              <a:buNone/>
            </a:pPr>
            <a:endParaRPr lang="en-US" sz="2000" dirty="0"/>
          </a:p>
        </p:txBody>
      </p:sp>
      <p:sp>
        <p:nvSpPr>
          <p:cNvPr id="3" name="Title 2">
            <a:extLst>
              <a:ext uri="{FF2B5EF4-FFF2-40B4-BE49-F238E27FC236}">
                <a16:creationId xmlns:a16="http://schemas.microsoft.com/office/drawing/2014/main" id="{8226C5B1-75A8-4B4E-AE13-F7CE2AFE3CBB}"/>
              </a:ext>
            </a:extLst>
          </p:cNvPr>
          <p:cNvSpPr>
            <a:spLocks noGrp="1"/>
          </p:cNvSpPr>
          <p:nvPr>
            <p:ph type="title"/>
          </p:nvPr>
        </p:nvSpPr>
        <p:spPr/>
        <p:txBody>
          <a:bodyPr>
            <a:normAutofit fontScale="90000"/>
          </a:bodyPr>
          <a:lstStyle/>
          <a:p>
            <a:pPr marL="0" marR="0">
              <a:lnSpc>
                <a:spcPct val="107000"/>
              </a:lnSpc>
              <a:spcBef>
                <a:spcPts val="0"/>
              </a:spcBef>
              <a:spcAft>
                <a:spcPts val="800"/>
              </a:spcAft>
            </a:pPr>
            <a:r>
              <a:rPr lang="en-US" sz="3200" b="1" dirty="0">
                <a:latin typeface="Calibri" panose="020F0502020204030204" pitchFamily="34" charset="0"/>
                <a:ea typeface="Calibri" panose="020F0502020204030204" pitchFamily="34" charset="0"/>
                <a:cs typeface="Times New Roman" panose="02020603050405020304" pitchFamily="18" charset="0"/>
              </a:rPr>
              <a:t>Town Center Library/Community Center Timeline</a:t>
            </a:r>
            <a:br>
              <a:rPr lang="en-US" sz="2400" dirty="0">
                <a:latin typeface="Calibri" panose="020F0502020204030204" pitchFamily="34" charset="0"/>
                <a:ea typeface="Calibri" panose="020F0502020204030204" pitchFamily="34" charset="0"/>
                <a:cs typeface="Times New Roman" panose="02020603050405020304" pitchFamily="18" charset="0"/>
              </a:rPr>
            </a:br>
            <a:endParaRPr lang="en-US" sz="3200" dirty="0"/>
          </a:p>
        </p:txBody>
      </p:sp>
    </p:spTree>
    <p:extLst>
      <p:ext uri="{BB962C8B-B14F-4D97-AF65-F5344CB8AC3E}">
        <p14:creationId xmlns:p14="http://schemas.microsoft.com/office/powerpoint/2010/main" val="4063574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564901A-366D-42D4-928B-086C01865D3E}"/>
              </a:ext>
            </a:extLst>
          </p:cNvPr>
          <p:cNvSpPr>
            <a:spLocks noGrp="1"/>
          </p:cNvSpPr>
          <p:nvPr>
            <p:ph idx="1"/>
          </p:nvPr>
        </p:nvSpPr>
        <p:spPr>
          <a:xfrm>
            <a:off x="233360" y="1278467"/>
            <a:ext cx="11122393" cy="5348979"/>
          </a:xfrm>
        </p:spPr>
        <p:txBody>
          <a:bodyPr>
            <a:normAutofit/>
          </a:bodyPr>
          <a:lstStyle/>
          <a:p>
            <a:pPr marL="1828800" lvl="4" indent="0">
              <a:spcAft>
                <a:spcPts val="600"/>
              </a:spcAft>
              <a:buNone/>
            </a:pPr>
            <a:endParaRPr lang="en-US" sz="1000" i="1" dirty="0"/>
          </a:p>
          <a:p>
            <a:pPr marL="0" marR="0">
              <a:lnSpc>
                <a:spcPct val="107000"/>
              </a:lnSpc>
              <a:spcBef>
                <a:spcPts val="0"/>
              </a:spcBef>
              <a:spcAft>
                <a:spcPts val="800"/>
              </a:spcAft>
            </a:pPr>
            <a:r>
              <a:rPr lang="en-US" sz="2000" b="1" dirty="0">
                <a:latin typeface="Calibri" panose="020F0502020204030204" pitchFamily="34" charset="0"/>
                <a:ea typeface="Calibri" panose="020F0502020204030204" pitchFamily="34" charset="0"/>
                <a:cs typeface="Times New Roman" panose="02020603050405020304" pitchFamily="18" charset="0"/>
              </a:rPr>
              <a:t>December 6, 2021</a:t>
            </a:r>
            <a:r>
              <a:rPr lang="en-US" sz="2000" dirty="0">
                <a:latin typeface="Calibri" panose="020F0502020204030204" pitchFamily="34" charset="0"/>
                <a:ea typeface="Calibri" panose="020F0502020204030204" pitchFamily="34" charset="0"/>
                <a:cs typeface="Times New Roman" panose="02020603050405020304" pitchFamily="18" charset="0"/>
              </a:rPr>
              <a:t> - Mayor Schneier writes the County Commission Chair on behalf of the Town Commission sharing that post </a:t>
            </a:r>
            <a:r>
              <a:rPr lang="en-US" sz="2000" dirty="0" err="1">
                <a:latin typeface="Calibri" panose="020F0502020204030204" pitchFamily="34" charset="0"/>
                <a:ea typeface="Calibri" panose="020F0502020204030204" pitchFamily="34" charset="0"/>
                <a:cs typeface="Times New Roman" panose="02020603050405020304" pitchFamily="18" charset="0"/>
              </a:rPr>
              <a:t>Covid</a:t>
            </a:r>
            <a:r>
              <a:rPr lang="en-US" sz="2000" dirty="0">
                <a:latin typeface="Calibri" panose="020F0502020204030204" pitchFamily="34" charset="0"/>
                <a:ea typeface="Calibri" panose="020F0502020204030204" pitchFamily="34" charset="0"/>
                <a:cs typeface="Times New Roman" panose="02020603050405020304" pitchFamily="18" charset="0"/>
              </a:rPr>
              <a:t> the time is right to reignite plans to construct a library on Longboat Key.  This letter also mentions that “the Town currently leases a small building to a local nonprofit, providing a fee-based membership library on the island.  They (the private library) have indicated their support for a transition to public library services and would support the Sarasota County Library in a volunteer relationship as Friends of the Sarasota County Library.  We continue to develop the Town Center concept on Town owned property and have reserved developable parcels for future community facilities.</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b="1" dirty="0">
                <a:latin typeface="Calibri" panose="020F0502020204030204" pitchFamily="34" charset="0"/>
                <a:ea typeface="Calibri" panose="020F0502020204030204" pitchFamily="34" charset="0"/>
                <a:cs typeface="Times New Roman" panose="02020603050405020304" pitchFamily="18" charset="0"/>
              </a:rPr>
              <a:t>2022</a:t>
            </a:r>
            <a:r>
              <a:rPr lang="en-US" sz="2000" dirty="0">
                <a:latin typeface="Calibri" panose="020F0502020204030204" pitchFamily="34" charset="0"/>
                <a:ea typeface="Calibri" panose="020F0502020204030204" pitchFamily="34" charset="0"/>
                <a:cs typeface="Times New Roman" panose="02020603050405020304" pitchFamily="18" charset="0"/>
              </a:rPr>
              <a:t> - Town’s 2022 adopted strategic initiatives identifies a specific goal of advancing “long-range plans to develop community facilities on the Town Center property…”.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indent="0">
              <a:spcAft>
                <a:spcPts val="600"/>
              </a:spcAft>
              <a:buNone/>
            </a:pPr>
            <a:endParaRPr lang="en-US" sz="2000" dirty="0"/>
          </a:p>
          <a:p>
            <a:pPr marL="0" indent="0">
              <a:spcAft>
                <a:spcPts val="600"/>
              </a:spcAft>
              <a:buNone/>
            </a:pPr>
            <a:endParaRPr lang="en-US" sz="2000" dirty="0"/>
          </a:p>
        </p:txBody>
      </p:sp>
      <p:sp>
        <p:nvSpPr>
          <p:cNvPr id="3" name="Title 2">
            <a:extLst>
              <a:ext uri="{FF2B5EF4-FFF2-40B4-BE49-F238E27FC236}">
                <a16:creationId xmlns:a16="http://schemas.microsoft.com/office/drawing/2014/main" id="{8226C5B1-75A8-4B4E-AE13-F7CE2AFE3CBB}"/>
              </a:ext>
            </a:extLst>
          </p:cNvPr>
          <p:cNvSpPr>
            <a:spLocks noGrp="1"/>
          </p:cNvSpPr>
          <p:nvPr>
            <p:ph type="title"/>
          </p:nvPr>
        </p:nvSpPr>
        <p:spPr/>
        <p:txBody>
          <a:bodyPr>
            <a:normAutofit fontScale="90000"/>
          </a:bodyPr>
          <a:lstStyle/>
          <a:p>
            <a:pPr marL="0" marR="0">
              <a:lnSpc>
                <a:spcPct val="107000"/>
              </a:lnSpc>
              <a:spcBef>
                <a:spcPts val="0"/>
              </a:spcBef>
              <a:spcAft>
                <a:spcPts val="800"/>
              </a:spcAft>
            </a:pPr>
            <a:r>
              <a:rPr lang="en-US" sz="3200" b="1" dirty="0">
                <a:latin typeface="Calibri" panose="020F0502020204030204" pitchFamily="34" charset="0"/>
                <a:ea typeface="Calibri" panose="020F0502020204030204" pitchFamily="34" charset="0"/>
                <a:cs typeface="Times New Roman" panose="02020603050405020304" pitchFamily="18" charset="0"/>
              </a:rPr>
              <a:t>Town Center Library/Community Center Timeline</a:t>
            </a:r>
            <a:br>
              <a:rPr lang="en-US" sz="2400" dirty="0">
                <a:latin typeface="Calibri" panose="020F0502020204030204" pitchFamily="34" charset="0"/>
                <a:ea typeface="Calibri" panose="020F0502020204030204" pitchFamily="34" charset="0"/>
                <a:cs typeface="Times New Roman" panose="02020603050405020304" pitchFamily="18" charset="0"/>
              </a:rPr>
            </a:br>
            <a:endParaRPr lang="en-US" sz="3200" dirty="0"/>
          </a:p>
        </p:txBody>
      </p:sp>
    </p:spTree>
    <p:extLst>
      <p:ext uri="{BB962C8B-B14F-4D97-AF65-F5344CB8AC3E}">
        <p14:creationId xmlns:p14="http://schemas.microsoft.com/office/powerpoint/2010/main" val="294062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564901A-366D-42D4-928B-086C01865D3E}"/>
              </a:ext>
            </a:extLst>
          </p:cNvPr>
          <p:cNvSpPr>
            <a:spLocks noGrp="1"/>
          </p:cNvSpPr>
          <p:nvPr>
            <p:ph idx="1"/>
          </p:nvPr>
        </p:nvSpPr>
        <p:spPr>
          <a:xfrm>
            <a:off x="233360" y="1278467"/>
            <a:ext cx="11122393" cy="5348979"/>
          </a:xfrm>
        </p:spPr>
        <p:txBody>
          <a:bodyPr>
            <a:normAutofit/>
          </a:bodyPr>
          <a:lstStyle/>
          <a:p>
            <a:pPr marL="1828800" lvl="4" indent="0">
              <a:spcAft>
                <a:spcPts val="600"/>
              </a:spcAft>
              <a:buNone/>
            </a:pPr>
            <a:endParaRPr lang="en-US" sz="1000" i="1" dirty="0"/>
          </a:p>
          <a:p>
            <a:pPr marL="0" marR="0">
              <a:lnSpc>
                <a:spcPct val="107000"/>
              </a:lnSpc>
              <a:spcBef>
                <a:spcPts val="0"/>
              </a:spcBef>
              <a:spcAft>
                <a:spcPts val="800"/>
              </a:spcAft>
            </a:pPr>
            <a:r>
              <a:rPr lang="en-US" sz="2000" b="1" dirty="0">
                <a:latin typeface="Calibri" panose="020F0502020204030204" pitchFamily="34" charset="0"/>
                <a:ea typeface="Calibri" panose="020F0502020204030204" pitchFamily="34" charset="0"/>
                <a:cs typeface="Times New Roman" panose="02020603050405020304" pitchFamily="18" charset="0"/>
              </a:rPr>
              <a:t>April 27, 2022</a:t>
            </a:r>
            <a:r>
              <a:rPr lang="en-US" sz="2000" dirty="0">
                <a:latin typeface="Calibri" panose="020F0502020204030204" pitchFamily="34" charset="0"/>
                <a:ea typeface="Calibri" panose="020F0502020204030204" pitchFamily="34" charset="0"/>
                <a:cs typeface="Times New Roman" panose="02020603050405020304" pitchFamily="18" charset="0"/>
              </a:rPr>
              <a:t> – Town Manager updates Town Commission on Town Center progress, and concludes with request to the County to formally recognize a Longboat Key Library as a county capital project and begin to include funds for design and construction.  This update also included the following statement – “Concurrently, the Town would continue to identify needs to seek any private donations to help fund the overall concept.  For example, funding to assist with the classrooms or multipurpose space, offsets to capital costs for Town specific requests, etc.  The Town would also coordinate discussions with other local entities (Education Center, Paradise Center, etc.) that may be interested in offering programs at the facility and/or participating in the fundraising efforts as the project is further defined (LBK Foundation, etc.)”.</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b="1" dirty="0">
                <a:latin typeface="Calibri" panose="020F0502020204030204" pitchFamily="34" charset="0"/>
                <a:ea typeface="Calibri" panose="020F0502020204030204" pitchFamily="34" charset="0"/>
                <a:cs typeface="Times New Roman" panose="02020603050405020304" pitchFamily="18" charset="0"/>
              </a:rPr>
              <a:t>January 23, 2023</a:t>
            </a:r>
            <a:r>
              <a:rPr lang="en-US" sz="2000" dirty="0">
                <a:latin typeface="Calibri" panose="020F0502020204030204" pitchFamily="34" charset="0"/>
                <a:ea typeface="Calibri" panose="020F0502020204030204" pitchFamily="34" charset="0"/>
                <a:cs typeface="Times New Roman" panose="02020603050405020304" pitchFamily="18" charset="0"/>
              </a:rPr>
              <a:t> - Principles of Agreement which lays out roles and responsibilities for the library/community center project was discussed with Town Commission.</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indent="0">
              <a:spcAft>
                <a:spcPts val="600"/>
              </a:spcAft>
              <a:buNone/>
            </a:pPr>
            <a:endParaRPr lang="en-US" sz="2000" dirty="0"/>
          </a:p>
          <a:p>
            <a:pPr marL="0" indent="0">
              <a:spcAft>
                <a:spcPts val="600"/>
              </a:spcAft>
              <a:buNone/>
            </a:pPr>
            <a:endParaRPr lang="en-US" sz="2000" dirty="0"/>
          </a:p>
        </p:txBody>
      </p:sp>
      <p:sp>
        <p:nvSpPr>
          <p:cNvPr id="3" name="Title 2">
            <a:extLst>
              <a:ext uri="{FF2B5EF4-FFF2-40B4-BE49-F238E27FC236}">
                <a16:creationId xmlns:a16="http://schemas.microsoft.com/office/drawing/2014/main" id="{8226C5B1-75A8-4B4E-AE13-F7CE2AFE3CBB}"/>
              </a:ext>
            </a:extLst>
          </p:cNvPr>
          <p:cNvSpPr>
            <a:spLocks noGrp="1"/>
          </p:cNvSpPr>
          <p:nvPr>
            <p:ph type="title"/>
          </p:nvPr>
        </p:nvSpPr>
        <p:spPr/>
        <p:txBody>
          <a:bodyPr>
            <a:normAutofit fontScale="90000"/>
          </a:bodyPr>
          <a:lstStyle/>
          <a:p>
            <a:pPr marL="0" marR="0">
              <a:lnSpc>
                <a:spcPct val="107000"/>
              </a:lnSpc>
              <a:spcBef>
                <a:spcPts val="0"/>
              </a:spcBef>
              <a:spcAft>
                <a:spcPts val="800"/>
              </a:spcAft>
            </a:pPr>
            <a:r>
              <a:rPr lang="en-US" sz="3200" b="1" dirty="0">
                <a:latin typeface="Calibri" panose="020F0502020204030204" pitchFamily="34" charset="0"/>
                <a:ea typeface="Calibri" panose="020F0502020204030204" pitchFamily="34" charset="0"/>
                <a:cs typeface="Times New Roman" panose="02020603050405020304" pitchFamily="18" charset="0"/>
              </a:rPr>
              <a:t>Town Center Library/Community Center Timeline</a:t>
            </a:r>
            <a:br>
              <a:rPr lang="en-US" sz="2400" dirty="0">
                <a:latin typeface="Calibri" panose="020F0502020204030204" pitchFamily="34" charset="0"/>
                <a:ea typeface="Calibri" panose="020F0502020204030204" pitchFamily="34" charset="0"/>
                <a:cs typeface="Times New Roman" panose="02020603050405020304" pitchFamily="18" charset="0"/>
              </a:rPr>
            </a:br>
            <a:endParaRPr lang="en-US" sz="3200" dirty="0"/>
          </a:p>
        </p:txBody>
      </p:sp>
    </p:spTree>
    <p:extLst>
      <p:ext uri="{BB962C8B-B14F-4D97-AF65-F5344CB8AC3E}">
        <p14:creationId xmlns:p14="http://schemas.microsoft.com/office/powerpoint/2010/main" val="25373581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564901A-366D-42D4-928B-086C01865D3E}"/>
              </a:ext>
            </a:extLst>
          </p:cNvPr>
          <p:cNvSpPr>
            <a:spLocks noGrp="1"/>
          </p:cNvSpPr>
          <p:nvPr>
            <p:ph idx="1"/>
          </p:nvPr>
        </p:nvSpPr>
        <p:spPr>
          <a:xfrm>
            <a:off x="233360" y="1278467"/>
            <a:ext cx="11122393" cy="5348979"/>
          </a:xfrm>
        </p:spPr>
        <p:txBody>
          <a:bodyPr>
            <a:normAutofit/>
          </a:bodyPr>
          <a:lstStyle/>
          <a:p>
            <a:pPr marL="1828800" lvl="4" indent="0">
              <a:spcAft>
                <a:spcPts val="600"/>
              </a:spcAft>
              <a:buNone/>
            </a:pPr>
            <a:endParaRPr lang="en-US" sz="1000" i="1" dirty="0"/>
          </a:p>
          <a:p>
            <a:pPr marL="0" marR="0">
              <a:lnSpc>
                <a:spcPct val="107000"/>
              </a:lnSpc>
              <a:spcBef>
                <a:spcPts val="0"/>
              </a:spcBef>
              <a:spcAft>
                <a:spcPts val="800"/>
              </a:spcAft>
            </a:pPr>
            <a:r>
              <a:rPr lang="en-US" sz="2000" b="1" dirty="0">
                <a:latin typeface="Calibri" panose="020F0502020204030204" pitchFamily="34" charset="0"/>
                <a:ea typeface="Calibri" panose="020F0502020204030204" pitchFamily="34" charset="0"/>
                <a:cs typeface="Times New Roman" panose="02020603050405020304" pitchFamily="18" charset="0"/>
              </a:rPr>
              <a:t>January 31, 2023</a:t>
            </a:r>
            <a:r>
              <a:rPr lang="en-US" sz="2000" dirty="0">
                <a:latin typeface="Calibri" panose="020F0502020204030204" pitchFamily="34" charset="0"/>
                <a:ea typeface="Calibri" panose="020F0502020204030204" pitchFamily="34" charset="0"/>
                <a:cs typeface="Times New Roman" panose="02020603050405020304" pitchFamily="18" charset="0"/>
              </a:rPr>
              <a:t> – Principles of Agreement approved by the County Commission.</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b="1" dirty="0">
                <a:latin typeface="Calibri" panose="020F0502020204030204" pitchFamily="34" charset="0"/>
                <a:ea typeface="Calibri" panose="020F0502020204030204" pitchFamily="34" charset="0"/>
                <a:cs typeface="Times New Roman" panose="02020603050405020304" pitchFamily="18" charset="0"/>
              </a:rPr>
              <a:t>October 11, 2023</a:t>
            </a:r>
            <a:r>
              <a:rPr lang="en-US" sz="2000" dirty="0">
                <a:latin typeface="Calibri" panose="020F0502020204030204" pitchFamily="34" charset="0"/>
                <a:ea typeface="Calibri" panose="020F0502020204030204" pitchFamily="34" charset="0"/>
                <a:cs typeface="Times New Roman" panose="02020603050405020304" pitchFamily="18" charset="0"/>
              </a:rPr>
              <a:t> – Library Services Update provided at Joint Commission meeting.</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b="1" dirty="0">
                <a:latin typeface="Calibri" panose="020F0502020204030204" pitchFamily="34" charset="0"/>
                <a:ea typeface="Calibri" panose="020F0502020204030204" pitchFamily="34" charset="0"/>
                <a:cs typeface="Times New Roman" panose="02020603050405020304" pitchFamily="18" charset="0"/>
              </a:rPr>
              <a:t>Fall 2023</a:t>
            </a:r>
            <a:r>
              <a:rPr lang="en-US" sz="2000" dirty="0">
                <a:latin typeface="Calibri" panose="020F0502020204030204" pitchFamily="34" charset="0"/>
                <a:ea typeface="Calibri" panose="020F0502020204030204" pitchFamily="34" charset="0"/>
                <a:cs typeface="Times New Roman" panose="02020603050405020304" pitchFamily="18" charset="0"/>
              </a:rPr>
              <a:t> – Town staff participate in RFP selection of Architect and Construction Manager for County Library.</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b="1" dirty="0">
                <a:latin typeface="Calibri" panose="020F0502020204030204" pitchFamily="34" charset="0"/>
                <a:ea typeface="Calibri" panose="020F0502020204030204" pitchFamily="34" charset="0"/>
                <a:cs typeface="Times New Roman" panose="02020603050405020304" pitchFamily="18" charset="0"/>
              </a:rPr>
              <a:t>November 11, 2023</a:t>
            </a:r>
            <a:r>
              <a:rPr lang="en-US" sz="2000" dirty="0">
                <a:latin typeface="Calibri" panose="020F0502020204030204" pitchFamily="34" charset="0"/>
                <a:ea typeface="Calibri" panose="020F0502020204030204" pitchFamily="34" charset="0"/>
                <a:cs typeface="Times New Roman" panose="02020603050405020304" pitchFamily="18" charset="0"/>
              </a:rPr>
              <a:t> – Pop up Library services begin on Longboat Key next to Private Library.</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indent="0">
              <a:spcAft>
                <a:spcPts val="600"/>
              </a:spcAft>
              <a:buNone/>
            </a:pPr>
            <a:endParaRPr lang="en-US" sz="2000" dirty="0"/>
          </a:p>
          <a:p>
            <a:pPr marL="0" indent="0">
              <a:spcAft>
                <a:spcPts val="600"/>
              </a:spcAft>
              <a:buNone/>
            </a:pPr>
            <a:endParaRPr lang="en-US" sz="2000" dirty="0"/>
          </a:p>
        </p:txBody>
      </p:sp>
      <p:sp>
        <p:nvSpPr>
          <p:cNvPr id="3" name="Title 2">
            <a:extLst>
              <a:ext uri="{FF2B5EF4-FFF2-40B4-BE49-F238E27FC236}">
                <a16:creationId xmlns:a16="http://schemas.microsoft.com/office/drawing/2014/main" id="{8226C5B1-75A8-4B4E-AE13-F7CE2AFE3CBB}"/>
              </a:ext>
            </a:extLst>
          </p:cNvPr>
          <p:cNvSpPr>
            <a:spLocks noGrp="1"/>
          </p:cNvSpPr>
          <p:nvPr>
            <p:ph type="title"/>
          </p:nvPr>
        </p:nvSpPr>
        <p:spPr/>
        <p:txBody>
          <a:bodyPr>
            <a:normAutofit fontScale="90000"/>
          </a:bodyPr>
          <a:lstStyle/>
          <a:p>
            <a:pPr marL="0" marR="0">
              <a:lnSpc>
                <a:spcPct val="107000"/>
              </a:lnSpc>
              <a:spcBef>
                <a:spcPts val="0"/>
              </a:spcBef>
              <a:spcAft>
                <a:spcPts val="800"/>
              </a:spcAft>
            </a:pPr>
            <a:r>
              <a:rPr lang="en-US" sz="3200" b="1" dirty="0">
                <a:latin typeface="Calibri" panose="020F0502020204030204" pitchFamily="34" charset="0"/>
                <a:ea typeface="Calibri" panose="020F0502020204030204" pitchFamily="34" charset="0"/>
                <a:cs typeface="Times New Roman" panose="02020603050405020304" pitchFamily="18" charset="0"/>
              </a:rPr>
              <a:t>Town Center Library/Community Center Timeline</a:t>
            </a:r>
            <a:br>
              <a:rPr lang="en-US" sz="2400" dirty="0">
                <a:latin typeface="Calibri" panose="020F0502020204030204" pitchFamily="34" charset="0"/>
                <a:ea typeface="Calibri" panose="020F0502020204030204" pitchFamily="34" charset="0"/>
                <a:cs typeface="Times New Roman" panose="02020603050405020304" pitchFamily="18" charset="0"/>
              </a:rPr>
            </a:br>
            <a:endParaRPr lang="en-US" sz="3200" dirty="0"/>
          </a:p>
        </p:txBody>
      </p:sp>
    </p:spTree>
    <p:extLst>
      <p:ext uri="{BB962C8B-B14F-4D97-AF65-F5344CB8AC3E}">
        <p14:creationId xmlns:p14="http://schemas.microsoft.com/office/powerpoint/2010/main" val="6820740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564901A-366D-42D4-928B-086C01865D3E}"/>
              </a:ext>
            </a:extLst>
          </p:cNvPr>
          <p:cNvSpPr>
            <a:spLocks noGrp="1"/>
          </p:cNvSpPr>
          <p:nvPr>
            <p:ph idx="1"/>
          </p:nvPr>
        </p:nvSpPr>
        <p:spPr>
          <a:xfrm>
            <a:off x="233360" y="1278467"/>
            <a:ext cx="11122393" cy="5348979"/>
          </a:xfrm>
        </p:spPr>
        <p:txBody>
          <a:bodyPr>
            <a:normAutofit/>
          </a:bodyPr>
          <a:lstStyle/>
          <a:p>
            <a:pPr marL="0" indent="0">
              <a:spcAft>
                <a:spcPts val="600"/>
              </a:spcAft>
              <a:buNone/>
            </a:pPr>
            <a:endParaRPr lang="en-US" sz="2000" dirty="0"/>
          </a:p>
          <a:p>
            <a:pPr marL="0" indent="0">
              <a:spcAft>
                <a:spcPts val="600"/>
              </a:spcAft>
              <a:buNone/>
            </a:pPr>
            <a:endParaRPr lang="en-US" sz="2000" dirty="0"/>
          </a:p>
        </p:txBody>
      </p:sp>
      <p:sp>
        <p:nvSpPr>
          <p:cNvPr id="3" name="Title 2">
            <a:extLst>
              <a:ext uri="{FF2B5EF4-FFF2-40B4-BE49-F238E27FC236}">
                <a16:creationId xmlns:a16="http://schemas.microsoft.com/office/drawing/2014/main" id="{8226C5B1-75A8-4B4E-AE13-F7CE2AFE3CBB}"/>
              </a:ext>
            </a:extLst>
          </p:cNvPr>
          <p:cNvSpPr>
            <a:spLocks noGrp="1"/>
          </p:cNvSpPr>
          <p:nvPr>
            <p:ph type="title"/>
          </p:nvPr>
        </p:nvSpPr>
        <p:spPr>
          <a:xfrm>
            <a:off x="1824860" y="2322593"/>
            <a:ext cx="7939391" cy="1325563"/>
          </a:xfrm>
        </p:spPr>
        <p:txBody>
          <a:bodyPr>
            <a:normAutofit/>
          </a:bodyPr>
          <a:lstStyle/>
          <a:p>
            <a:pPr marL="0" marR="0" algn="ctr">
              <a:lnSpc>
                <a:spcPct val="107000"/>
              </a:lnSpc>
              <a:spcBef>
                <a:spcPts val="0"/>
              </a:spcBef>
              <a:spcAft>
                <a:spcPts val="800"/>
              </a:spcAft>
            </a:pPr>
            <a:r>
              <a:rPr lang="en-US" sz="3200" dirty="0">
                <a:solidFill>
                  <a:schemeClr val="tx1"/>
                </a:solidFill>
              </a:rPr>
              <a:t>Discussion</a:t>
            </a:r>
          </a:p>
        </p:txBody>
      </p:sp>
    </p:spTree>
    <p:extLst>
      <p:ext uri="{BB962C8B-B14F-4D97-AF65-F5344CB8AC3E}">
        <p14:creationId xmlns:p14="http://schemas.microsoft.com/office/powerpoint/2010/main" val="3731182149"/>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own Powerpoint Template NEW" id="{BE6F55BA-D590-4F61-8A8D-A364CF6B8A02}" vid="{C8F28F3A-E0C0-4D5E-9EF8-CD26C7907CC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896051E3CF78849B95BE5633F5FE873" ma:contentTypeVersion="15" ma:contentTypeDescription="Create a new document." ma:contentTypeScope="" ma:versionID="6e5f85ea39668659ba6e8cf00305ab03">
  <xsd:schema xmlns:xsd="http://www.w3.org/2001/XMLSchema" xmlns:xs="http://www.w3.org/2001/XMLSchema" xmlns:p="http://schemas.microsoft.com/office/2006/metadata/properties" xmlns:ns3="55520fe7-05b8-45db-a517-590738274901" xmlns:ns4="9a708eb2-9680-4e60-a2dd-f6a0437f6521" targetNamespace="http://schemas.microsoft.com/office/2006/metadata/properties" ma:root="true" ma:fieldsID="76aee7ab5bb9dddd186b5531655a5825" ns3:_="" ns4:_="">
    <xsd:import namespace="55520fe7-05b8-45db-a517-590738274901"/>
    <xsd:import namespace="9a708eb2-9680-4e60-a2dd-f6a0437f6521"/>
    <xsd:element name="properties">
      <xsd:complexType>
        <xsd:sequence>
          <xsd:element name="documentManagement">
            <xsd:complexType>
              <xsd:all>
                <xsd:element ref="ns3:SharedWithUsers" minOccurs="0"/>
                <xsd:element ref="ns3:SharedWithDetails" minOccurs="0"/>
                <xsd:element ref="ns3:SharingHintHash" minOccurs="0"/>
                <xsd:element ref="ns3:LastSharedByUser" minOccurs="0"/>
                <xsd:element ref="ns3:LastSharedByTime"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OCR" minOccurs="0"/>
                <xsd:element ref="ns4:MediaServiceEventHashCode" minOccurs="0"/>
                <xsd:element ref="ns4:MediaServiceGenerationTim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520fe7-05b8-45db-a517-590738274901"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internalName="SharingHintHash" ma:readOnly="true">
      <xsd:simpleType>
        <xsd:restriction base="dms:Text"/>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9a708eb2-9680-4e60-a2dd-f6a0437f6521"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Location" ma:index="17" nillable="true" ma:displayName="MediaServiceLocation" ma:description="" ma:internalName="MediaServiceLocation" ma:readOnly="true">
      <xsd:simpleType>
        <xsd:restriction base="dms:Text"/>
      </xsd:simpleType>
    </xsd:element>
    <xsd:element name="MediaServiceOCR" ma:index="18" nillable="true" ma:displayName="MediaServiceOCR" ma:internalName="MediaServiceOCR" ma:readOnly="true">
      <xsd:simpleType>
        <xsd:restriction base="dms:Note">
          <xsd:maxLength value="255"/>
        </xsd:restriction>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624FFE2-1AA9-45F1-A9B5-87D74D9ED46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5520fe7-05b8-45db-a517-590738274901"/>
    <ds:schemaRef ds:uri="9a708eb2-9680-4e60-a2dd-f6a0437f65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805885D-5D05-4B28-88CC-43E1F258747F}">
  <ds:schemaRefs>
    <ds:schemaRef ds:uri="http://schemas.microsoft.com/office/2006/documentManagement/types"/>
    <ds:schemaRef ds:uri="http://schemas.microsoft.com/office/2006/metadata/properties"/>
    <ds:schemaRef ds:uri="http://schemas.openxmlformats.org/package/2006/metadata/core-properties"/>
    <ds:schemaRef ds:uri="http://purl.org/dc/elements/1.1/"/>
    <ds:schemaRef ds:uri="55520fe7-05b8-45db-a517-590738274901"/>
    <ds:schemaRef ds:uri="http://schemas.microsoft.com/office/infopath/2007/PartnerControls"/>
    <ds:schemaRef ds:uri="9a708eb2-9680-4e60-a2dd-f6a0437f6521"/>
    <ds:schemaRef ds:uri="http://www.w3.org/XML/1998/namespace"/>
    <ds:schemaRef ds:uri="http://purl.org/dc/dcmitype/"/>
    <ds:schemaRef ds:uri="http://purl.org/dc/terms/"/>
  </ds:schemaRefs>
</ds:datastoreItem>
</file>

<file path=customXml/itemProps3.xml><?xml version="1.0" encoding="utf-8"?>
<ds:datastoreItem xmlns:ds="http://schemas.openxmlformats.org/officeDocument/2006/customXml" ds:itemID="{B30E7C60-7D9C-4650-BB39-9829759D166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Town Powerpoint Template with Blank</Template>
  <TotalTime>2639</TotalTime>
  <Words>1903</Words>
  <Application>Microsoft Office PowerPoint</Application>
  <PresentationFormat>Widescreen</PresentationFormat>
  <Paragraphs>104</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Times New Roman</vt:lpstr>
      <vt:lpstr>Custom Design</vt:lpstr>
      <vt:lpstr>Sarasota County Library  on Longboat Key  Update</vt:lpstr>
      <vt:lpstr>Recap of Public Workshop Held 2/12/24</vt:lpstr>
      <vt:lpstr>General Discussions and Themes</vt:lpstr>
      <vt:lpstr>Next Steps</vt:lpstr>
      <vt:lpstr>Town Center Library/Community Center Timeline </vt:lpstr>
      <vt:lpstr>Town Center Library/Community Center Timeline </vt:lpstr>
      <vt:lpstr>Town Center Library/Community Center Timeline </vt:lpstr>
      <vt:lpstr>Town Center Library/Community Center Timeline </vt:lpstr>
      <vt:lpstr>Town Center Library/Community Center Timeline </vt:lpstr>
      <vt:lpstr>Discussion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Sarasota County Library On Longboat Key</dc:title>
  <dc:creator>Carolyn Brown</dc:creator>
  <cp:lastModifiedBy>Carolyn Brown</cp:lastModifiedBy>
  <cp:revision>230</cp:revision>
  <cp:lastPrinted>2024-02-20T12:02:22Z</cp:lastPrinted>
  <dcterms:created xsi:type="dcterms:W3CDTF">2020-06-09T19:43:53Z</dcterms:created>
  <dcterms:modified xsi:type="dcterms:W3CDTF">2024-02-20T12:16:18Z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0x0101005896051E3CF78849B95BE5633F5FE873</vt:lpwstr>
  </property>
</Properties>
</file>