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3"/>
  </p:notesMasterIdLst>
  <p:sldIdLst>
    <p:sldId id="258" r:id="rId5"/>
    <p:sldId id="281" r:id="rId6"/>
    <p:sldId id="288" r:id="rId7"/>
    <p:sldId id="299" r:id="rId8"/>
    <p:sldId id="300" r:id="rId9"/>
    <p:sldId id="305" r:id="rId10"/>
    <p:sldId id="307" r:id="rId11"/>
    <p:sldId id="306" r:id="rId12"/>
    <p:sldId id="304" r:id="rId13"/>
    <p:sldId id="325" r:id="rId14"/>
    <p:sldId id="315" r:id="rId15"/>
    <p:sldId id="316" r:id="rId16"/>
    <p:sldId id="317" r:id="rId17"/>
    <p:sldId id="318" r:id="rId18"/>
    <p:sldId id="319" r:id="rId19"/>
    <p:sldId id="324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4" r:id="rId28"/>
    <p:sldId id="335" r:id="rId29"/>
    <p:sldId id="333" r:id="rId30"/>
    <p:sldId id="323" r:id="rId31"/>
    <p:sldId id="32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DB8243-CC88-F857-6927-1736F1EFF885}" name="Brad Johnson" initials="BJ" userId="S::Brad.Johnson@scgov.net::24f7d391-8abf-4aad-ad33-26966864dff6" providerId="AD"/>
  <p188:author id="{42BE2570-8C30-7BB9-96F9-95CF2EC26534}" name="Renee DiPilato" initials="RD" userId="S::rdipilato@scgov.net::ff43e0f3-5528-48a1-be0f-a48628f926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5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F83F9-C450-4CA8-BD42-60A430C4E6B7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D795D-34C9-4047-88EB-F0FF6AE5F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7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subtitle full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65F-EB92-4668-AD7B-4344D7D54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1197BE-B27B-4BF9-A167-E1391BB8FFF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47725" y="1864951"/>
            <a:ext cx="10496550" cy="463109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body text here – Myriad Pro, 24 pt.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400" b="1" dirty="0">
              <a:solidFill>
                <a:srgbClr val="FF0000"/>
              </a:solidFill>
              <a:latin typeface="Myriad Pro Cond" panose="020B0506030403020204" pitchFamily="34" charset="0"/>
            </a:endParaRPr>
          </a:p>
          <a:p>
            <a:pPr lvl="0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4E247D-391E-4DBB-8128-F9FFD33DA83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308702"/>
            <a:ext cx="10496550" cy="5060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Subtitle Text – Myriad Pro Bold, 24pt. </a:t>
            </a:r>
          </a:p>
        </p:txBody>
      </p:sp>
    </p:spTree>
    <p:extLst>
      <p:ext uri="{BB962C8B-B14F-4D97-AF65-F5344CB8AC3E}">
        <p14:creationId xmlns:p14="http://schemas.microsoft.com/office/powerpoint/2010/main" val="60670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full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65F-EB92-4668-AD7B-4344D7D54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1197BE-B27B-4BF9-A167-E1391BB8FFF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47725" y="1335186"/>
            <a:ext cx="10496550" cy="51608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body text here – Myriad Pro, 24 pt.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73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subtitle, split page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65F-EB92-4668-AD7B-4344D7D54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9C2CCE94-1ACB-4790-9385-875E93EA6C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96125" y="1864950"/>
            <a:ext cx="4248149" cy="46310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9E0D90-FD4A-493C-AE65-6B6D82438C0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7726" y="1864951"/>
            <a:ext cx="6115050" cy="463109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96008014-3E17-4946-B320-8DE87B2E474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308702"/>
            <a:ext cx="10496550" cy="5060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Subtitle Text – Myriad Pro Bold, 24pt. </a:t>
            </a:r>
          </a:p>
        </p:txBody>
      </p:sp>
    </p:spTree>
    <p:extLst>
      <p:ext uri="{BB962C8B-B14F-4D97-AF65-F5344CB8AC3E}">
        <p14:creationId xmlns:p14="http://schemas.microsoft.com/office/powerpoint/2010/main" val="407994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split page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65F-EB92-4668-AD7B-4344D7D54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9C2CCE94-1ACB-4790-9385-875E93EA6C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96125" y="1400175"/>
            <a:ext cx="4248149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9E0D90-FD4A-493C-AE65-6B6D82438C0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7726" y="1400175"/>
            <a:ext cx="6115050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8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subtitle, split pag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65F-EB92-4668-AD7B-4344D7D54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10A974-220B-4247-BCEE-4BC884EBB6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9225" y="1864950"/>
            <a:ext cx="6115050" cy="4631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AC4BF0F-D5A9-4E29-B649-E48D46D62AE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38200" y="1864950"/>
            <a:ext cx="4257674" cy="46310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F1366802-4A0D-4A89-92BA-BAB319CD654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308702"/>
            <a:ext cx="10496550" cy="5060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Subtitle Text – Myriad Pro Bold, 24pt. </a:t>
            </a:r>
          </a:p>
        </p:txBody>
      </p:sp>
    </p:spTree>
    <p:extLst>
      <p:ext uri="{BB962C8B-B14F-4D97-AF65-F5344CB8AC3E}">
        <p14:creationId xmlns:p14="http://schemas.microsoft.com/office/powerpoint/2010/main" val="325769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split pag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65F-EB92-4668-AD7B-4344D7D54E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10A974-220B-4247-BCEE-4BC884EBB6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9225" y="1400175"/>
            <a:ext cx="6115050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AC4BF0F-D5A9-4E29-B649-E48D46D62AE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38200" y="1400175"/>
            <a:ext cx="4257674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1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ody - subtitle, full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5BE263-4700-4DD1-8F3B-7B5D6400A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92C3F75-7B58-4470-8D2E-A35A73D40D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7724" y="1864951"/>
            <a:ext cx="10467975" cy="46406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Insert body text here – Myriad Pro, 24 pt.</a:t>
            </a:r>
          </a:p>
          <a:p>
            <a:pPr lvl="0"/>
            <a:br>
              <a:rPr lang="en-US" dirty="0"/>
            </a:br>
            <a:r>
              <a:rPr lang="en-US" dirty="0"/>
              <a:t>Use this solid background when overlaying logos and elements with a white background that you wish to appear transparent.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C1AC2A23-C2A5-4CC8-B918-79C96607BAD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308702"/>
            <a:ext cx="10496550" cy="5060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Subtitle Text – Myriad Pro Bold, 24pt. </a:t>
            </a:r>
          </a:p>
        </p:txBody>
      </p:sp>
    </p:spTree>
    <p:extLst>
      <p:ext uri="{BB962C8B-B14F-4D97-AF65-F5344CB8AC3E}">
        <p14:creationId xmlns:p14="http://schemas.microsoft.com/office/powerpoint/2010/main" val="29187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body - full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5BE263-4700-4DD1-8F3B-7B5D6400A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92C3F75-7B58-4470-8D2E-A35A73D40D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7724" y="1401763"/>
            <a:ext cx="10467975" cy="510381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Insert body text here – Myriad Pro, 24 pt.</a:t>
            </a:r>
          </a:p>
          <a:p>
            <a:pPr lvl="0"/>
            <a:r>
              <a:rPr lang="en-US" dirty="0"/>
              <a:t>Use this solid background when overlaying logos and elements with a white background that you wish to appear transparent.</a:t>
            </a:r>
          </a:p>
        </p:txBody>
      </p:sp>
    </p:spTree>
    <p:extLst>
      <p:ext uri="{BB962C8B-B14F-4D97-AF65-F5344CB8AC3E}">
        <p14:creationId xmlns:p14="http://schemas.microsoft.com/office/powerpoint/2010/main" val="67988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ody - subtitle, split page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5BE263-4700-4DD1-8F3B-7B5D6400A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6724C904-C9F4-4FFA-87A2-B618BE76860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96125" y="1864949"/>
            <a:ext cx="4248149" cy="46311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content or image.</a:t>
            </a:r>
          </a:p>
          <a:p>
            <a:pPr lvl="0"/>
            <a:endParaRPr 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8C3D3394-E9DA-45E9-A76F-9D59EE9D468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7726" y="1864950"/>
            <a:ext cx="6115050" cy="46310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content or image.</a:t>
            </a:r>
          </a:p>
          <a:p>
            <a:pPr lvl="0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4CB55B-5216-43A5-B462-6CFB6E34010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308702"/>
            <a:ext cx="10496550" cy="5060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Subtitle Text – Myriad Pro Bold, 24pt. </a:t>
            </a:r>
          </a:p>
        </p:txBody>
      </p:sp>
    </p:spTree>
    <p:extLst>
      <p:ext uri="{BB962C8B-B14F-4D97-AF65-F5344CB8AC3E}">
        <p14:creationId xmlns:p14="http://schemas.microsoft.com/office/powerpoint/2010/main" val="114492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body - split page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5BE263-4700-4DD1-8F3B-7B5D6400A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6724C904-C9F4-4FFA-87A2-B618BE76860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96125" y="1400175"/>
            <a:ext cx="4248149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content or image.</a:t>
            </a:r>
          </a:p>
          <a:p>
            <a:pPr lvl="0"/>
            <a:endParaRPr 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8C3D3394-E9DA-45E9-A76F-9D59EE9D468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47726" y="1400175"/>
            <a:ext cx="6115050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content or image.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2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ody - subtitle, split pag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5BE263-4700-4DD1-8F3B-7B5D6400A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11DEDAC-16B7-44F1-AC0B-DEA4B23406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9225" y="1864950"/>
            <a:ext cx="6115050" cy="46311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B4ADD6-253E-4518-B70B-57A92516382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38200" y="1864950"/>
            <a:ext cx="4257674" cy="46310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E4D1A521-0894-4A92-BEF0-ED267E78DF6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725" y="1308702"/>
            <a:ext cx="10496550" cy="5060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tx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Insert Subtitle Text – Myriad Pro Bold, 24pt. </a:t>
            </a:r>
          </a:p>
        </p:txBody>
      </p:sp>
    </p:spTree>
    <p:extLst>
      <p:ext uri="{BB962C8B-B14F-4D97-AF65-F5344CB8AC3E}">
        <p14:creationId xmlns:p14="http://schemas.microsoft.com/office/powerpoint/2010/main" val="787313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body - split pag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5BE263-4700-4DD1-8F3B-7B5D6400A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 dirty="0"/>
              <a:t>Insert Title - Myriad Pro Bold, 28 pt.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11DEDAC-16B7-44F1-AC0B-DEA4B23406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9225" y="1400175"/>
            <a:ext cx="6115050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B4ADD6-253E-4518-B70B-57A92516382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38200" y="1400175"/>
            <a:ext cx="4257674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latin typeface="Myriad Pro" panose="020B0503030403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text or image.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7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956B5260-351A-465D-972B-2967F626C986}"/>
              </a:ext>
            </a:extLst>
          </p:cNvPr>
          <p:cNvSpPr txBox="1">
            <a:spLocks/>
          </p:cNvSpPr>
          <p:nvPr userDrawn="1"/>
        </p:nvSpPr>
        <p:spPr>
          <a:xfrm>
            <a:off x="847725" y="1400175"/>
            <a:ext cx="10496550" cy="50958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0DD7CCD-A010-4207-B58F-30C446B454A9}"/>
              </a:ext>
            </a:extLst>
          </p:cNvPr>
          <p:cNvSpPr txBox="1">
            <a:spLocks/>
          </p:cNvSpPr>
          <p:nvPr userDrawn="1"/>
        </p:nvSpPr>
        <p:spPr>
          <a:xfrm>
            <a:off x="847725" y="523875"/>
            <a:ext cx="8391525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17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2" r:id="rId3"/>
    <p:sldLayoutId id="2147483656" r:id="rId4"/>
    <p:sldLayoutId id="2147483651" r:id="rId5"/>
    <p:sldLayoutId id="2147483657" r:id="rId6"/>
    <p:sldLayoutId id="2147483650" r:id="rId7"/>
    <p:sldLayoutId id="2147483658" r:id="rId8"/>
    <p:sldLayoutId id="2147483653" r:id="rId9"/>
    <p:sldLayoutId id="2147483659" r:id="rId10"/>
    <p:sldLayoutId id="2147483654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D45E7-89A2-93C2-7C18-931D0CCC48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ctr"/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Workshop 2</a:t>
            </a:r>
          </a:p>
          <a:p>
            <a:pPr algn="ctr"/>
            <a:endParaRPr lang="en-US" sz="3600" b="1" dirty="0"/>
          </a:p>
          <a:p>
            <a:pPr algn="ctr"/>
            <a:r>
              <a:rPr lang="en-US" sz="2700" b="1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Town of Longboat Key Town Hall</a:t>
            </a:r>
          </a:p>
          <a:p>
            <a:pPr algn="ctr"/>
            <a:r>
              <a:rPr lang="en-US" sz="2700" b="1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Monday, March 18, 2024</a:t>
            </a:r>
          </a:p>
          <a:p>
            <a:pPr algn="ctr"/>
            <a:r>
              <a:rPr lang="en-US" sz="2700" b="1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1:30-4 p.m.</a:t>
            </a:r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5B5F29-9194-21AA-5B89-DE9365E03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671" y="230143"/>
            <a:ext cx="8238789" cy="647699"/>
          </a:xfrm>
        </p:spPr>
        <p:txBody>
          <a:bodyPr>
            <a:normAutofit/>
          </a:bodyPr>
          <a:lstStyle/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4D56DD-0F50-0E8A-C977-C32C80098D72}"/>
              </a:ext>
            </a:extLst>
          </p:cNvPr>
          <p:cNvSpPr/>
          <p:nvPr/>
        </p:nvSpPr>
        <p:spPr>
          <a:xfrm>
            <a:off x="1416050" y="1473200"/>
            <a:ext cx="9359900" cy="44069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8518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D45E7-89A2-93C2-7C18-931D0CCC4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45803" y="2149813"/>
            <a:ext cx="5820383" cy="4386724"/>
          </a:xfrm>
        </p:spPr>
        <p:txBody>
          <a:bodyPr anchor="t"/>
          <a:lstStyle/>
          <a:p>
            <a:pPr marL="1143000" lvl="1" indent="-457200">
              <a:lnSpc>
                <a:spcPct val="150000"/>
              </a:lnSpc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Purpose and Format</a:t>
            </a:r>
          </a:p>
          <a:p>
            <a:pPr marL="1143000" lvl="1" indent="-457200"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Core Library Elements</a:t>
            </a:r>
          </a:p>
          <a:p>
            <a:pPr marL="1143000" lvl="1" indent="-457200"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Conceptual Design</a:t>
            </a:r>
          </a:p>
          <a:p>
            <a:pPr marL="1143000" lvl="1" indent="-457200"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 and Comments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AutoNum type="arabicPeriod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B02EE7-1D1B-0677-F320-A76FDBBD442D}"/>
              </a:ext>
            </a:extLst>
          </p:cNvPr>
          <p:cNvSpPr txBox="1">
            <a:spLocks/>
          </p:cNvSpPr>
          <p:nvPr/>
        </p:nvSpPr>
        <p:spPr>
          <a:xfrm>
            <a:off x="825499" y="410256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pic>
        <p:nvPicPr>
          <p:cNvPr id="6" name="Picture 5" descr="People sitting at tables in a library&#10;&#10;Description automatically generated">
            <a:extLst>
              <a:ext uri="{FF2B5EF4-FFF2-40B4-BE49-F238E27FC236}">
                <a16:creationId xmlns:a16="http://schemas.microsoft.com/office/drawing/2014/main" id="{AD292FD0-A92B-A4ED-A1B2-DE9C2392F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87153"/>
            <a:ext cx="48768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FB78C8-0BAC-1D8D-83A6-F3F5D5D90907}"/>
              </a:ext>
            </a:extLst>
          </p:cNvPr>
          <p:cNvSpPr txBox="1"/>
          <p:nvPr/>
        </p:nvSpPr>
        <p:spPr>
          <a:xfrm>
            <a:off x="1329447" y="1441722"/>
            <a:ext cx="7013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TODAY’S AGENDA</a:t>
            </a:r>
          </a:p>
        </p:txBody>
      </p:sp>
    </p:spTree>
    <p:extLst>
      <p:ext uri="{BB962C8B-B14F-4D97-AF65-F5344CB8AC3E}">
        <p14:creationId xmlns:p14="http://schemas.microsoft.com/office/powerpoint/2010/main" val="2555648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D45E7-89A2-93C2-7C18-931D0CCC4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47725" y="1286540"/>
            <a:ext cx="10496550" cy="5045897"/>
          </a:xfrm>
        </p:spPr>
        <p:txBody>
          <a:bodyPr anchor="ctr"/>
          <a:lstStyle/>
          <a:p>
            <a:pPr algn="ctr">
              <a:tabLst>
                <a:tab pos="9144000" algn="r"/>
              </a:tabLst>
            </a:pPr>
            <a:r>
              <a:rPr lang="en-US" sz="4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Recap of </a:t>
            </a:r>
          </a:p>
          <a:p>
            <a:pPr algn="ctr">
              <a:tabLst>
                <a:tab pos="9144000" algn="r"/>
              </a:tabLst>
            </a:pPr>
            <a:r>
              <a:rPr lang="en-US" sz="4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Library Core Elements </a:t>
            </a:r>
          </a:p>
          <a:p>
            <a:pPr algn="ctr">
              <a:tabLst>
                <a:tab pos="9144000" algn="r"/>
              </a:tabLst>
            </a:pPr>
            <a:r>
              <a:rPr lang="en-US" sz="4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and Space Needs</a:t>
            </a: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sz="48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FE28C-F4AA-E93E-270F-3A3A27DDF2D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</p:spTree>
    <p:extLst>
      <p:ext uri="{BB962C8B-B14F-4D97-AF65-F5344CB8AC3E}">
        <p14:creationId xmlns:p14="http://schemas.microsoft.com/office/powerpoint/2010/main" val="190611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D45E7-89A2-93C2-7C18-931D0CCC4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3015" y="1127052"/>
            <a:ext cx="10770780" cy="5250662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tabLst>
                <a:tab pos="9144000" algn="r"/>
              </a:tabLst>
            </a:pPr>
            <a:r>
              <a:rPr lang="en-US" b="1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Ensuring all residents can access and enjoy the quality of life that makes Sarasota County a great place to live, work, grow, play, and learn.</a:t>
            </a:r>
          </a:p>
          <a:p>
            <a:pPr>
              <a:lnSpc>
                <a:spcPct val="100000"/>
              </a:lnSpc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 marL="1943100" lvl="3" indent="-342900">
              <a:lnSpc>
                <a:spcPct val="100000"/>
              </a:lnSpc>
              <a:tabLst>
                <a:tab pos="9144000" algn="r"/>
              </a:tabLst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Books and Materials</a:t>
            </a:r>
          </a:p>
          <a:p>
            <a:pPr marL="1943100" lvl="3" indent="-342900">
              <a:lnSpc>
                <a:spcPct val="100000"/>
              </a:lnSpc>
              <a:tabLst>
                <a:tab pos="9144000" algn="r"/>
              </a:tabLst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 Rooms and </a:t>
            </a:r>
            <a:b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Gathering Spaces</a:t>
            </a:r>
          </a:p>
          <a:p>
            <a:pPr marL="1943100" lvl="3" indent="-342900">
              <a:lnSpc>
                <a:spcPct val="100000"/>
              </a:lnSpc>
              <a:tabLst>
                <a:tab pos="9144000" algn="r"/>
              </a:tabLst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</a:t>
            </a:r>
          </a:p>
          <a:p>
            <a:pPr marL="1943100" lvl="3" indent="-342900">
              <a:lnSpc>
                <a:spcPct val="100000"/>
              </a:lnSpc>
              <a:tabLst>
                <a:tab pos="9144000" algn="r"/>
              </a:tabLst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and Events</a:t>
            </a:r>
          </a:p>
          <a:p>
            <a:pPr marL="457200" indent="-457200"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 descr="A group of girls holding books&#10;&#10;Description automatically generated">
            <a:extLst>
              <a:ext uri="{FF2B5EF4-FFF2-40B4-BE49-F238E27FC236}">
                <a16:creationId xmlns:a16="http://schemas.microsoft.com/office/drawing/2014/main" id="{A5F3CE5B-F303-C4CF-BD9B-F3AE5005A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19" y="2785639"/>
            <a:ext cx="4167834" cy="3125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68FFDEB-03B2-B624-1D41-7BCB7EED5EE7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</p:spTree>
    <p:extLst>
      <p:ext uri="{BB962C8B-B14F-4D97-AF65-F5344CB8AC3E}">
        <p14:creationId xmlns:p14="http://schemas.microsoft.com/office/powerpoint/2010/main" val="190930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7DE0AC-560F-04E9-056E-6FBD4632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E527-108B-CA37-D764-887DA6F05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703" y="1272275"/>
            <a:ext cx="10212594" cy="535288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Elements: Collection Space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E501E9-73A7-A474-1ACA-2D8C7F681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0" y="1458855"/>
            <a:ext cx="9405581" cy="4717355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Comfortable, inviting seating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Lots of places to sit and relax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 lighting and windows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Quiet reading areas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Visually pleasing environment	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2F7A76-3BC0-5A8B-EAD4-61D47A3F938A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pic>
        <p:nvPicPr>
          <p:cNvPr id="8" name="Picture 7" descr="A library with chairs and bookshelves&#10;&#10;Description automatically generated">
            <a:extLst>
              <a:ext uri="{FF2B5EF4-FFF2-40B4-BE49-F238E27FC236}">
                <a16:creationId xmlns:a16="http://schemas.microsoft.com/office/drawing/2014/main" id="{BFB549AC-5A38-A458-D3F5-2A03E6796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42" y="2265757"/>
            <a:ext cx="4897013" cy="3269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28750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8B5EA-C9C0-DF67-5D0B-EB974DBC7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C7B171-DD91-954B-1B78-FBE124A2B6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811DD1-049A-56E1-81E1-7FFB2059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Elements: Meeting and Conference Rooms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16299BB-3FA5-A758-8A91-59AF109D514A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A4C884-0ED9-F0D8-ABEE-65ED2EFA0E92}"/>
              </a:ext>
            </a:extLst>
          </p:cNvPr>
          <p:cNvSpPr txBox="1"/>
          <p:nvPr/>
        </p:nvSpPr>
        <p:spPr>
          <a:xfrm>
            <a:off x="5477492" y="1981782"/>
            <a:ext cx="51662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Small comfortable area to work for a few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Gathering spaces and private spaces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Vestibule that is accessible when the library is closed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Outdoor spaces for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Outdoor seating and 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Quiet private areas</a:t>
            </a:r>
          </a:p>
        </p:txBody>
      </p:sp>
      <p:pic>
        <p:nvPicPr>
          <p:cNvPr id="11" name="Picture 10" descr="A room with arched windows and chairs&#10;&#10;Description automatically generated">
            <a:extLst>
              <a:ext uri="{FF2B5EF4-FFF2-40B4-BE49-F238E27FC236}">
                <a16:creationId xmlns:a16="http://schemas.microsoft.com/office/drawing/2014/main" id="{9C812FD8-A24C-A1D0-4553-6E53BCA9B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6" y="2060111"/>
            <a:ext cx="1967217" cy="2946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A door with a sign on it&#10;&#10;Description automatically generated">
            <a:extLst>
              <a:ext uri="{FF2B5EF4-FFF2-40B4-BE49-F238E27FC236}">
                <a16:creationId xmlns:a16="http://schemas.microsoft.com/office/drawing/2014/main" id="{C636015E-AF34-87DC-8E5E-72240186B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088" y="2902064"/>
            <a:ext cx="2119795" cy="317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9692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69713-B82A-E0C0-B0DA-2FDEECEDE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D3E310-0452-6E74-E4BA-6E28D23F71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36D5BEE-16A8-6157-5934-395357E4F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Elements: Public Technology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2B06D9-D03D-C299-DA00-9E31BB42DE75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EEEB0C-34B0-A327-E932-9705698C8698}"/>
              </a:ext>
            </a:extLst>
          </p:cNvPr>
          <p:cNvSpPr txBox="1"/>
          <p:nvPr/>
        </p:nvSpPr>
        <p:spPr>
          <a:xfrm>
            <a:off x="5711594" y="1883390"/>
            <a:ext cx="571068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computing and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Makerspace with sewing, digitization, woodworking,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Wi-Fi connectivity, both indoors and outdoors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 training and assistance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 and art materials for public use that are too expensive for an individual to purchase, e.g. 3-D printers, etc.</a:t>
            </a:r>
          </a:p>
          <a:p>
            <a:endParaRPr lang="en-US" dirty="0"/>
          </a:p>
        </p:txBody>
      </p:sp>
      <p:pic>
        <p:nvPicPr>
          <p:cNvPr id="4" name="Picture 3" descr="A person and person looking at a computer&#10;&#10;Description automatically generated">
            <a:extLst>
              <a:ext uri="{FF2B5EF4-FFF2-40B4-BE49-F238E27FC236}">
                <a16:creationId xmlns:a16="http://schemas.microsoft.com/office/drawing/2014/main" id="{6DCB5016-B6DE-5C30-85B6-59C19BB46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96" y="2257239"/>
            <a:ext cx="4428391" cy="3080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647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9F730-1F97-98C9-7EA9-6EA9E74F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A4F1-4F4D-D917-621F-070341C68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C7A66-9763-EC9B-D613-2C4D23538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7404" y="1099889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Elements: Youth Area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C385E-F8A2-E1C8-B51A-F6B666952CC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29D882-4E41-59FA-F469-136AA713C188}"/>
              </a:ext>
            </a:extLst>
          </p:cNvPr>
          <p:cNvSpPr txBox="1"/>
          <p:nvPr/>
        </p:nvSpPr>
        <p:spPr>
          <a:xfrm>
            <a:off x="4138969" y="1883390"/>
            <a:ext cx="63985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Spaces for families to meet other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 area where kids of all ages can explore and learn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children’s section, we need services for our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 descr="A person and a child sitting on the floor&#10;&#10;Description automatically generated">
            <a:extLst>
              <a:ext uri="{FF2B5EF4-FFF2-40B4-BE49-F238E27FC236}">
                <a16:creationId xmlns:a16="http://schemas.microsoft.com/office/drawing/2014/main" id="{8679C7C9-5852-42DB-F1A2-10CA2E875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58" y="2000353"/>
            <a:ext cx="3308676" cy="4411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A child with her arms up&#10;&#10;Description automatically generated">
            <a:extLst>
              <a:ext uri="{FF2B5EF4-FFF2-40B4-BE49-F238E27FC236}">
                <a16:creationId xmlns:a16="http://schemas.microsoft.com/office/drawing/2014/main" id="{A493ADFB-A889-6BC5-04B8-03784D75E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05" y="4001303"/>
            <a:ext cx="3627521" cy="2418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A person pushing a stroller with children&#10;&#10;Description automatically generated">
            <a:extLst>
              <a:ext uri="{FF2B5EF4-FFF2-40B4-BE49-F238E27FC236}">
                <a16:creationId xmlns:a16="http://schemas.microsoft.com/office/drawing/2014/main" id="{9CF2702A-D2F2-07EE-26B0-56ACE5119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080" y="3973254"/>
            <a:ext cx="3627522" cy="242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1692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969B2A-BA51-DFA4-6C40-C06926C76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D18B-54D1-FA47-B4F2-4AF901C62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Elements: Programs and Events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7FB12A-3643-B938-1737-CEDFE0CDBE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0B6CB5-5E41-B2D9-7C98-1035F5C89C5A}"/>
              </a:ext>
            </a:extLst>
          </p:cNvPr>
          <p:cNvSpPr txBox="1"/>
          <p:nvPr/>
        </p:nvSpPr>
        <p:spPr>
          <a:xfrm>
            <a:off x="11602720" y="6311383"/>
            <a:ext cx="3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7CD2E7-0F44-CA28-3907-75506AD167B8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930572-0228-870A-AE59-FCB25CF70D1E}"/>
              </a:ext>
            </a:extLst>
          </p:cNvPr>
          <p:cNvSpPr txBox="1"/>
          <p:nvPr/>
        </p:nvSpPr>
        <p:spPr>
          <a:xfrm>
            <a:off x="5810210" y="1929959"/>
            <a:ext cx="47775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 classes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 clubs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Crafts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History topics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Musical performances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Spanish language instruction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Speakers on current events and local interests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Travel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Writing workshops</a:t>
            </a:r>
          </a:p>
        </p:txBody>
      </p:sp>
      <p:pic>
        <p:nvPicPr>
          <p:cNvPr id="7" name="Picture 6" descr="A person using a sewing machine&#10;&#10;Description automatically generated">
            <a:extLst>
              <a:ext uri="{FF2B5EF4-FFF2-40B4-BE49-F238E27FC236}">
                <a16:creationId xmlns:a16="http://schemas.microsoft.com/office/drawing/2014/main" id="{6CFF818D-1555-2583-DBA3-6FB12D167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14" y="1778306"/>
            <a:ext cx="3531340" cy="2648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couple of pictures of dogs&#10;&#10;Description automatically generated">
            <a:extLst>
              <a:ext uri="{FF2B5EF4-FFF2-40B4-BE49-F238E27FC236}">
                <a16:creationId xmlns:a16="http://schemas.microsoft.com/office/drawing/2014/main" id="{76B64761-DF47-3392-A152-6C519194F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28" y="3701268"/>
            <a:ext cx="2996437" cy="2793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4695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69713-B82A-E0C0-B0DA-2FDEECEDE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D3E310-0452-6E74-E4BA-6E28D23F71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36D5BEE-16A8-6157-5934-395357E4F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and Historical Resources Strategic Plan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2B06D9-D03D-C299-DA00-9E31BB42DE75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EEEB0C-34B0-A327-E932-9705698C8698}"/>
              </a:ext>
            </a:extLst>
          </p:cNvPr>
          <p:cNvSpPr txBox="1"/>
          <p:nvPr/>
        </p:nvSpPr>
        <p:spPr>
          <a:xfrm>
            <a:off x="5711594" y="2469316"/>
            <a:ext cx="57106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Seven unique focus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Emphasis on programming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Driving force for program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Bringing consistent offerings to every library</a:t>
            </a:r>
          </a:p>
          <a:p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5BB023-2DFC-363D-0F13-7AC00A9B1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123" y="2000352"/>
            <a:ext cx="4004340" cy="46275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486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9F730-1F97-98C9-7EA9-6EA9E74F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A4F1-4F4D-D917-621F-070341C68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CE2085-ED6C-E8AC-674E-51461079AF8D}"/>
              </a:ext>
            </a:extLst>
          </p:cNvPr>
          <p:cNvSpPr txBox="1"/>
          <p:nvPr/>
        </p:nvSpPr>
        <p:spPr>
          <a:xfrm>
            <a:off x="11602720" y="6311383"/>
            <a:ext cx="3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C7A66-9763-EC9B-D613-2C4D23538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Library as Community Convener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C385E-F8A2-E1C8-B51A-F6B666952CC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E71887-DD83-25BB-62DB-37BADDEFA059}"/>
              </a:ext>
            </a:extLst>
          </p:cNvPr>
          <p:cNvSpPr txBox="1"/>
          <p:nvPr/>
        </p:nvSpPr>
        <p:spPr>
          <a:xfrm>
            <a:off x="1350210" y="1851031"/>
            <a:ext cx="98520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1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 love that my library is a community hub. Libraries often serve as community gathering places, hosting events, workshops, book clubs, and other activities that bring people together. This sense of community and connection can foster a love for the library as a social space.”</a:t>
            </a:r>
            <a:endParaRPr lang="en-US" sz="2400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633E288B-9C80-0D6F-CE4D-28ACC98AA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01" y="3667254"/>
            <a:ext cx="3769895" cy="2827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child reading a book with a group of people&#10;&#10;Description automatically generated">
            <a:extLst>
              <a:ext uri="{FF2B5EF4-FFF2-40B4-BE49-F238E27FC236}">
                <a16:creationId xmlns:a16="http://schemas.microsoft.com/office/drawing/2014/main" id="{A447C94E-EB91-B44F-77C5-BAC30E1D4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744" y="3647826"/>
            <a:ext cx="4296793" cy="2865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621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9F730-1F97-98C9-7EA9-6EA9E74F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A4F1-4F4D-D917-621F-070341C68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5169" y="-919088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>
              <a:tabLst>
                <a:tab pos="9144000" algn="r"/>
              </a:tabLst>
            </a:pPr>
            <a:r>
              <a:rPr lang="en-US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“It is the hub of the community! I really appreciate all of the free programs which give me an opportunity to try something new, i.e. origami, jewelry design, art projects and soap making. I also enjoy going to the lectures, particularly those that are history-related. I visit at least twice a week to attend a program or check out books and CDs.” </a:t>
            </a: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CE2085-ED6C-E8AC-674E-51461079AF8D}"/>
              </a:ext>
            </a:extLst>
          </p:cNvPr>
          <p:cNvSpPr txBox="1"/>
          <p:nvPr/>
        </p:nvSpPr>
        <p:spPr>
          <a:xfrm>
            <a:off x="11602720" y="6311383"/>
            <a:ext cx="3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C7A66-9763-EC9B-D613-2C4D23538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Lifelong Learning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C385E-F8A2-E1C8-B51A-F6B666952CC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pic>
        <p:nvPicPr>
          <p:cNvPr id="6" name="Picture 5" descr="A group of people holding blue badges&#10;&#10;Description automatically generated">
            <a:extLst>
              <a:ext uri="{FF2B5EF4-FFF2-40B4-BE49-F238E27FC236}">
                <a16:creationId xmlns:a16="http://schemas.microsoft.com/office/drawing/2014/main" id="{DF465A0F-AE0F-9EDD-870F-2D189818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156" y="3845422"/>
            <a:ext cx="3553326" cy="2664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A person and a child sitting at a table with a toy&#10;&#10;Description automatically generated">
            <a:extLst>
              <a:ext uri="{FF2B5EF4-FFF2-40B4-BE49-F238E27FC236}">
                <a16:creationId xmlns:a16="http://schemas.microsoft.com/office/drawing/2014/main" id="{7DC313BB-B875-BAF5-A620-5C9B9E336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55" y="3845422"/>
            <a:ext cx="3954389" cy="2636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9343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9F730-1F97-98C9-7EA9-6EA9E74F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A4F1-4F4D-D917-621F-070341C68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5170" y="406724"/>
            <a:ext cx="10001484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>
              <a:tabLst>
                <a:tab pos="9144000" algn="r"/>
              </a:tabLst>
            </a:pPr>
            <a:r>
              <a:rPr lang="en-US" b="0" i="1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 can't tell you when I've been to an event with such a broad demographic. It was refreshing and exciting, and a perfect symbol of the fact that the library system is here for everyone in our community.  A huge success in my book (pun intended).” </a:t>
            </a:r>
            <a:endParaRPr lang="en-US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tabLst>
                <a:tab pos="9144000" algn="r"/>
              </a:tabLst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CE2085-ED6C-E8AC-674E-51461079AF8D}"/>
              </a:ext>
            </a:extLst>
          </p:cNvPr>
          <p:cNvSpPr txBox="1"/>
          <p:nvPr/>
        </p:nvSpPr>
        <p:spPr>
          <a:xfrm>
            <a:off x="11602720" y="6311383"/>
            <a:ext cx="3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C7A66-9763-EC9B-D613-2C4D23538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Vibrant Cultural Life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C385E-F8A2-E1C8-B51A-F6B666952CC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pic>
        <p:nvPicPr>
          <p:cNvPr id="4" name="Picture 3" descr="A couple of girls painting on a wall&#10;&#10;Description automatically generated">
            <a:extLst>
              <a:ext uri="{FF2B5EF4-FFF2-40B4-BE49-F238E27FC236}">
                <a16:creationId xmlns:a16="http://schemas.microsoft.com/office/drawing/2014/main" id="{E2B29D8B-A17C-9382-285B-6CCCB7FA9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817" y="3373172"/>
            <a:ext cx="3850105" cy="2887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A group of people in a room playing instruments&#10;&#10;Description automatically generated">
            <a:extLst>
              <a:ext uri="{FF2B5EF4-FFF2-40B4-BE49-F238E27FC236}">
                <a16:creationId xmlns:a16="http://schemas.microsoft.com/office/drawing/2014/main" id="{6A0D434F-591B-B43E-33A2-E6069E65A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69" y="3356127"/>
            <a:ext cx="5165557" cy="2905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33013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9F730-1F97-98C9-7EA9-6EA9E74F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A4F1-4F4D-D917-621F-070341C68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9703" y="1216850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C7A66-9763-EC9B-D613-2C4D23538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 Older Adults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C385E-F8A2-E1C8-B51A-F6B666952CC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E3405-7289-2CAE-2A79-C8CB7006DFEA}"/>
              </a:ext>
            </a:extLst>
          </p:cNvPr>
          <p:cNvSpPr txBox="1"/>
          <p:nvPr/>
        </p:nvSpPr>
        <p:spPr>
          <a:xfrm>
            <a:off x="1571406" y="1778306"/>
            <a:ext cx="8976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“For those who live alone, it can be the only time they have social interaction and feel connected. Our library is a vital contributor to the well being of its residents.”</a:t>
            </a:r>
          </a:p>
        </p:txBody>
      </p:sp>
      <p:pic>
        <p:nvPicPr>
          <p:cNvPr id="3" name="Picture 2" descr="A person and a child playing with a toy&#10;&#10;Description automatically generated">
            <a:extLst>
              <a:ext uri="{FF2B5EF4-FFF2-40B4-BE49-F238E27FC236}">
                <a16:creationId xmlns:a16="http://schemas.microsoft.com/office/drawing/2014/main" id="{A4F78B33-7D15-5F50-0D35-AFF07E3EC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88" y="3222594"/>
            <a:ext cx="4622932" cy="3081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BBE812EC-FF48-F78E-9ECB-DB5D215A6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97" y="3197964"/>
            <a:ext cx="4657395" cy="3106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413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9F730-1F97-98C9-7EA9-6EA9E74F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2AA4F1-4F4D-D917-621F-070341C68D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41050" y="-2580432"/>
            <a:ext cx="10354571" cy="5160863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dirty="0"/>
          </a:p>
          <a:p>
            <a:pPr lvl="1" indent="0">
              <a:buNone/>
              <a:tabLst>
                <a:tab pos="9144000" algn="r"/>
              </a:tabLst>
            </a:pPr>
            <a:r>
              <a:rPr lang="en-US" dirty="0"/>
              <a:t>		     </a:t>
            </a:r>
            <a:r>
              <a:rPr lang="en-US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“The library is a haven that supports mental health and interaction in the community.”</a:t>
            </a:r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CE2085-ED6C-E8AC-674E-51461079AF8D}"/>
              </a:ext>
            </a:extLst>
          </p:cNvPr>
          <p:cNvSpPr txBox="1"/>
          <p:nvPr/>
        </p:nvSpPr>
        <p:spPr>
          <a:xfrm>
            <a:off x="11602720" y="6311383"/>
            <a:ext cx="3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C7A66-9763-EC9B-D613-2C4D235388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860" y="1099888"/>
            <a:ext cx="8357191" cy="561456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Healthy Living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AC385E-F8A2-E1C8-B51A-F6B666952CC6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2400" b="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pic>
        <p:nvPicPr>
          <p:cNvPr id="4" name="Picture 3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36D75F08-8DC6-D508-E744-995CFE79A3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02" r="6704" b="2694"/>
          <a:stretch/>
        </p:blipFill>
        <p:spPr>
          <a:xfrm>
            <a:off x="5990525" y="2891986"/>
            <a:ext cx="5022853" cy="3031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group of women looking at a plant&#10;&#10;Description automatically generated">
            <a:extLst>
              <a:ext uri="{FF2B5EF4-FFF2-40B4-BE49-F238E27FC236}">
                <a16:creationId xmlns:a16="http://schemas.microsoft.com/office/drawing/2014/main" id="{8775574C-FD38-6B65-EA18-60A1261C8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74" y="2891986"/>
            <a:ext cx="4547937" cy="3031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9550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7DE0AC-560F-04E9-056E-6FBD4632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E527-108B-CA37-D764-887DA6F05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703" y="1272275"/>
            <a:ext cx="10212594" cy="535288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 1: Suggested Enhancements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E501E9-73A7-A474-1ACA-2D8C7F681E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30669" y="1272275"/>
            <a:ext cx="9405581" cy="4717355"/>
          </a:xfrm>
        </p:spPr>
        <p:txBody>
          <a:bodyPr anchor="t"/>
          <a:lstStyle/>
          <a:p>
            <a:pPr>
              <a:tabLst>
                <a:tab pos="9144000" algn="r"/>
              </a:tabLst>
            </a:pPr>
            <a:endParaRPr lang="en-US" dirty="0"/>
          </a:p>
          <a:p>
            <a:pPr marL="457200" indent="-457200">
              <a:tabLst>
                <a:tab pos="9144000" algn="r"/>
              </a:tabLst>
            </a:pPr>
            <a:endParaRPr lang="en-US" dirty="0"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Upsized meeting room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Activated outdoor spaces</a:t>
            </a:r>
          </a:p>
          <a:p>
            <a:pPr marL="457200" indent="-457200">
              <a:buFont typeface="Arial" panose="020B0604020202020204" pitchFamily="34" charset="0"/>
              <a:buChar char="•"/>
              <a:tabLst>
                <a:tab pos="9144000" algn="r"/>
              </a:tabLst>
            </a:pPr>
            <a:r>
              <a:rPr 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Deck/terrace open or covered	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2F7A76-3BC0-5A8B-EAD4-61D47A3F938A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</p:spTree>
    <p:extLst>
      <p:ext uri="{BB962C8B-B14F-4D97-AF65-F5344CB8AC3E}">
        <p14:creationId xmlns:p14="http://schemas.microsoft.com/office/powerpoint/2010/main" val="576364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5" name="Picture 4" descr="A map of a public park&#10;&#10;Description automatically generated">
            <a:extLst>
              <a:ext uri="{FF2B5EF4-FFF2-40B4-BE49-F238E27FC236}">
                <a16:creationId xmlns:a16="http://schemas.microsoft.com/office/drawing/2014/main" id="{CE11F907-34CC-9DF3-8911-4C65DB7BF9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" t="12239" r="2177" b="15269"/>
          <a:stretch/>
        </p:blipFill>
        <p:spPr>
          <a:xfrm>
            <a:off x="0" y="-1"/>
            <a:ext cx="12189379" cy="668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20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close-up of a paper&#10;&#10;Description automatically generated">
            <a:extLst>
              <a:ext uri="{FF2B5EF4-FFF2-40B4-BE49-F238E27FC236}">
                <a16:creationId xmlns:a16="http://schemas.microsoft.com/office/drawing/2014/main" id="{86890764-51BF-182B-DBC7-D80DCE891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60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26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map of a library&#10;&#10;Description automatically generated">
            <a:extLst>
              <a:ext uri="{FF2B5EF4-FFF2-40B4-BE49-F238E27FC236}">
                <a16:creationId xmlns:a16="http://schemas.microsoft.com/office/drawing/2014/main" id="{736BECEA-9F79-D8B1-0F77-B5A9A4E88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60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365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map of a boat key library&#10;&#10;Description automatically generated">
            <a:extLst>
              <a:ext uri="{FF2B5EF4-FFF2-40B4-BE49-F238E27FC236}">
                <a16:creationId xmlns:a16="http://schemas.microsoft.com/office/drawing/2014/main" id="{ABC6B382-6B0F-F99A-2EF3-90701C77D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60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106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drawing of a house&#10;&#10;Description automatically generated">
            <a:extLst>
              <a:ext uri="{FF2B5EF4-FFF2-40B4-BE49-F238E27FC236}">
                <a16:creationId xmlns:a16="http://schemas.microsoft.com/office/drawing/2014/main" id="{7DBF2DC4-C924-6F11-5B9B-38E8C8ADA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69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green field with trees and buildings&#10;&#10;Description automatically generated with medium confidence">
            <a:extLst>
              <a:ext uri="{FF2B5EF4-FFF2-40B4-BE49-F238E27FC236}">
                <a16:creationId xmlns:a16="http://schemas.microsoft.com/office/drawing/2014/main" id="{099A2FE3-8B1F-225D-05E6-779F6C6BC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7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map of a library&#10;&#10;Description automatically generated">
            <a:extLst>
              <a:ext uri="{FF2B5EF4-FFF2-40B4-BE49-F238E27FC236}">
                <a16:creationId xmlns:a16="http://schemas.microsoft.com/office/drawing/2014/main" id="{6539FBAB-6B23-3B02-2AD9-C11E815D9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60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43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diagram of a house&#10;&#10;Description automatically generated with medium confidence">
            <a:extLst>
              <a:ext uri="{FF2B5EF4-FFF2-40B4-BE49-F238E27FC236}">
                <a16:creationId xmlns:a16="http://schemas.microsoft.com/office/drawing/2014/main" id="{37993DFE-3B76-4927-D554-D2B83854C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60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91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drawing of a building&#10;&#10;Description automatically generated">
            <a:extLst>
              <a:ext uri="{FF2B5EF4-FFF2-40B4-BE49-F238E27FC236}">
                <a16:creationId xmlns:a16="http://schemas.microsoft.com/office/drawing/2014/main" id="{A3CD3226-8A55-712A-4B37-634967899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47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13DC4-36EE-2637-615E-30149C66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A49823-AA39-73D4-3B66-B1107308A80C}"/>
              </a:ext>
            </a:extLst>
          </p:cNvPr>
          <p:cNvSpPr txBox="1"/>
          <p:nvPr/>
        </p:nvSpPr>
        <p:spPr>
          <a:xfrm>
            <a:off x="11515060" y="6311383"/>
            <a:ext cx="463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7C4-7452-4CB3-998E-A1E0D92D132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rendering of a park with buildings and trees&#10;&#10;Description automatically generated with medium confidence">
            <a:extLst>
              <a:ext uri="{FF2B5EF4-FFF2-40B4-BE49-F238E27FC236}">
                <a16:creationId xmlns:a16="http://schemas.microsoft.com/office/drawing/2014/main" id="{E4AB1BE6-FDB6-3496-D13D-1A2016BBD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0"/>
            <a:ext cx="105987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71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D45E7-89A2-93C2-7C18-931D0CCC4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99268" y="1598035"/>
            <a:ext cx="8781827" cy="4857008"/>
          </a:xfrm>
        </p:spPr>
        <p:txBody>
          <a:bodyPr anchor="t"/>
          <a:lstStyle/>
          <a:p>
            <a:r>
              <a:rPr lang="en-US" sz="21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Feedback/Comments</a:t>
            </a:r>
            <a:endParaRPr lang="en-US" sz="2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tabLst>
                <a:tab pos="9144000" algn="r"/>
              </a:tabLst>
            </a:pPr>
            <a:endParaRPr lang="en-US" sz="21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93AA1C-DDFB-8422-58D8-BFAF1EBFF89C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  <p:pic>
        <p:nvPicPr>
          <p:cNvPr id="8" name="Picture 7" descr="A person holding a book&#10;&#10;Description automatically generated with low confidence">
            <a:extLst>
              <a:ext uri="{FF2B5EF4-FFF2-40B4-BE49-F238E27FC236}">
                <a16:creationId xmlns:a16="http://schemas.microsoft.com/office/drawing/2014/main" id="{49731546-D32E-69C4-6097-3CD768DE4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962" y="2518914"/>
            <a:ext cx="4790841" cy="332117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18949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0D45E7-89A2-93C2-7C18-931D0CCC48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62447" y="1499191"/>
            <a:ext cx="8781827" cy="4857008"/>
          </a:xfrm>
        </p:spPr>
        <p:txBody>
          <a:bodyPr anchor="t"/>
          <a:lstStyle/>
          <a:p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Next Steps After Today:</a:t>
            </a:r>
          </a:p>
          <a:p>
            <a:pPr lvl="1" indent="0">
              <a:buNone/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 marL="1143000" lvl="1" indent="-457200">
              <a:tabLst>
                <a:tab pos="9144000" algn="r"/>
              </a:tabLst>
            </a:pPr>
            <a:r>
              <a:rPr lang="en-US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 Options (April)</a:t>
            </a:r>
            <a:endParaRPr lang="en-US" sz="2100" strike="sngStrike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057400" lvl="3" indent="-457200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9144000" algn="r"/>
              </a:tabLst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Core Library Elements</a:t>
            </a:r>
          </a:p>
          <a:p>
            <a:pPr marL="2057400" lvl="3" indent="-457200">
              <a:buFont typeface="Courier New" panose="02070309020205020404" pitchFamily="49" charset="0"/>
              <a:buChar char="o"/>
              <a:tabLst>
                <a:tab pos="9144000" algn="r"/>
              </a:tabLst>
            </a:pPr>
            <a:r>
              <a:rPr lang="en-US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Enhancement(s)</a:t>
            </a:r>
          </a:p>
          <a:p>
            <a:pPr marL="1143000" lvl="1" indent="-457200"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  <a:p>
            <a:pPr marL="1143000" lvl="1" indent="-457200">
              <a:tabLst>
                <a:tab pos="9144000" algn="r"/>
              </a:tabLst>
            </a:pPr>
            <a:r>
              <a:rPr lang="en-US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Fundraising Effort (May to August)</a:t>
            </a:r>
          </a:p>
          <a:p>
            <a:pPr marL="1143000" lvl="1" indent="-457200">
              <a:tabLst>
                <a:tab pos="9144000" algn="r"/>
              </a:tabLst>
            </a:pPr>
            <a:endParaRPr lang="en-US" sz="2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tabLst>
                <a:tab pos="9144000" algn="r"/>
              </a:tabLst>
            </a:pPr>
            <a:r>
              <a:rPr lang="en-US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Estimated completion of construction is end of 2026</a:t>
            </a:r>
          </a:p>
          <a:p>
            <a:pPr marL="457200" indent="-457200">
              <a:tabLst>
                <a:tab pos="9144000" algn="r"/>
              </a:tabLst>
            </a:pPr>
            <a:endParaRPr lang="en-US" sz="21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tabLst>
                <a:tab pos="9144000" algn="r"/>
              </a:tabLs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93AA1C-DDFB-8422-58D8-BFAF1EBFF89C}"/>
              </a:ext>
            </a:extLst>
          </p:cNvPr>
          <p:cNvSpPr txBox="1">
            <a:spLocks/>
          </p:cNvSpPr>
          <p:nvPr/>
        </p:nvSpPr>
        <p:spPr>
          <a:xfrm>
            <a:off x="394671" y="230143"/>
            <a:ext cx="8238789" cy="64769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LONGBOAT KEY LIBRARY – WORKSHOP #2</a:t>
            </a:r>
          </a:p>
        </p:txBody>
      </p:sp>
    </p:spTree>
    <p:extLst>
      <p:ext uri="{BB962C8B-B14F-4D97-AF65-F5344CB8AC3E}">
        <p14:creationId xmlns:p14="http://schemas.microsoft.com/office/powerpoint/2010/main" val="364034123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bd671d6-3193-4042-b12a-1fd9d5d5930b">
      <UserInfo>
        <DisplayName>Tracy Miller</DisplayName>
        <AccountId>403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66E7B9A9DDC42AECBA42D4438056C" ma:contentTypeVersion="6" ma:contentTypeDescription="Create a new document." ma:contentTypeScope="" ma:versionID="604a01001308858ce0849a65bd298edb">
  <xsd:schema xmlns:xsd="http://www.w3.org/2001/XMLSchema" xmlns:xs="http://www.w3.org/2001/XMLSchema" xmlns:p="http://schemas.microsoft.com/office/2006/metadata/properties" xmlns:ns2="9ba3f613-c802-4d49-98a4-d0729df29af0" xmlns:ns3="ebd671d6-3193-4042-b12a-1fd9d5d5930b" targetNamespace="http://schemas.microsoft.com/office/2006/metadata/properties" ma:root="true" ma:fieldsID="d30e503796f2460485826359baa6790c" ns2:_="" ns3:_="">
    <xsd:import namespace="9ba3f613-c802-4d49-98a4-d0729df29af0"/>
    <xsd:import namespace="ebd671d6-3193-4042-b12a-1fd9d5d593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3f613-c802-4d49-98a4-d0729df29a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71d6-3193-4042-b12a-1fd9d5d5930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E619A6-906D-48E5-9FCD-8E543E73BB56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9ba3f613-c802-4d49-98a4-d0729df29af0"/>
    <ds:schemaRef ds:uri="http://schemas.microsoft.com/office/infopath/2007/PartnerControls"/>
    <ds:schemaRef ds:uri="ebd671d6-3193-4042-b12a-1fd9d5d5930b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FC4DA6D-2823-4DFB-95AB-8AE9E73CC1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5F5FE9-2E28-43F7-A487-7AB90EC3B2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3f613-c802-4d49-98a4-d0729df29af0"/>
    <ds:schemaRef ds:uri="ebd671d6-3193-4042-b12a-1fd9d5d593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5490</TotalTime>
  <Words>741</Words>
  <Application>Microsoft Office PowerPoint</Application>
  <PresentationFormat>Widescreen</PresentationFormat>
  <Paragraphs>159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Courier New</vt:lpstr>
      <vt:lpstr>Myriad Pro</vt:lpstr>
      <vt:lpstr>Myriad Pro Cond</vt:lpstr>
      <vt:lpstr>Open Sans</vt:lpstr>
      <vt:lpstr>Open Sans Extrabold</vt:lpstr>
      <vt:lpstr>Open Sans Light</vt:lpstr>
      <vt:lpstr>Open Sans Semibold</vt:lpstr>
      <vt:lpstr>Theme</vt:lpstr>
      <vt:lpstr>LONGBOAT KEY LIBRARY – WORKSHOP #2</vt:lpstr>
      <vt:lpstr>PowerPoint Presentation</vt:lpstr>
      <vt:lpstr>PowerPoint Presentation</vt:lpstr>
      <vt:lpstr>PowerPoint Presentation</vt:lpstr>
      <vt:lpstr>Core Elements: Collection Space</vt:lpstr>
      <vt:lpstr>Core Elements: Meeting and Conference Rooms</vt:lpstr>
      <vt:lpstr>Core Elements: Public Technology</vt:lpstr>
      <vt:lpstr>Core Elements: Youth Area</vt:lpstr>
      <vt:lpstr>Core Elements: Programs and Events</vt:lpstr>
      <vt:lpstr>Libraries and Historical Resources Strategic Plan</vt:lpstr>
      <vt:lpstr>Library as Community Convener</vt:lpstr>
      <vt:lpstr>Lifelong Learning</vt:lpstr>
      <vt:lpstr>Vibrant Cultural Life</vt:lpstr>
      <vt:lpstr>Active Older Adults</vt:lpstr>
      <vt:lpstr>Healthy Living</vt:lpstr>
      <vt:lpstr>Workshop 1: Suggested Enhancements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Dawson</dc:creator>
  <cp:lastModifiedBy>Carolyn Brown</cp:lastModifiedBy>
  <cp:revision>112</cp:revision>
  <dcterms:created xsi:type="dcterms:W3CDTF">2018-01-16T18:41:18Z</dcterms:created>
  <dcterms:modified xsi:type="dcterms:W3CDTF">2024-03-18T14:39:04Z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0x0101003DF66E7B9A9DDC42AECBA42D4438056C</vt:lpwstr>
  </property>
  <property fmtid="{D5CDD505-2E9C-101B-9397-08002B2CF9AE}" pid="3" name="Order">
    <vt:r8>200</vt:r8>
  </property>
</Properties>
</file>