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handoutMasterIdLst>
    <p:handoutMasterId r:id="rId17"/>
  </p:handoutMasterIdLst>
  <p:sldIdLst>
    <p:sldId id="256" r:id="rId5"/>
    <p:sldId id="294" r:id="rId6"/>
    <p:sldId id="310" r:id="rId7"/>
    <p:sldId id="304" r:id="rId8"/>
    <p:sldId id="307" r:id="rId9"/>
    <p:sldId id="308" r:id="rId10"/>
    <p:sldId id="311" r:id="rId11"/>
    <p:sldId id="314" r:id="rId12"/>
    <p:sldId id="300" r:id="rId13"/>
    <p:sldId id="313" r:id="rId14"/>
    <p:sldId id="312"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A36E"/>
    <a:srgbClr val="CC5D12"/>
    <a:srgbClr val="F3D4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221" autoAdjust="0"/>
  </p:normalViewPr>
  <p:slideViewPr>
    <p:cSldViewPr snapToGrid="0">
      <p:cViewPr varScale="1">
        <p:scale>
          <a:sx n="89" d="100"/>
          <a:sy n="89" d="100"/>
        </p:scale>
        <p:origin x="1374" y="90"/>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B2221F-B8A5-4B96-BC95-2B7EC7E6040A}"/>
              </a:ext>
            </a:extLst>
          </p:cNvPr>
          <p:cNvSpPr>
            <a:spLocks noGrp="1"/>
          </p:cNvSpPr>
          <p:nvPr>
            <p:ph type="hdr" sz="quarter"/>
          </p:nvPr>
        </p:nvSpPr>
        <p:spPr>
          <a:xfrm>
            <a:off x="0" y="0"/>
            <a:ext cx="3037840" cy="466435"/>
          </a:xfrm>
          <a:prstGeom prst="rect">
            <a:avLst/>
          </a:prstGeom>
        </p:spPr>
        <p:txBody>
          <a:bodyPr vert="horz" lIns="93176" tIns="46588" rIns="93176" bIns="46588" rtlCol="0"/>
          <a:lstStyle>
            <a:lvl1pPr algn="l">
              <a:defRPr sz="1200"/>
            </a:lvl1pPr>
          </a:lstStyle>
          <a:p>
            <a:endParaRPr lang="en-US" dirty="0"/>
          </a:p>
        </p:txBody>
      </p:sp>
      <p:sp>
        <p:nvSpPr>
          <p:cNvPr id="3" name="Date Placeholder 2">
            <a:extLst>
              <a:ext uri="{FF2B5EF4-FFF2-40B4-BE49-F238E27FC236}">
                <a16:creationId xmlns:a16="http://schemas.microsoft.com/office/drawing/2014/main" id="{B2DAB482-E73C-43FA-86B9-EB1FB28E3C22}"/>
              </a:ext>
            </a:extLst>
          </p:cNvPr>
          <p:cNvSpPr>
            <a:spLocks noGrp="1"/>
          </p:cNvSpPr>
          <p:nvPr>
            <p:ph type="dt" sz="quarter" idx="1"/>
          </p:nvPr>
        </p:nvSpPr>
        <p:spPr>
          <a:xfrm>
            <a:off x="3970939" y="0"/>
            <a:ext cx="3037840" cy="466435"/>
          </a:xfrm>
          <a:prstGeom prst="rect">
            <a:avLst/>
          </a:prstGeom>
        </p:spPr>
        <p:txBody>
          <a:bodyPr vert="horz" lIns="93176" tIns="46588" rIns="93176" bIns="46588" rtlCol="0"/>
          <a:lstStyle>
            <a:lvl1pPr algn="r">
              <a:defRPr sz="1200"/>
            </a:lvl1pPr>
          </a:lstStyle>
          <a:p>
            <a:fld id="{D837EAEE-AD91-41D9-8FEE-3B37CC3E6FD2}" type="datetimeFigureOut">
              <a:rPr lang="en-US" smtClean="0"/>
              <a:t>3/30/2024</a:t>
            </a:fld>
            <a:endParaRPr lang="en-US" dirty="0"/>
          </a:p>
        </p:txBody>
      </p:sp>
      <p:sp>
        <p:nvSpPr>
          <p:cNvPr id="4" name="Footer Placeholder 3">
            <a:extLst>
              <a:ext uri="{FF2B5EF4-FFF2-40B4-BE49-F238E27FC236}">
                <a16:creationId xmlns:a16="http://schemas.microsoft.com/office/drawing/2014/main" id="{D152EDE1-C512-4F35-A034-452D77690A2A}"/>
              </a:ext>
            </a:extLst>
          </p:cNvPr>
          <p:cNvSpPr>
            <a:spLocks noGrp="1"/>
          </p:cNvSpPr>
          <p:nvPr>
            <p:ph type="ftr" sz="quarter" idx="2"/>
          </p:nvPr>
        </p:nvSpPr>
        <p:spPr>
          <a:xfrm>
            <a:off x="0" y="8829968"/>
            <a:ext cx="3037840" cy="466434"/>
          </a:xfrm>
          <a:prstGeom prst="rect">
            <a:avLst/>
          </a:prstGeom>
        </p:spPr>
        <p:txBody>
          <a:bodyPr vert="horz" lIns="93176" tIns="46588" rIns="93176" bIns="46588"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3A32E24-C652-47DC-A740-E4119AE5B1C8}"/>
              </a:ext>
            </a:extLst>
          </p:cNvPr>
          <p:cNvSpPr>
            <a:spLocks noGrp="1"/>
          </p:cNvSpPr>
          <p:nvPr>
            <p:ph type="sldNum" sz="quarter" idx="3"/>
          </p:nvPr>
        </p:nvSpPr>
        <p:spPr>
          <a:xfrm>
            <a:off x="3970939" y="8829968"/>
            <a:ext cx="3037840" cy="466434"/>
          </a:xfrm>
          <a:prstGeom prst="rect">
            <a:avLst/>
          </a:prstGeom>
        </p:spPr>
        <p:txBody>
          <a:bodyPr vert="horz" lIns="93176" tIns="46588" rIns="93176" bIns="46588" rtlCol="0" anchor="b"/>
          <a:lstStyle>
            <a:lvl1pPr algn="r">
              <a:defRPr sz="1200"/>
            </a:lvl1pPr>
          </a:lstStyle>
          <a:p>
            <a:fld id="{4710472E-B61F-492F-B87B-31C360B04D23}" type="slidenum">
              <a:rPr lang="en-US" smtClean="0"/>
              <a:t>‹#›</a:t>
            </a:fld>
            <a:endParaRPr lang="en-US" dirty="0"/>
          </a:p>
        </p:txBody>
      </p:sp>
    </p:spTree>
    <p:extLst>
      <p:ext uri="{BB962C8B-B14F-4D97-AF65-F5344CB8AC3E}">
        <p14:creationId xmlns:p14="http://schemas.microsoft.com/office/powerpoint/2010/main" val="5405602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17" tIns="46058" rIns="92117" bIns="46058" rtlCol="0"/>
          <a:lstStyle>
            <a:lvl1pPr algn="l">
              <a:defRPr sz="1200"/>
            </a:lvl1pPr>
          </a:lstStyle>
          <a:p>
            <a:endParaRPr lang="en-US"/>
          </a:p>
        </p:txBody>
      </p:sp>
      <p:sp>
        <p:nvSpPr>
          <p:cNvPr id="3" name="Date Placeholder 2"/>
          <p:cNvSpPr>
            <a:spLocks noGrp="1"/>
          </p:cNvSpPr>
          <p:nvPr>
            <p:ph type="dt" idx="1"/>
          </p:nvPr>
        </p:nvSpPr>
        <p:spPr>
          <a:xfrm>
            <a:off x="3971172" y="0"/>
            <a:ext cx="3037627" cy="466578"/>
          </a:xfrm>
          <a:prstGeom prst="rect">
            <a:avLst/>
          </a:prstGeom>
        </p:spPr>
        <p:txBody>
          <a:bodyPr vert="horz" lIns="92117" tIns="46058" rIns="92117" bIns="46058" rtlCol="0"/>
          <a:lstStyle>
            <a:lvl1pPr algn="r">
              <a:defRPr sz="1200"/>
            </a:lvl1pPr>
          </a:lstStyle>
          <a:p>
            <a:fld id="{F9A247F4-E340-4F17-9470-93837DA78333}" type="datetimeFigureOut">
              <a:rPr lang="en-US" smtClean="0"/>
              <a:t>3/30/2024</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2117" tIns="46058" rIns="92117" bIns="46058" rtlCol="0" anchor="ctr"/>
          <a:lstStyle/>
          <a:p>
            <a:endParaRPr lang="en-US"/>
          </a:p>
        </p:txBody>
      </p:sp>
      <p:sp>
        <p:nvSpPr>
          <p:cNvPr id="5" name="Notes Placeholder 4"/>
          <p:cNvSpPr>
            <a:spLocks noGrp="1"/>
          </p:cNvSpPr>
          <p:nvPr>
            <p:ph type="body" sz="quarter" idx="3"/>
          </p:nvPr>
        </p:nvSpPr>
        <p:spPr>
          <a:xfrm>
            <a:off x="701361" y="4474033"/>
            <a:ext cx="5607679" cy="3660718"/>
          </a:xfrm>
          <a:prstGeom prst="rect">
            <a:avLst/>
          </a:prstGeom>
        </p:spPr>
        <p:txBody>
          <a:bodyPr vert="horz" lIns="92117" tIns="46058" rIns="92117" bIns="4605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822"/>
            <a:ext cx="3037627" cy="466578"/>
          </a:xfrm>
          <a:prstGeom prst="rect">
            <a:avLst/>
          </a:prstGeom>
        </p:spPr>
        <p:txBody>
          <a:bodyPr vert="horz" lIns="92117" tIns="46058" rIns="92117" bIns="46058" rtlCol="0" anchor="b"/>
          <a:lstStyle>
            <a:lvl1pPr algn="l">
              <a:defRPr sz="1200"/>
            </a:lvl1pPr>
          </a:lstStyle>
          <a:p>
            <a:endParaRPr lang="en-US"/>
          </a:p>
        </p:txBody>
      </p:sp>
      <p:sp>
        <p:nvSpPr>
          <p:cNvPr id="7" name="Slide Number Placeholder 6"/>
          <p:cNvSpPr>
            <a:spLocks noGrp="1"/>
          </p:cNvSpPr>
          <p:nvPr>
            <p:ph type="sldNum" sz="quarter" idx="5"/>
          </p:nvPr>
        </p:nvSpPr>
        <p:spPr>
          <a:xfrm>
            <a:off x="3971172" y="8829822"/>
            <a:ext cx="3037627" cy="466578"/>
          </a:xfrm>
          <a:prstGeom prst="rect">
            <a:avLst/>
          </a:prstGeom>
        </p:spPr>
        <p:txBody>
          <a:bodyPr vert="horz" lIns="92117" tIns="46058" rIns="92117" bIns="46058" rtlCol="0" anchor="b"/>
          <a:lstStyle>
            <a:lvl1pPr algn="r">
              <a:defRPr sz="1200"/>
            </a:lvl1pPr>
          </a:lstStyle>
          <a:p>
            <a:fld id="{24B6DEF5-C41E-452C-94BC-C1A22F25D946}" type="slidenum">
              <a:rPr lang="en-US" smtClean="0"/>
              <a:t>‹#›</a:t>
            </a:fld>
            <a:endParaRPr lang="en-US"/>
          </a:p>
        </p:txBody>
      </p:sp>
    </p:spTree>
    <p:extLst>
      <p:ext uri="{BB962C8B-B14F-4D97-AF65-F5344CB8AC3E}">
        <p14:creationId xmlns:p14="http://schemas.microsoft.com/office/powerpoint/2010/main" val="297719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for the record I’m Carolyn Brown, Support Services Director here to discuss the design of the Sarasota County Library on Longboat Key.</a:t>
            </a:r>
          </a:p>
        </p:txBody>
      </p:sp>
      <p:sp>
        <p:nvSpPr>
          <p:cNvPr id="4" name="Slide Number Placeholder 3"/>
          <p:cNvSpPr>
            <a:spLocks noGrp="1"/>
          </p:cNvSpPr>
          <p:nvPr>
            <p:ph type="sldNum" sz="quarter" idx="5"/>
          </p:nvPr>
        </p:nvSpPr>
        <p:spPr/>
        <p:txBody>
          <a:bodyPr/>
          <a:lstStyle/>
          <a:p>
            <a:fld id="{24B6DEF5-C41E-452C-94BC-C1A22F25D946}" type="slidenum">
              <a:rPr lang="en-US" smtClean="0"/>
              <a:t>1</a:t>
            </a:fld>
            <a:endParaRPr lang="en-US"/>
          </a:p>
        </p:txBody>
      </p:sp>
    </p:spTree>
    <p:extLst>
      <p:ext uri="{BB962C8B-B14F-4D97-AF65-F5344CB8AC3E}">
        <p14:creationId xmlns:p14="http://schemas.microsoft.com/office/powerpoint/2010/main" val="74999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24B6DEF5-C41E-452C-94BC-C1A22F25D946}" type="slidenum">
              <a:rPr lang="en-US" smtClean="0"/>
              <a:t>2</a:t>
            </a:fld>
            <a:endParaRPr lang="en-US"/>
          </a:p>
        </p:txBody>
      </p:sp>
    </p:spTree>
    <p:extLst>
      <p:ext uri="{BB962C8B-B14F-4D97-AF65-F5344CB8AC3E}">
        <p14:creationId xmlns:p14="http://schemas.microsoft.com/office/powerpoint/2010/main" val="238995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24B6DEF5-C41E-452C-94BC-C1A22F25D946}" type="slidenum">
              <a:rPr lang="en-US" smtClean="0"/>
              <a:t>4</a:t>
            </a:fld>
            <a:endParaRPr lang="en-US"/>
          </a:p>
        </p:txBody>
      </p:sp>
    </p:spTree>
    <p:extLst>
      <p:ext uri="{BB962C8B-B14F-4D97-AF65-F5344CB8AC3E}">
        <p14:creationId xmlns:p14="http://schemas.microsoft.com/office/powerpoint/2010/main" val="3954674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24B6DEF5-C41E-452C-94BC-C1A22F25D946}" type="slidenum">
              <a:rPr lang="en-US" smtClean="0"/>
              <a:t>5</a:t>
            </a:fld>
            <a:endParaRPr lang="en-US"/>
          </a:p>
        </p:txBody>
      </p:sp>
    </p:spTree>
    <p:extLst>
      <p:ext uri="{BB962C8B-B14F-4D97-AF65-F5344CB8AC3E}">
        <p14:creationId xmlns:p14="http://schemas.microsoft.com/office/powerpoint/2010/main" val="3841218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24B6DEF5-C41E-452C-94BC-C1A22F25D946}" type="slidenum">
              <a:rPr lang="en-US" smtClean="0"/>
              <a:t>6</a:t>
            </a:fld>
            <a:endParaRPr lang="en-US"/>
          </a:p>
        </p:txBody>
      </p:sp>
    </p:spTree>
    <p:extLst>
      <p:ext uri="{BB962C8B-B14F-4D97-AF65-F5344CB8AC3E}">
        <p14:creationId xmlns:p14="http://schemas.microsoft.com/office/powerpoint/2010/main" val="2491859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architects are still studying the impact of a room larger than 200 people on the building as a whole and what it would mean for things like increased lobby size, entrances/exits, bathrooms, HVAC, MEP, parking, etc. There are potentially additional operational impacts that Libraries will have to consider as well. Depending on these impacts we may decide not to go above a certain size.  </a:t>
            </a:r>
          </a:p>
          <a:p>
            <a:endParaRPr lang="en-US" dirty="0"/>
          </a:p>
        </p:txBody>
      </p:sp>
      <p:sp>
        <p:nvSpPr>
          <p:cNvPr id="4" name="Slide Number Placeholder 3"/>
          <p:cNvSpPr>
            <a:spLocks noGrp="1"/>
          </p:cNvSpPr>
          <p:nvPr>
            <p:ph type="sldNum" sz="quarter" idx="5"/>
          </p:nvPr>
        </p:nvSpPr>
        <p:spPr/>
        <p:txBody>
          <a:bodyPr/>
          <a:lstStyle/>
          <a:p>
            <a:fld id="{24B6DEF5-C41E-452C-94BC-C1A22F25D946}" type="slidenum">
              <a:rPr lang="en-US" smtClean="0"/>
              <a:t>8</a:t>
            </a:fld>
            <a:endParaRPr lang="en-US"/>
          </a:p>
        </p:txBody>
      </p:sp>
    </p:spTree>
    <p:extLst>
      <p:ext uri="{BB962C8B-B14F-4D97-AF65-F5344CB8AC3E}">
        <p14:creationId xmlns:p14="http://schemas.microsoft.com/office/powerpoint/2010/main" val="50702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9</a:t>
            </a:fld>
            <a:endParaRPr lang="en-US"/>
          </a:p>
        </p:txBody>
      </p:sp>
    </p:spTree>
    <p:extLst>
      <p:ext uri="{BB962C8B-B14F-4D97-AF65-F5344CB8AC3E}">
        <p14:creationId xmlns:p14="http://schemas.microsoft.com/office/powerpoint/2010/main" val="1151423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10</a:t>
            </a:fld>
            <a:endParaRPr lang="en-US"/>
          </a:p>
        </p:txBody>
      </p:sp>
    </p:spTree>
    <p:extLst>
      <p:ext uri="{BB962C8B-B14F-4D97-AF65-F5344CB8AC3E}">
        <p14:creationId xmlns:p14="http://schemas.microsoft.com/office/powerpoint/2010/main" val="1884169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B6DEF5-C41E-452C-94BC-C1A22F25D946}" type="slidenum">
              <a:rPr lang="en-US" smtClean="0"/>
              <a:t>11</a:t>
            </a:fld>
            <a:endParaRPr lang="en-US"/>
          </a:p>
        </p:txBody>
      </p:sp>
    </p:spTree>
    <p:extLst>
      <p:ext uri="{BB962C8B-B14F-4D97-AF65-F5344CB8AC3E}">
        <p14:creationId xmlns:p14="http://schemas.microsoft.com/office/powerpoint/2010/main" val="397252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FCC0-9E29-4E40-8D9B-9A9602EE06D6}"/>
              </a:ext>
            </a:extLst>
          </p:cNvPr>
          <p:cNvSpPr>
            <a:spLocks noGrp="1"/>
          </p:cNvSpPr>
          <p:nvPr>
            <p:ph type="ctrTitle"/>
          </p:nvPr>
        </p:nvSpPr>
        <p:spPr>
          <a:xfrm>
            <a:off x="1524000" y="1122363"/>
            <a:ext cx="9144000" cy="2387600"/>
          </a:xfrm>
        </p:spPr>
        <p:txBody>
          <a:bodyPr anchor="b"/>
          <a:lstStyle>
            <a:lvl1pPr algn="ctr">
              <a:defRPr sz="6000" b="1">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8D6F953-86E4-4AF6-876A-802B34A34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CDC4A01-4941-487E-A6A4-68AFECFF2C62}"/>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5" name="Footer Placeholder 4">
            <a:extLst>
              <a:ext uri="{FF2B5EF4-FFF2-40B4-BE49-F238E27FC236}">
                <a16:creationId xmlns:a16="http://schemas.microsoft.com/office/drawing/2014/main" id="{57B52D62-D72C-4943-A483-9BEB789906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282EE-25DF-4A4A-8001-9FB9EC8F5E30}"/>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811361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FA0A-28B2-402C-8908-E6BC942DB3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415894-A15A-40A2-8DB2-2198237647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FCCEC7F-3BB3-470E-8B99-3405EB6D1D25}"/>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5" name="Footer Placeholder 4">
            <a:extLst>
              <a:ext uri="{FF2B5EF4-FFF2-40B4-BE49-F238E27FC236}">
                <a16:creationId xmlns:a16="http://schemas.microsoft.com/office/drawing/2014/main" id="{4ED7CB22-0FA1-4D21-920D-F4C9A0147B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ABCE62-17F5-484E-947B-0B4CC10A8EB9}"/>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58764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FACB8C-46A9-49E8-BD3F-F6194772F25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1FFC611A-DD25-4192-A814-1FED0FCB1D03}"/>
              </a:ext>
            </a:extLst>
          </p:cNvPr>
          <p:cNvSpPr>
            <a:spLocks noGrp="1"/>
          </p:cNvSpPr>
          <p:nvPr>
            <p:ph type="title"/>
          </p:nvPr>
        </p:nvSpPr>
        <p:spPr>
          <a:xfrm>
            <a:off x="4252609" y="18255"/>
            <a:ext cx="7939391" cy="1325563"/>
          </a:xfrm>
        </p:spPr>
        <p:txBody>
          <a:bodyPr/>
          <a:lstStyle>
            <a:lvl1pPr>
              <a:defRPr>
                <a:solidFill>
                  <a:schemeClr val="bg1"/>
                </a:solidFill>
              </a:defRPr>
            </a:lvl1pPr>
          </a:lstStyle>
          <a:p>
            <a:r>
              <a:rPr lang="en-US"/>
              <a:t>Click to edit Master title style</a:t>
            </a:r>
          </a:p>
        </p:txBody>
      </p:sp>
      <p:sp>
        <p:nvSpPr>
          <p:cNvPr id="9" name="Date Placeholder 8">
            <a:extLst>
              <a:ext uri="{FF2B5EF4-FFF2-40B4-BE49-F238E27FC236}">
                <a16:creationId xmlns:a16="http://schemas.microsoft.com/office/drawing/2014/main" id="{FA85D20B-FA63-4107-8E02-DDEDF14C7ACA}"/>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10" name="Footer Placeholder 9">
            <a:extLst>
              <a:ext uri="{FF2B5EF4-FFF2-40B4-BE49-F238E27FC236}">
                <a16:creationId xmlns:a16="http://schemas.microsoft.com/office/drawing/2014/main" id="{E18DBCFD-170E-4868-8C05-1802802A0D3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EAE114A0-9354-4568-B7B9-248746031C7C}"/>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467158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BE4F-946D-4A0A-A360-95999D746B2F}"/>
              </a:ext>
            </a:extLst>
          </p:cNvPr>
          <p:cNvSpPr>
            <a:spLocks noGrp="1"/>
          </p:cNvSpPr>
          <p:nvPr>
            <p:ph type="title" hasCustomPrompt="1"/>
          </p:nvPr>
        </p:nvSpPr>
        <p:spPr>
          <a:xfrm>
            <a:off x="4286794" y="136525"/>
            <a:ext cx="7315199" cy="715529"/>
          </a:xfrm>
        </p:spPr>
        <p:txBody>
          <a:bodyPr>
            <a:noAutofit/>
          </a:bodyPr>
          <a:lstStyle>
            <a:lvl1pPr algn="ctr">
              <a:defRPr sz="3600" b="1">
                <a:solidFill>
                  <a:schemeClr val="bg1"/>
                </a:solidFill>
              </a:defRPr>
            </a:lvl1pPr>
          </a:lstStyle>
          <a:p>
            <a:r>
              <a:rPr lang="en-US" dirty="0"/>
              <a:t>Click to edit title </a:t>
            </a:r>
          </a:p>
        </p:txBody>
      </p:sp>
      <p:sp>
        <p:nvSpPr>
          <p:cNvPr id="3" name="Content Placeholder 2">
            <a:extLst>
              <a:ext uri="{FF2B5EF4-FFF2-40B4-BE49-F238E27FC236}">
                <a16:creationId xmlns:a16="http://schemas.microsoft.com/office/drawing/2014/main" id="{02F66145-E558-4729-8177-BF3562AD8C2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DBCE756-9EED-4A74-AF6A-066826DC247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394EB8-9BBB-4975-A790-301A6CAD8A01}"/>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6" name="Footer Placeholder 5">
            <a:extLst>
              <a:ext uri="{FF2B5EF4-FFF2-40B4-BE49-F238E27FC236}">
                <a16:creationId xmlns:a16="http://schemas.microsoft.com/office/drawing/2014/main" id="{84EA1C75-D1E5-44AC-87BF-7A3A2096FBE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D10286-746F-43C6-88CB-9A72E9D1AA74}"/>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236904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3D52AA-1225-407A-ABD7-78794050843F}"/>
              </a:ext>
            </a:extLst>
          </p:cNvPr>
          <p:cNvSpPr>
            <a:spLocks noGrp="1"/>
          </p:cNvSpPr>
          <p:nvPr>
            <p:ph type="body" idx="1"/>
          </p:nvPr>
        </p:nvSpPr>
        <p:spPr>
          <a:xfrm>
            <a:off x="839788" y="1681163"/>
            <a:ext cx="5157787" cy="823912"/>
          </a:xfrm>
        </p:spPr>
        <p:txBody>
          <a:bodyPr anchor="b">
            <a:normAutofit/>
          </a:bodyPr>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B49E715-C87E-4375-87AC-20FD60CACF9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EC1C97F3-948D-4AA5-A7DF-B526C4057DA1}"/>
              </a:ext>
            </a:extLst>
          </p:cNvPr>
          <p:cNvSpPr>
            <a:spLocks noGrp="1"/>
          </p:cNvSpPr>
          <p:nvPr>
            <p:ph type="body" sz="quarter" idx="3"/>
          </p:nvPr>
        </p:nvSpPr>
        <p:spPr>
          <a:xfrm>
            <a:off x="6172200" y="1681163"/>
            <a:ext cx="5183188" cy="823912"/>
          </a:xfrm>
        </p:spPr>
        <p:txBody>
          <a:bodyPr anchor="b">
            <a:normAutofit/>
          </a:bodyPr>
          <a:lstStyle>
            <a:lvl1pPr marL="0" indent="0">
              <a:buNone/>
              <a:defRPr sz="28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DF1CAD-68F9-44F9-AB2F-8913AC52CE9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E805C0B-CEB7-459F-8E3D-63D94A02FE46}"/>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8" name="Footer Placeholder 7">
            <a:extLst>
              <a:ext uri="{FF2B5EF4-FFF2-40B4-BE49-F238E27FC236}">
                <a16:creationId xmlns:a16="http://schemas.microsoft.com/office/drawing/2014/main" id="{9010953A-579A-44ED-A3BD-504E36C179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3666759-3596-4C1C-A5A3-3631BAEE8CAB}"/>
              </a:ext>
            </a:extLst>
          </p:cNvPr>
          <p:cNvSpPr>
            <a:spLocks noGrp="1"/>
          </p:cNvSpPr>
          <p:nvPr>
            <p:ph type="sldNum" sz="quarter" idx="12"/>
          </p:nvPr>
        </p:nvSpPr>
        <p:spPr/>
        <p:txBody>
          <a:bodyPr/>
          <a:lstStyle/>
          <a:p>
            <a:fld id="{AD526EDF-47C9-4D38-8F23-D55C707CF7DF}" type="slidenum">
              <a:rPr lang="en-US" smtClean="0"/>
              <a:t>‹#›</a:t>
            </a:fld>
            <a:endParaRPr lang="en-US" dirty="0"/>
          </a:p>
        </p:txBody>
      </p:sp>
      <p:sp>
        <p:nvSpPr>
          <p:cNvPr id="10" name="Title 9">
            <a:extLst>
              <a:ext uri="{FF2B5EF4-FFF2-40B4-BE49-F238E27FC236}">
                <a16:creationId xmlns:a16="http://schemas.microsoft.com/office/drawing/2014/main" id="{F61890A6-4349-4048-A507-C5C89BFCF690}"/>
              </a:ext>
            </a:extLst>
          </p:cNvPr>
          <p:cNvSpPr>
            <a:spLocks noGrp="1"/>
          </p:cNvSpPr>
          <p:nvPr>
            <p:ph type="title"/>
          </p:nvPr>
        </p:nvSpPr>
        <p:spPr>
          <a:xfrm>
            <a:off x="2937752" y="5555"/>
            <a:ext cx="9149269" cy="1325563"/>
          </a:xfrm>
        </p:spPr>
        <p:txBody>
          <a:bodyPr/>
          <a:lstStyle/>
          <a:p>
            <a:r>
              <a:rPr lang="en-US"/>
              <a:t>Click to edit Master title style</a:t>
            </a:r>
          </a:p>
        </p:txBody>
      </p:sp>
    </p:spTree>
    <p:extLst>
      <p:ext uri="{BB962C8B-B14F-4D97-AF65-F5344CB8AC3E}">
        <p14:creationId xmlns:p14="http://schemas.microsoft.com/office/powerpoint/2010/main" val="2695437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036BD-824B-405C-AD29-CEBC77193A15}"/>
              </a:ext>
            </a:extLst>
          </p:cNvPr>
          <p:cNvSpPr>
            <a:spLocks noGrp="1"/>
          </p:cNvSpPr>
          <p:nvPr>
            <p:ph type="title"/>
          </p:nvPr>
        </p:nvSpPr>
        <p:spPr>
          <a:xfrm>
            <a:off x="4295775" y="69850"/>
            <a:ext cx="7896225" cy="1177925"/>
          </a:xfrm>
        </p:spPr>
        <p:txBody>
          <a:bodyPr/>
          <a:lstStyle>
            <a:lvl1pPr>
              <a:defRPr>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14DB20F-5908-4F3E-9725-B9D461D5E140}"/>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4" name="Footer Placeholder 3">
            <a:extLst>
              <a:ext uri="{FF2B5EF4-FFF2-40B4-BE49-F238E27FC236}">
                <a16:creationId xmlns:a16="http://schemas.microsoft.com/office/drawing/2014/main" id="{98807829-3AFE-4CE3-A240-61F552247A1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925F360-F5B7-4690-9D5B-E7C64516B4D4}"/>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68102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B1D31F-A123-43E6-9763-59DD44B67F2B}"/>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3" name="Footer Placeholder 2">
            <a:extLst>
              <a:ext uri="{FF2B5EF4-FFF2-40B4-BE49-F238E27FC236}">
                <a16:creationId xmlns:a16="http://schemas.microsoft.com/office/drawing/2014/main" id="{0D06F949-F878-48C0-B88E-8DE124012E5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1DAFB4-A7AD-44D9-A7FF-4D32278D4FDB}"/>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1150747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B6B0-21E3-44DB-9624-0ADE6DB4A4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88A90D-E5C0-427A-B847-9BC6FB55CF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22E203-DD98-470C-824C-E45E72AFA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537DBD-1038-4292-BD0E-FD36C01A5187}"/>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6" name="Footer Placeholder 5">
            <a:extLst>
              <a:ext uri="{FF2B5EF4-FFF2-40B4-BE49-F238E27FC236}">
                <a16:creationId xmlns:a16="http://schemas.microsoft.com/office/drawing/2014/main" id="{7C52066F-F8ED-4B08-B1FE-F120908B55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8DA814-021F-4F0A-A5A1-EF442E76C228}"/>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3116693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EDC1-D019-4ADB-82B2-C92DA43CA6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222C61-0012-44E9-AAFB-FA6E913E5F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9214566-6349-4A79-9009-12D9E1034D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5E31D5A-05E0-4ECD-A59E-C77B01BA8A21}"/>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6" name="Footer Placeholder 5">
            <a:extLst>
              <a:ext uri="{FF2B5EF4-FFF2-40B4-BE49-F238E27FC236}">
                <a16:creationId xmlns:a16="http://schemas.microsoft.com/office/drawing/2014/main" id="{150762E2-BFD8-4C1B-A25A-23DFDECC76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FED20C-5D95-4044-A8A8-E3A74D358552}"/>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302120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0546-1482-458E-B06D-586DE16F0F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CA0618-96C7-4EA4-92E9-8C5B396FCC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ABD85-A69F-4163-8308-8BD894EFEEC8}"/>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5" name="Footer Placeholder 4">
            <a:extLst>
              <a:ext uri="{FF2B5EF4-FFF2-40B4-BE49-F238E27FC236}">
                <a16:creationId xmlns:a16="http://schemas.microsoft.com/office/drawing/2014/main" id="{A7A4D0FB-6287-4383-B401-3199BA78C1C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032286-BC61-455B-AF6F-7ED9BEAC8000}"/>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200880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31F303-2792-4559-AF21-1E305051F7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4063EC-943D-4E36-B3FF-A54F601EC0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B7EF4-53F3-4423-B519-E2A6FFF5B912}"/>
              </a:ext>
            </a:extLst>
          </p:cNvPr>
          <p:cNvSpPr>
            <a:spLocks noGrp="1"/>
          </p:cNvSpPr>
          <p:nvPr>
            <p:ph type="dt" sz="half" idx="10"/>
          </p:nvPr>
        </p:nvSpPr>
        <p:spPr/>
        <p:txBody>
          <a:bodyPr/>
          <a:lstStyle/>
          <a:p>
            <a:fld id="{98B088FF-5CE3-48F9-92FC-43FB5F5C67DF}" type="datetimeFigureOut">
              <a:rPr lang="en-US" smtClean="0"/>
              <a:t>3/30/2024</a:t>
            </a:fld>
            <a:endParaRPr lang="en-US" dirty="0"/>
          </a:p>
        </p:txBody>
      </p:sp>
      <p:sp>
        <p:nvSpPr>
          <p:cNvPr id="5" name="Footer Placeholder 4">
            <a:extLst>
              <a:ext uri="{FF2B5EF4-FFF2-40B4-BE49-F238E27FC236}">
                <a16:creationId xmlns:a16="http://schemas.microsoft.com/office/drawing/2014/main" id="{890A83CF-8F0B-48AD-9459-F4E3D5CD8B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0BF210-D5CB-4613-9D63-BEC135926C77}"/>
              </a:ext>
            </a:extLst>
          </p:cNvPr>
          <p:cNvSpPr>
            <a:spLocks noGrp="1"/>
          </p:cNvSpPr>
          <p:nvPr>
            <p:ph type="sldNum" sz="quarter" idx="12"/>
          </p:nvPr>
        </p:nvSpPr>
        <p:spPr/>
        <p:txBody>
          <a:bodyPr/>
          <a:lstStyle/>
          <a:p>
            <a:fld id="{AD526EDF-47C9-4D38-8F23-D55C707CF7DF}" type="slidenum">
              <a:rPr lang="en-US" smtClean="0"/>
              <a:t>‹#›</a:t>
            </a:fld>
            <a:endParaRPr lang="en-US" dirty="0"/>
          </a:p>
        </p:txBody>
      </p:sp>
    </p:spTree>
    <p:extLst>
      <p:ext uri="{BB962C8B-B14F-4D97-AF65-F5344CB8AC3E}">
        <p14:creationId xmlns:p14="http://schemas.microsoft.com/office/powerpoint/2010/main" val="1637363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145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EB138B-DFA8-4712-A283-9374061D117E}"/>
              </a:ext>
              <a:ext uri="{C183D7F6-B498-43B3-948B-1728B52AA6E4}">
                <adec:decorative xmlns:adec="http://schemas.microsoft.com/office/drawing/2017/decorative" val="1"/>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93" r="93" b="80876"/>
          <a:stretch/>
        </p:blipFill>
        <p:spPr>
          <a:xfrm>
            <a:off x="0" y="25288"/>
            <a:ext cx="12169464" cy="1311497"/>
          </a:xfrm>
          <a:prstGeom prst="rect">
            <a:avLst/>
          </a:prstGeom>
        </p:spPr>
      </p:pic>
      <p:sp>
        <p:nvSpPr>
          <p:cNvPr id="2" name="Title Placeholder 1">
            <a:extLst>
              <a:ext uri="{FF2B5EF4-FFF2-40B4-BE49-F238E27FC236}">
                <a16:creationId xmlns:a16="http://schemas.microsoft.com/office/drawing/2014/main" id="{3BEFF42E-64AF-4BB7-961A-FF22F32695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617F0D-DE41-4F0B-95E3-14F9D43D76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93BCEB-3FB8-41BD-A422-AED61BCAEC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088FF-5CE3-48F9-92FC-43FB5F5C67DF}" type="datetimeFigureOut">
              <a:rPr lang="en-US" smtClean="0"/>
              <a:t>3/30/2024</a:t>
            </a:fld>
            <a:endParaRPr lang="en-US" dirty="0"/>
          </a:p>
        </p:txBody>
      </p:sp>
      <p:sp>
        <p:nvSpPr>
          <p:cNvPr id="5" name="Footer Placeholder 4">
            <a:extLst>
              <a:ext uri="{FF2B5EF4-FFF2-40B4-BE49-F238E27FC236}">
                <a16:creationId xmlns:a16="http://schemas.microsoft.com/office/drawing/2014/main" id="{7C29E158-0C89-4D7F-AE98-805C0A2432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559415F-903B-434F-B023-3C941B904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26EDF-47C9-4D38-8F23-D55C707CF7DF}" type="slidenum">
              <a:rPr lang="en-US" smtClean="0"/>
              <a:t>‹#›</a:t>
            </a:fld>
            <a:endParaRPr lang="en-US" dirty="0"/>
          </a:p>
        </p:txBody>
      </p:sp>
    </p:spTree>
    <p:extLst>
      <p:ext uri="{BB962C8B-B14F-4D97-AF65-F5344CB8AC3E}">
        <p14:creationId xmlns:p14="http://schemas.microsoft.com/office/powerpoint/2010/main" val="65720587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8A56A3-061F-4CC8-B7FC-5AB57A1AA486}"/>
              </a:ext>
            </a:extLst>
          </p:cNvPr>
          <p:cNvSpPr>
            <a:spLocks noGrp="1"/>
          </p:cNvSpPr>
          <p:nvPr>
            <p:ph type="ctrTitle"/>
          </p:nvPr>
        </p:nvSpPr>
        <p:spPr>
          <a:xfrm>
            <a:off x="1524000" y="1328711"/>
            <a:ext cx="9144000" cy="2387600"/>
          </a:xfrm>
        </p:spPr>
        <p:txBody>
          <a:bodyPr>
            <a:normAutofit/>
          </a:bodyPr>
          <a:lstStyle/>
          <a:p>
            <a:r>
              <a:rPr lang="en-US" sz="4400" dirty="0"/>
              <a:t>Sarasota County </a:t>
            </a:r>
            <a:br>
              <a:rPr lang="en-US" sz="4400" dirty="0"/>
            </a:br>
            <a:r>
              <a:rPr lang="en-US" sz="4400" dirty="0"/>
              <a:t>Library Design</a:t>
            </a:r>
            <a:endParaRPr lang="en-US" dirty="0"/>
          </a:p>
        </p:txBody>
      </p:sp>
      <p:sp>
        <p:nvSpPr>
          <p:cNvPr id="7" name="Subtitle 6">
            <a:extLst>
              <a:ext uri="{FF2B5EF4-FFF2-40B4-BE49-F238E27FC236}">
                <a16:creationId xmlns:a16="http://schemas.microsoft.com/office/drawing/2014/main" id="{F811CD27-CFAD-428E-B45B-883DB4BB3C0C}"/>
              </a:ext>
            </a:extLst>
          </p:cNvPr>
          <p:cNvSpPr>
            <a:spLocks noGrp="1"/>
          </p:cNvSpPr>
          <p:nvPr>
            <p:ph type="subTitle" idx="1"/>
          </p:nvPr>
        </p:nvSpPr>
        <p:spPr>
          <a:xfrm>
            <a:off x="1524000" y="4907756"/>
            <a:ext cx="9144000" cy="1655762"/>
          </a:xfrm>
        </p:spPr>
        <p:txBody>
          <a:bodyPr>
            <a:normAutofit/>
          </a:bodyPr>
          <a:lstStyle/>
          <a:p>
            <a:r>
              <a:rPr lang="en-US" dirty="0"/>
              <a:t>April 1, 2024</a:t>
            </a:r>
          </a:p>
          <a:p>
            <a:endParaRPr lang="en-US" dirty="0"/>
          </a:p>
        </p:txBody>
      </p:sp>
    </p:spTree>
    <p:extLst>
      <p:ext uri="{BB962C8B-B14F-4D97-AF65-F5344CB8AC3E}">
        <p14:creationId xmlns:p14="http://schemas.microsoft.com/office/powerpoint/2010/main" val="902155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512711"/>
            <a:ext cx="11122393" cy="5114735"/>
          </a:xfrm>
        </p:spPr>
        <p:txBody>
          <a:bodyPr>
            <a:normAutofit/>
          </a:bodyPr>
          <a:lstStyle/>
          <a:p>
            <a:pPr>
              <a:spcAft>
                <a:spcPts val="600"/>
              </a:spcAft>
            </a:pPr>
            <a:r>
              <a:rPr lang="en-US" sz="3000" dirty="0">
                <a:latin typeface="Arial" panose="020B0604020202020204" pitchFamily="34" charset="0"/>
                <a:cs typeface="Arial" panose="020B0604020202020204" pitchFamily="34" charset="0"/>
              </a:rPr>
              <a:t>Approximately 50 residents and interested parties attended</a:t>
            </a:r>
          </a:p>
          <a:p>
            <a:pPr marL="0" indent="0">
              <a:spcAft>
                <a:spcPts val="600"/>
              </a:spcAft>
              <a:buNone/>
            </a:pPr>
            <a:endParaRPr lang="en-US" sz="3000" dirty="0">
              <a:latin typeface="Arial" panose="020B0604020202020204" pitchFamily="34" charset="0"/>
              <a:cs typeface="Arial" panose="020B0604020202020204" pitchFamily="34" charset="0"/>
            </a:endParaRPr>
          </a:p>
          <a:p>
            <a:pPr>
              <a:spcAft>
                <a:spcPts val="600"/>
              </a:spcAft>
            </a:pPr>
            <a:r>
              <a:rPr lang="en-US" sz="3000" dirty="0">
                <a:latin typeface="Arial" panose="020B0604020202020204" pitchFamily="34" charset="0"/>
                <a:cs typeface="Arial" panose="020B0604020202020204" pitchFamily="34" charset="0"/>
              </a:rPr>
              <a:t>Town Manager began the meeting with an update on the Whitney Plaza Community Center</a:t>
            </a:r>
          </a:p>
          <a:p>
            <a:pPr marL="0" indent="0">
              <a:buNone/>
            </a:pPr>
            <a:endParaRPr lang="en-US" sz="2000" dirty="0"/>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4252609" y="18255"/>
            <a:ext cx="7939391" cy="1246101"/>
          </a:xfrm>
        </p:spPr>
        <p:txBody>
          <a:bodyPr>
            <a:normAutofit/>
          </a:bodyPr>
          <a:lstStyle/>
          <a:p>
            <a:r>
              <a:rPr lang="en-US" sz="3200" dirty="0"/>
              <a:t>Recap of Public Workshop Held 3/18/24</a:t>
            </a:r>
          </a:p>
        </p:txBody>
      </p:sp>
    </p:spTree>
    <p:extLst>
      <p:ext uri="{BB962C8B-B14F-4D97-AF65-F5344CB8AC3E}">
        <p14:creationId xmlns:p14="http://schemas.microsoft.com/office/powerpoint/2010/main" val="711265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4DA2EA3-0214-44DB-8388-063B22427E66}"/>
              </a:ext>
            </a:extLst>
          </p:cNvPr>
          <p:cNvPicPr>
            <a:picLocks noChangeAspect="1"/>
          </p:cNvPicPr>
          <p:nvPr/>
        </p:nvPicPr>
        <p:blipFill>
          <a:blip r:embed="rId2"/>
          <a:stretch>
            <a:fillRect/>
          </a:stretch>
        </p:blipFill>
        <p:spPr>
          <a:xfrm>
            <a:off x="2464104" y="0"/>
            <a:ext cx="5736833" cy="6840305"/>
          </a:xfrm>
          <a:prstGeom prst="rect">
            <a:avLst/>
          </a:prstGeom>
        </p:spPr>
      </p:pic>
      <p:sp>
        <p:nvSpPr>
          <p:cNvPr id="3" name="Title 2">
            <a:extLst>
              <a:ext uri="{FF2B5EF4-FFF2-40B4-BE49-F238E27FC236}">
                <a16:creationId xmlns:a16="http://schemas.microsoft.com/office/drawing/2014/main" id="{852F4113-AEC8-4103-BAAD-618E39BE6C9B}"/>
              </a:ext>
            </a:extLst>
          </p:cNvPr>
          <p:cNvSpPr txBox="1">
            <a:spLocks/>
          </p:cNvSpPr>
          <p:nvPr/>
        </p:nvSpPr>
        <p:spPr>
          <a:xfrm>
            <a:off x="8380325" y="18255"/>
            <a:ext cx="3811675" cy="12461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200">
                <a:solidFill>
                  <a:schemeClr val="tx1"/>
                </a:solidFill>
              </a:rPr>
              <a:t>Whitney Plaza Community Center</a:t>
            </a:r>
            <a:endParaRPr lang="en-US" sz="3200" dirty="0">
              <a:solidFill>
                <a:schemeClr val="tx1"/>
              </a:solidFill>
            </a:endParaRPr>
          </a:p>
        </p:txBody>
      </p:sp>
    </p:spTree>
    <p:extLst>
      <p:ext uri="{BB962C8B-B14F-4D97-AF65-F5344CB8AC3E}">
        <p14:creationId xmlns:p14="http://schemas.microsoft.com/office/powerpoint/2010/main" val="1899138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512711"/>
            <a:ext cx="11122393" cy="5114735"/>
          </a:xfrm>
        </p:spPr>
        <p:txBody>
          <a:bodyPr>
            <a:normAutofit fontScale="70000" lnSpcReduction="20000"/>
          </a:bodyPr>
          <a:lstStyle/>
          <a:p>
            <a:pPr>
              <a:lnSpc>
                <a:spcPct val="120000"/>
              </a:lnSpc>
              <a:spcAft>
                <a:spcPts val="600"/>
              </a:spcAft>
            </a:pPr>
            <a:r>
              <a:rPr lang="en-US" sz="3300" dirty="0">
                <a:latin typeface="Arial" panose="020B0604020202020204" pitchFamily="34" charset="0"/>
                <a:cs typeface="Arial" panose="020B0604020202020204" pitchFamily="34" charset="0"/>
              </a:rPr>
              <a:t>Sarasota County staff presented an overview of services which will be provided at new County Library for Longboat Key, as well as elements of their overall Sarasota County Library Strategic Plan which includes a heavy focus on diverse and varied programming. Also discussed was the feedback received at the first public input meeting and the key points and suggested enhancements which included:</a:t>
            </a:r>
          </a:p>
          <a:p>
            <a:pPr lvl="1">
              <a:spcAft>
                <a:spcPts val="600"/>
              </a:spcAft>
            </a:pPr>
            <a:r>
              <a:rPr lang="en-US" sz="3300" dirty="0">
                <a:latin typeface="Arial" panose="020B0604020202020204" pitchFamily="34" charset="0"/>
                <a:cs typeface="Arial" panose="020B0604020202020204" pitchFamily="34" charset="0"/>
              </a:rPr>
              <a:t>	Upsized meeting room</a:t>
            </a:r>
          </a:p>
          <a:p>
            <a:pPr lvl="1">
              <a:spcAft>
                <a:spcPts val="600"/>
              </a:spcAft>
            </a:pPr>
            <a:r>
              <a:rPr lang="en-US" sz="3300" dirty="0">
                <a:latin typeface="Arial" panose="020B0604020202020204" pitchFamily="34" charset="0"/>
                <a:cs typeface="Arial" panose="020B0604020202020204" pitchFamily="34" charset="0"/>
              </a:rPr>
              <a:t>	Activated outdoor spaces</a:t>
            </a:r>
          </a:p>
          <a:p>
            <a:pPr lvl="1">
              <a:spcAft>
                <a:spcPts val="600"/>
              </a:spcAft>
            </a:pPr>
            <a:r>
              <a:rPr lang="en-US" sz="3300" dirty="0">
                <a:latin typeface="Arial" panose="020B0604020202020204" pitchFamily="34" charset="0"/>
                <a:cs typeface="Arial" panose="020B0604020202020204" pitchFamily="34" charset="0"/>
              </a:rPr>
              <a:t>	Deck/terrace open or covered</a:t>
            </a:r>
          </a:p>
          <a:p>
            <a:pPr marL="0" indent="0">
              <a:spcAft>
                <a:spcPts val="600"/>
              </a:spcAft>
              <a:buNone/>
            </a:pPr>
            <a:endParaRPr lang="en-US" sz="3000" dirty="0">
              <a:latin typeface="Arial" panose="020B0604020202020204" pitchFamily="34" charset="0"/>
              <a:cs typeface="Arial" panose="020B0604020202020204" pitchFamily="34" charset="0"/>
            </a:endParaRPr>
          </a:p>
          <a:p>
            <a:pPr marL="0" indent="0">
              <a:spcAft>
                <a:spcPts val="600"/>
              </a:spcAft>
              <a:buNone/>
            </a:pPr>
            <a:endParaRPr lang="en-US" sz="3300" dirty="0">
              <a:latin typeface="Arial" panose="020B0604020202020204" pitchFamily="34" charset="0"/>
              <a:cs typeface="Arial" panose="020B0604020202020204" pitchFamily="34" charset="0"/>
            </a:endParaRPr>
          </a:p>
          <a:p>
            <a:pPr>
              <a:spcAft>
                <a:spcPts val="600"/>
              </a:spcAft>
            </a:pPr>
            <a:r>
              <a:rPr lang="en-US" sz="3300" dirty="0">
                <a:latin typeface="Arial" panose="020B0604020202020204" pitchFamily="34" charset="0"/>
                <a:cs typeface="Arial" panose="020B0604020202020204" pitchFamily="34" charset="0"/>
              </a:rPr>
              <a:t>Architect Borrelli &amp; Partners presented information on what the core and enhanced library project would include and approximate sizes of these spaces.</a:t>
            </a:r>
          </a:p>
          <a:p>
            <a:pPr marL="0" indent="0">
              <a:spcAft>
                <a:spcPts val="600"/>
              </a:spcAft>
              <a:buNone/>
            </a:pPr>
            <a:endParaRPr lang="en-US" sz="3000" dirty="0">
              <a:latin typeface="Arial" panose="020B0604020202020204" pitchFamily="34" charset="0"/>
              <a:cs typeface="Arial" panose="020B0604020202020204" pitchFamily="34" charset="0"/>
            </a:endParaRPr>
          </a:p>
          <a:p>
            <a:pPr marL="0" indent="0">
              <a:buNone/>
            </a:pPr>
            <a:endParaRPr lang="en-US" sz="2000" dirty="0"/>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4252609" y="18255"/>
            <a:ext cx="7939391" cy="1246101"/>
          </a:xfrm>
        </p:spPr>
        <p:txBody>
          <a:bodyPr>
            <a:normAutofit/>
          </a:bodyPr>
          <a:lstStyle/>
          <a:p>
            <a:r>
              <a:rPr lang="en-US" sz="3200" dirty="0"/>
              <a:t>Recap of Public Workshop Held 3/18/24</a:t>
            </a:r>
          </a:p>
        </p:txBody>
      </p:sp>
    </p:spTree>
    <p:extLst>
      <p:ext uri="{BB962C8B-B14F-4D97-AF65-F5344CB8AC3E}">
        <p14:creationId xmlns:p14="http://schemas.microsoft.com/office/powerpoint/2010/main" val="267017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512711"/>
            <a:ext cx="11122393" cy="5114735"/>
          </a:xfrm>
        </p:spPr>
        <p:txBody>
          <a:bodyPr>
            <a:normAutofit/>
          </a:bodyPr>
          <a:lstStyle/>
          <a:p>
            <a:pPr marL="0" indent="0">
              <a:spcAft>
                <a:spcPts val="600"/>
              </a:spcAft>
              <a:buNone/>
            </a:pPr>
            <a:endParaRPr lang="en-US" sz="3000" dirty="0">
              <a:latin typeface="Arial" panose="020B0604020202020204" pitchFamily="34" charset="0"/>
              <a:cs typeface="Arial" panose="020B0604020202020204" pitchFamily="34" charset="0"/>
            </a:endParaRPr>
          </a:p>
          <a:p>
            <a:pPr marL="0" indent="0">
              <a:spcAft>
                <a:spcPts val="600"/>
              </a:spcAft>
              <a:buNone/>
            </a:pPr>
            <a:endParaRPr lang="en-US" sz="3000" dirty="0">
              <a:latin typeface="Arial" panose="020B0604020202020204" pitchFamily="34" charset="0"/>
              <a:cs typeface="Arial" panose="020B0604020202020204" pitchFamily="34" charset="0"/>
            </a:endParaRPr>
          </a:p>
          <a:p>
            <a:pPr marL="0" indent="0">
              <a:buNone/>
            </a:pPr>
            <a:endParaRPr lang="en-US" sz="2000" dirty="0"/>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6977849" y="18255"/>
            <a:ext cx="5214151" cy="1246101"/>
          </a:xfrm>
        </p:spPr>
        <p:txBody>
          <a:bodyPr>
            <a:normAutofit/>
          </a:bodyPr>
          <a:lstStyle/>
          <a:p>
            <a:r>
              <a:rPr lang="en-US" sz="3200" dirty="0"/>
              <a:t>Core</a:t>
            </a:r>
          </a:p>
        </p:txBody>
      </p:sp>
      <p:pic>
        <p:nvPicPr>
          <p:cNvPr id="4" name="Picture 3">
            <a:extLst>
              <a:ext uri="{FF2B5EF4-FFF2-40B4-BE49-F238E27FC236}">
                <a16:creationId xmlns:a16="http://schemas.microsoft.com/office/drawing/2014/main" id="{B6895434-3C76-4F45-B7AA-265B3FB76667}"/>
              </a:ext>
            </a:extLst>
          </p:cNvPr>
          <p:cNvPicPr>
            <a:picLocks noChangeAspect="1"/>
          </p:cNvPicPr>
          <p:nvPr/>
        </p:nvPicPr>
        <p:blipFill rotWithShape="1">
          <a:blip r:embed="rId3"/>
          <a:srcRect l="1544" t="11920" r="4071" b="897"/>
          <a:stretch/>
        </p:blipFill>
        <p:spPr>
          <a:xfrm>
            <a:off x="3213329" y="985422"/>
            <a:ext cx="8967414" cy="5734974"/>
          </a:xfrm>
          <a:prstGeom prst="rect">
            <a:avLst/>
          </a:prstGeom>
        </p:spPr>
      </p:pic>
    </p:spTree>
    <p:extLst>
      <p:ext uri="{BB962C8B-B14F-4D97-AF65-F5344CB8AC3E}">
        <p14:creationId xmlns:p14="http://schemas.microsoft.com/office/powerpoint/2010/main" val="2259174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512711"/>
            <a:ext cx="11122393" cy="5114735"/>
          </a:xfrm>
        </p:spPr>
        <p:txBody>
          <a:bodyPr>
            <a:normAutofit/>
          </a:bodyPr>
          <a:lstStyle/>
          <a:p>
            <a:pPr marL="0" indent="0">
              <a:spcAft>
                <a:spcPts val="600"/>
              </a:spcAft>
              <a:buNone/>
            </a:pPr>
            <a:endParaRPr lang="en-US" sz="3000" dirty="0">
              <a:latin typeface="Arial" panose="020B0604020202020204" pitchFamily="34" charset="0"/>
              <a:cs typeface="Arial" panose="020B0604020202020204" pitchFamily="34" charset="0"/>
            </a:endParaRPr>
          </a:p>
          <a:p>
            <a:pPr marL="0" indent="0">
              <a:spcAft>
                <a:spcPts val="600"/>
              </a:spcAft>
              <a:buNone/>
            </a:pPr>
            <a:endParaRPr lang="en-US" sz="3000" dirty="0">
              <a:latin typeface="Arial" panose="020B0604020202020204" pitchFamily="34" charset="0"/>
              <a:cs typeface="Arial" panose="020B0604020202020204" pitchFamily="34" charset="0"/>
            </a:endParaRPr>
          </a:p>
          <a:p>
            <a:pPr marL="0" indent="0">
              <a:buNone/>
            </a:pPr>
            <a:endParaRPr lang="en-US" sz="2000" dirty="0"/>
          </a:p>
          <a:p>
            <a:pPr marL="1828800" lvl="4" indent="0">
              <a:spcAft>
                <a:spcPts val="600"/>
              </a:spcAft>
              <a:buNone/>
            </a:pPr>
            <a:endParaRPr lang="en-US" sz="1000" i="1" dirty="0"/>
          </a:p>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6977849" y="18255"/>
            <a:ext cx="5214151" cy="1246101"/>
          </a:xfrm>
        </p:spPr>
        <p:txBody>
          <a:bodyPr>
            <a:normAutofit/>
          </a:bodyPr>
          <a:lstStyle/>
          <a:p>
            <a:r>
              <a:rPr lang="en-US" sz="3200" dirty="0"/>
              <a:t>Enhancements</a:t>
            </a:r>
          </a:p>
        </p:txBody>
      </p:sp>
      <p:pic>
        <p:nvPicPr>
          <p:cNvPr id="5" name="Picture 4">
            <a:extLst>
              <a:ext uri="{FF2B5EF4-FFF2-40B4-BE49-F238E27FC236}">
                <a16:creationId xmlns:a16="http://schemas.microsoft.com/office/drawing/2014/main" id="{DD36AFE0-AA9B-42CD-8027-AB5191FEBBB0}"/>
              </a:ext>
            </a:extLst>
          </p:cNvPr>
          <p:cNvPicPr>
            <a:picLocks noChangeAspect="1"/>
          </p:cNvPicPr>
          <p:nvPr/>
        </p:nvPicPr>
        <p:blipFill rotWithShape="1">
          <a:blip r:embed="rId3"/>
          <a:srcRect l="1447" t="1812" r="472" b="1550"/>
          <a:stretch/>
        </p:blipFill>
        <p:spPr>
          <a:xfrm>
            <a:off x="3169345" y="970145"/>
            <a:ext cx="9022656" cy="5732496"/>
          </a:xfrm>
          <a:prstGeom prst="rect">
            <a:avLst/>
          </a:prstGeom>
        </p:spPr>
      </p:pic>
    </p:spTree>
    <p:extLst>
      <p:ext uri="{BB962C8B-B14F-4D97-AF65-F5344CB8AC3E}">
        <p14:creationId xmlns:p14="http://schemas.microsoft.com/office/powerpoint/2010/main" val="2203941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E7888B-85FA-4A7E-B7AE-E3094C24826A}"/>
              </a:ext>
            </a:extLst>
          </p:cNvPr>
          <p:cNvPicPr>
            <a:picLocks noChangeAspect="1"/>
          </p:cNvPicPr>
          <p:nvPr/>
        </p:nvPicPr>
        <p:blipFill rotWithShape="1">
          <a:blip r:embed="rId2"/>
          <a:srcRect l="2806" r="17739"/>
          <a:stretch/>
        </p:blipFill>
        <p:spPr>
          <a:xfrm>
            <a:off x="62057" y="-1"/>
            <a:ext cx="2662328" cy="6858000"/>
          </a:xfrm>
          <a:prstGeom prst="rect">
            <a:avLst/>
          </a:prstGeom>
        </p:spPr>
      </p:pic>
      <p:pic>
        <p:nvPicPr>
          <p:cNvPr id="3" name="Picture 2">
            <a:extLst>
              <a:ext uri="{FF2B5EF4-FFF2-40B4-BE49-F238E27FC236}">
                <a16:creationId xmlns:a16="http://schemas.microsoft.com/office/drawing/2014/main" id="{CCFC5A66-B718-4321-ABF8-59F13B5E7324}"/>
              </a:ext>
            </a:extLst>
          </p:cNvPr>
          <p:cNvPicPr>
            <a:picLocks noChangeAspect="1"/>
          </p:cNvPicPr>
          <p:nvPr/>
        </p:nvPicPr>
        <p:blipFill rotWithShape="1">
          <a:blip r:embed="rId3"/>
          <a:srcRect l="2611" r="15914"/>
          <a:stretch/>
        </p:blipFill>
        <p:spPr>
          <a:xfrm>
            <a:off x="3224946" y="-1"/>
            <a:ext cx="2687682" cy="6858000"/>
          </a:xfrm>
          <a:prstGeom prst="rect">
            <a:avLst/>
          </a:prstGeom>
        </p:spPr>
      </p:pic>
      <p:pic>
        <p:nvPicPr>
          <p:cNvPr id="10" name="Picture 9">
            <a:extLst>
              <a:ext uri="{FF2B5EF4-FFF2-40B4-BE49-F238E27FC236}">
                <a16:creationId xmlns:a16="http://schemas.microsoft.com/office/drawing/2014/main" id="{7A3B98FC-FA33-4AC9-9C12-A8A073B53B86}"/>
              </a:ext>
            </a:extLst>
          </p:cNvPr>
          <p:cNvPicPr>
            <a:picLocks noChangeAspect="1"/>
          </p:cNvPicPr>
          <p:nvPr/>
        </p:nvPicPr>
        <p:blipFill rotWithShape="1">
          <a:blip r:embed="rId4"/>
          <a:srcRect l="2143" r="16384"/>
          <a:stretch/>
        </p:blipFill>
        <p:spPr>
          <a:xfrm>
            <a:off x="6413189" y="0"/>
            <a:ext cx="2662328" cy="6858000"/>
          </a:xfrm>
          <a:prstGeom prst="rect">
            <a:avLst/>
          </a:prstGeom>
        </p:spPr>
      </p:pic>
      <p:pic>
        <p:nvPicPr>
          <p:cNvPr id="15" name="Picture 14">
            <a:extLst>
              <a:ext uri="{FF2B5EF4-FFF2-40B4-BE49-F238E27FC236}">
                <a16:creationId xmlns:a16="http://schemas.microsoft.com/office/drawing/2014/main" id="{3C0D5463-C363-47D9-956A-9B44499EE525}"/>
              </a:ext>
            </a:extLst>
          </p:cNvPr>
          <p:cNvPicPr>
            <a:picLocks noChangeAspect="1"/>
          </p:cNvPicPr>
          <p:nvPr/>
        </p:nvPicPr>
        <p:blipFill rotWithShape="1">
          <a:blip r:embed="rId5"/>
          <a:srcRect l="6816" t="1909" r="18939" b="10465"/>
          <a:stretch/>
        </p:blipFill>
        <p:spPr>
          <a:xfrm>
            <a:off x="9467907" y="20791"/>
            <a:ext cx="2390935" cy="2777273"/>
          </a:xfrm>
          <a:prstGeom prst="rect">
            <a:avLst/>
          </a:prstGeom>
        </p:spPr>
      </p:pic>
      <p:pic>
        <p:nvPicPr>
          <p:cNvPr id="16" name="Picture 15">
            <a:extLst>
              <a:ext uri="{FF2B5EF4-FFF2-40B4-BE49-F238E27FC236}">
                <a16:creationId xmlns:a16="http://schemas.microsoft.com/office/drawing/2014/main" id="{5A85D9BD-4EBA-4900-BDC8-F3B2FC18D519}"/>
              </a:ext>
            </a:extLst>
          </p:cNvPr>
          <p:cNvPicPr>
            <a:picLocks noChangeAspect="1"/>
          </p:cNvPicPr>
          <p:nvPr/>
        </p:nvPicPr>
        <p:blipFill rotWithShape="1">
          <a:blip r:embed="rId6"/>
          <a:srcRect l="5075" r="10632" b="1509"/>
          <a:stretch/>
        </p:blipFill>
        <p:spPr>
          <a:xfrm>
            <a:off x="9467907" y="3175471"/>
            <a:ext cx="2509062" cy="3579009"/>
          </a:xfrm>
          <a:prstGeom prst="rect">
            <a:avLst/>
          </a:prstGeom>
        </p:spPr>
      </p:pic>
      <p:sp>
        <p:nvSpPr>
          <p:cNvPr id="11" name="TextBox 10">
            <a:extLst>
              <a:ext uri="{FF2B5EF4-FFF2-40B4-BE49-F238E27FC236}">
                <a16:creationId xmlns:a16="http://schemas.microsoft.com/office/drawing/2014/main" id="{3D09AD95-8F44-4C42-9EFE-8CC937FC8129}"/>
              </a:ext>
            </a:extLst>
          </p:cNvPr>
          <p:cNvSpPr txBox="1"/>
          <p:nvPr/>
        </p:nvSpPr>
        <p:spPr>
          <a:xfrm>
            <a:off x="589873" y="2853079"/>
            <a:ext cx="1581343" cy="369332"/>
          </a:xfrm>
          <a:prstGeom prst="rect">
            <a:avLst/>
          </a:prstGeom>
          <a:noFill/>
        </p:spPr>
        <p:txBody>
          <a:bodyPr wrap="square" rtlCol="0">
            <a:spAutoFit/>
          </a:bodyPr>
          <a:lstStyle/>
          <a:p>
            <a:r>
              <a:rPr lang="en-US" dirty="0"/>
              <a:t>Round Tables</a:t>
            </a:r>
          </a:p>
        </p:txBody>
      </p:sp>
      <p:sp>
        <p:nvSpPr>
          <p:cNvPr id="12" name="TextBox 11">
            <a:extLst>
              <a:ext uri="{FF2B5EF4-FFF2-40B4-BE49-F238E27FC236}">
                <a16:creationId xmlns:a16="http://schemas.microsoft.com/office/drawing/2014/main" id="{C692FF42-3384-4062-96AE-3982A64EFD8B}"/>
              </a:ext>
            </a:extLst>
          </p:cNvPr>
          <p:cNvSpPr txBox="1"/>
          <p:nvPr/>
        </p:nvSpPr>
        <p:spPr>
          <a:xfrm>
            <a:off x="3843688" y="2853079"/>
            <a:ext cx="1872624" cy="369332"/>
          </a:xfrm>
          <a:prstGeom prst="rect">
            <a:avLst/>
          </a:prstGeom>
          <a:noFill/>
        </p:spPr>
        <p:txBody>
          <a:bodyPr wrap="square" rtlCol="0">
            <a:spAutoFit/>
          </a:bodyPr>
          <a:lstStyle/>
          <a:p>
            <a:r>
              <a:rPr lang="en-US" dirty="0"/>
              <a:t>Theater Seating</a:t>
            </a:r>
          </a:p>
        </p:txBody>
      </p:sp>
      <p:sp>
        <p:nvSpPr>
          <p:cNvPr id="13" name="TextBox 12">
            <a:extLst>
              <a:ext uri="{FF2B5EF4-FFF2-40B4-BE49-F238E27FC236}">
                <a16:creationId xmlns:a16="http://schemas.microsoft.com/office/drawing/2014/main" id="{162ABD49-FDCA-46C1-B08F-D192C2638CFF}"/>
              </a:ext>
            </a:extLst>
          </p:cNvPr>
          <p:cNvSpPr txBox="1"/>
          <p:nvPr/>
        </p:nvSpPr>
        <p:spPr>
          <a:xfrm>
            <a:off x="6892059" y="2853079"/>
            <a:ext cx="1911650" cy="369332"/>
          </a:xfrm>
          <a:prstGeom prst="rect">
            <a:avLst/>
          </a:prstGeom>
          <a:noFill/>
        </p:spPr>
        <p:txBody>
          <a:bodyPr wrap="square" rtlCol="0">
            <a:spAutoFit/>
          </a:bodyPr>
          <a:lstStyle/>
          <a:p>
            <a:r>
              <a:rPr lang="en-US" dirty="0"/>
              <a:t>Square Meeting</a:t>
            </a:r>
          </a:p>
        </p:txBody>
      </p:sp>
      <p:sp>
        <p:nvSpPr>
          <p:cNvPr id="14" name="TextBox 13">
            <a:extLst>
              <a:ext uri="{FF2B5EF4-FFF2-40B4-BE49-F238E27FC236}">
                <a16:creationId xmlns:a16="http://schemas.microsoft.com/office/drawing/2014/main" id="{29DD3336-1141-4FE2-846C-EC9998CB708C}"/>
              </a:ext>
            </a:extLst>
          </p:cNvPr>
          <p:cNvSpPr txBox="1"/>
          <p:nvPr/>
        </p:nvSpPr>
        <p:spPr>
          <a:xfrm>
            <a:off x="10083376" y="2862374"/>
            <a:ext cx="1278123" cy="369332"/>
          </a:xfrm>
          <a:prstGeom prst="rect">
            <a:avLst/>
          </a:prstGeom>
          <a:noFill/>
        </p:spPr>
        <p:txBody>
          <a:bodyPr wrap="square" rtlCol="0">
            <a:spAutoFit/>
          </a:bodyPr>
          <a:lstStyle/>
          <a:p>
            <a:r>
              <a:rPr lang="en-US" dirty="0"/>
              <a:t>Classroom</a:t>
            </a:r>
          </a:p>
        </p:txBody>
      </p:sp>
    </p:spTree>
    <p:extLst>
      <p:ext uri="{BB962C8B-B14F-4D97-AF65-F5344CB8AC3E}">
        <p14:creationId xmlns:p14="http://schemas.microsoft.com/office/powerpoint/2010/main" val="3008975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692FF42-3384-4062-96AE-3982A64EFD8B}"/>
              </a:ext>
            </a:extLst>
          </p:cNvPr>
          <p:cNvSpPr txBox="1"/>
          <p:nvPr/>
        </p:nvSpPr>
        <p:spPr>
          <a:xfrm>
            <a:off x="2547891" y="367332"/>
            <a:ext cx="6255955" cy="369332"/>
          </a:xfrm>
          <a:prstGeom prst="rect">
            <a:avLst/>
          </a:prstGeom>
          <a:noFill/>
        </p:spPr>
        <p:txBody>
          <a:bodyPr wrap="square" rtlCol="0">
            <a:spAutoFit/>
          </a:bodyPr>
          <a:lstStyle/>
          <a:p>
            <a:r>
              <a:rPr lang="en-US" dirty="0"/>
              <a:t>Theater Seating – Upsized 45’10” x 58’ Community Room</a:t>
            </a:r>
            <a:r>
              <a:rPr lang="en-US" dirty="0">
                <a:solidFill>
                  <a:srgbClr val="FF0000"/>
                </a:solidFill>
              </a:rPr>
              <a:t>**</a:t>
            </a:r>
          </a:p>
        </p:txBody>
      </p:sp>
      <p:pic>
        <p:nvPicPr>
          <p:cNvPr id="4" name="Picture 3">
            <a:extLst>
              <a:ext uri="{FF2B5EF4-FFF2-40B4-BE49-F238E27FC236}">
                <a16:creationId xmlns:a16="http://schemas.microsoft.com/office/drawing/2014/main" id="{3BCC2D68-7A71-4B29-A40E-8C7D064EEF28}"/>
              </a:ext>
            </a:extLst>
          </p:cNvPr>
          <p:cNvPicPr>
            <a:picLocks noChangeAspect="1"/>
          </p:cNvPicPr>
          <p:nvPr/>
        </p:nvPicPr>
        <p:blipFill>
          <a:blip r:embed="rId3"/>
          <a:stretch>
            <a:fillRect/>
          </a:stretch>
        </p:blipFill>
        <p:spPr>
          <a:xfrm>
            <a:off x="2823099" y="798991"/>
            <a:ext cx="5980747" cy="5757168"/>
          </a:xfrm>
          <a:prstGeom prst="rect">
            <a:avLst/>
          </a:prstGeom>
        </p:spPr>
      </p:pic>
      <p:sp>
        <p:nvSpPr>
          <p:cNvPr id="5" name="TextBox 4">
            <a:extLst>
              <a:ext uri="{FF2B5EF4-FFF2-40B4-BE49-F238E27FC236}">
                <a16:creationId xmlns:a16="http://schemas.microsoft.com/office/drawing/2014/main" id="{C5F50F92-5287-42D8-A4FC-48A171BFE098}"/>
              </a:ext>
            </a:extLst>
          </p:cNvPr>
          <p:cNvSpPr txBox="1"/>
          <p:nvPr/>
        </p:nvSpPr>
        <p:spPr>
          <a:xfrm>
            <a:off x="9190246" y="1343315"/>
            <a:ext cx="2467992" cy="3416320"/>
          </a:xfrm>
          <a:prstGeom prst="rect">
            <a:avLst/>
          </a:prstGeom>
          <a:noFill/>
        </p:spPr>
        <p:txBody>
          <a:bodyPr wrap="square" rtlCol="0">
            <a:spAutoFit/>
          </a:bodyPr>
          <a:lstStyle/>
          <a:p>
            <a:r>
              <a:rPr lang="en-US" dirty="0">
                <a:solidFill>
                  <a:srgbClr val="FF0000"/>
                </a:solidFill>
              </a:rPr>
              <a:t>**</a:t>
            </a:r>
            <a:r>
              <a:rPr lang="en-US" dirty="0"/>
              <a:t>Further work by the architect is needed to study the impact of a space larger than 200 people including - if it will fit on the site, the need for increased lobby size, entrances / exits, bathrooms, HVAC, parking, and overall operational impacts and costs.</a:t>
            </a:r>
          </a:p>
        </p:txBody>
      </p:sp>
    </p:spTree>
    <p:extLst>
      <p:ext uri="{BB962C8B-B14F-4D97-AF65-F5344CB8AC3E}">
        <p14:creationId xmlns:p14="http://schemas.microsoft.com/office/powerpoint/2010/main" val="397740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0" indent="0">
              <a:spcAft>
                <a:spcPts val="600"/>
              </a:spcAft>
              <a:buNone/>
            </a:pPr>
            <a:endParaRPr lang="en-US" sz="2000" dirty="0"/>
          </a:p>
          <a:p>
            <a:pPr marL="0" indent="0">
              <a:spcAft>
                <a:spcPts val="600"/>
              </a:spcAft>
              <a:buNone/>
            </a:pPr>
            <a:endParaRPr lang="en-US" sz="2000" dirty="0"/>
          </a:p>
        </p:txBody>
      </p:sp>
      <p:pic>
        <p:nvPicPr>
          <p:cNvPr id="4" name="Picture 3">
            <a:extLst>
              <a:ext uri="{FF2B5EF4-FFF2-40B4-BE49-F238E27FC236}">
                <a16:creationId xmlns:a16="http://schemas.microsoft.com/office/drawing/2014/main" id="{C3C60C44-3680-4235-A16A-D2708C7A375C}"/>
              </a:ext>
            </a:extLst>
          </p:cNvPr>
          <p:cNvPicPr>
            <a:picLocks noChangeAspect="1"/>
          </p:cNvPicPr>
          <p:nvPr/>
        </p:nvPicPr>
        <p:blipFill>
          <a:blip r:embed="rId3"/>
          <a:stretch>
            <a:fillRect/>
          </a:stretch>
        </p:blipFill>
        <p:spPr>
          <a:xfrm>
            <a:off x="2196153" y="1537874"/>
            <a:ext cx="7196806" cy="4830164"/>
          </a:xfrm>
          <a:prstGeom prst="rect">
            <a:avLst/>
          </a:prstGeom>
        </p:spPr>
      </p:pic>
      <p:sp>
        <p:nvSpPr>
          <p:cNvPr id="5" name="Title 2">
            <a:extLst>
              <a:ext uri="{FF2B5EF4-FFF2-40B4-BE49-F238E27FC236}">
                <a16:creationId xmlns:a16="http://schemas.microsoft.com/office/drawing/2014/main" id="{025A64C7-5E52-4AB3-AC50-8A9997B0FCC7}"/>
              </a:ext>
            </a:extLst>
          </p:cNvPr>
          <p:cNvSpPr>
            <a:spLocks noGrp="1"/>
          </p:cNvSpPr>
          <p:nvPr>
            <p:ph type="title"/>
          </p:nvPr>
        </p:nvSpPr>
        <p:spPr>
          <a:xfrm>
            <a:off x="6977849" y="18255"/>
            <a:ext cx="5214151" cy="1246101"/>
          </a:xfrm>
        </p:spPr>
        <p:txBody>
          <a:bodyPr>
            <a:normAutofit/>
          </a:bodyPr>
          <a:lstStyle/>
          <a:p>
            <a:r>
              <a:rPr lang="en-US" sz="3200" dirty="0"/>
              <a:t>Comparison Chart</a:t>
            </a:r>
          </a:p>
        </p:txBody>
      </p:sp>
    </p:spTree>
    <p:extLst>
      <p:ext uri="{BB962C8B-B14F-4D97-AF65-F5344CB8AC3E}">
        <p14:creationId xmlns:p14="http://schemas.microsoft.com/office/powerpoint/2010/main" val="3731182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0" indent="0">
              <a:spcAft>
                <a:spcPts val="600"/>
              </a:spcAft>
              <a:buNone/>
            </a:pPr>
            <a:endParaRPr lang="en-US" sz="2000" dirty="0"/>
          </a:p>
          <a:p>
            <a:pPr marL="0" indent="0">
              <a:spcAft>
                <a:spcPts val="600"/>
              </a:spcAft>
              <a:buNone/>
            </a:pPr>
            <a:endParaRPr lang="en-US" sz="2000" dirty="0"/>
          </a:p>
        </p:txBody>
      </p:sp>
      <p:sp>
        <p:nvSpPr>
          <p:cNvPr id="4" name="Title 2">
            <a:extLst>
              <a:ext uri="{FF2B5EF4-FFF2-40B4-BE49-F238E27FC236}">
                <a16:creationId xmlns:a16="http://schemas.microsoft.com/office/drawing/2014/main" id="{E46D4B60-BD9D-4FEF-8DBB-7B2022253CFC}"/>
              </a:ext>
            </a:extLst>
          </p:cNvPr>
          <p:cNvSpPr txBox="1">
            <a:spLocks/>
          </p:cNvSpPr>
          <p:nvPr/>
        </p:nvSpPr>
        <p:spPr>
          <a:xfrm>
            <a:off x="6977849" y="18255"/>
            <a:ext cx="5214151" cy="12461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200" dirty="0"/>
              <a:t>Next Steps</a:t>
            </a:r>
          </a:p>
        </p:txBody>
      </p:sp>
      <p:sp>
        <p:nvSpPr>
          <p:cNvPr id="5" name="Content Placeholder 1">
            <a:extLst>
              <a:ext uri="{FF2B5EF4-FFF2-40B4-BE49-F238E27FC236}">
                <a16:creationId xmlns:a16="http://schemas.microsoft.com/office/drawing/2014/main" id="{CE60C488-3857-402B-ADF4-7818525E2E33}"/>
              </a:ext>
            </a:extLst>
          </p:cNvPr>
          <p:cNvSpPr txBox="1">
            <a:spLocks/>
          </p:cNvSpPr>
          <p:nvPr/>
        </p:nvSpPr>
        <p:spPr>
          <a:xfrm>
            <a:off x="233360" y="1512711"/>
            <a:ext cx="11122393" cy="5114735"/>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600"/>
              </a:spcAft>
            </a:pPr>
            <a:r>
              <a:rPr lang="en-US" sz="3300" dirty="0">
                <a:latin typeface="Arial" panose="020B0604020202020204" pitchFamily="34" charset="0"/>
                <a:cs typeface="Arial" panose="020B0604020202020204" pitchFamily="34" charset="0"/>
              </a:rPr>
              <a:t>Borelli will explore the potential to enlarge the enhanced community room further.</a:t>
            </a:r>
          </a:p>
          <a:p>
            <a:pPr>
              <a:lnSpc>
                <a:spcPct val="120000"/>
              </a:lnSpc>
              <a:spcAft>
                <a:spcPts val="600"/>
              </a:spcAft>
            </a:pPr>
            <a:r>
              <a:rPr lang="en-US" sz="3300" dirty="0">
                <a:latin typeface="Arial" panose="020B0604020202020204" pitchFamily="34" charset="0"/>
                <a:cs typeface="Arial" panose="020B0604020202020204" pitchFamily="34" charset="0"/>
              </a:rPr>
              <a:t>Mid to late April, concepts will be finalized</a:t>
            </a:r>
          </a:p>
          <a:p>
            <a:pPr>
              <a:lnSpc>
                <a:spcPct val="120000"/>
              </a:lnSpc>
              <a:spcAft>
                <a:spcPts val="600"/>
              </a:spcAft>
            </a:pPr>
            <a:r>
              <a:rPr lang="en-US" sz="3300" dirty="0">
                <a:latin typeface="Arial" panose="020B0604020202020204" pitchFamily="34" charset="0"/>
                <a:cs typeface="Arial" panose="020B0604020202020204" pitchFamily="34" charset="0"/>
              </a:rPr>
              <a:t>These can serve as graphics for marketing materials</a:t>
            </a:r>
          </a:p>
          <a:p>
            <a:pPr>
              <a:lnSpc>
                <a:spcPct val="120000"/>
              </a:lnSpc>
              <a:spcAft>
                <a:spcPts val="600"/>
              </a:spcAft>
            </a:pPr>
            <a:r>
              <a:rPr lang="en-US" sz="3300" dirty="0">
                <a:latin typeface="Arial" panose="020B0604020202020204" pitchFamily="34" charset="0"/>
                <a:cs typeface="Arial" panose="020B0604020202020204" pitchFamily="34" charset="0"/>
              </a:rPr>
              <a:t>Cost estimates will be determined</a:t>
            </a:r>
          </a:p>
          <a:p>
            <a:pPr>
              <a:lnSpc>
                <a:spcPct val="120000"/>
              </a:lnSpc>
              <a:spcAft>
                <a:spcPts val="600"/>
              </a:spcAft>
            </a:pPr>
            <a:r>
              <a:rPr lang="en-US" sz="3300" dirty="0">
                <a:latin typeface="Arial" panose="020B0604020202020204" pitchFamily="34" charset="0"/>
                <a:cs typeface="Arial" panose="020B0604020202020204" pitchFamily="34" charset="0"/>
              </a:rPr>
              <a:t>County will create a construction project for funding consideration by the Board of County Commissioners</a:t>
            </a:r>
          </a:p>
          <a:p>
            <a:pPr>
              <a:lnSpc>
                <a:spcPct val="120000"/>
              </a:lnSpc>
              <a:spcAft>
                <a:spcPts val="600"/>
              </a:spcAft>
            </a:pPr>
            <a:r>
              <a:rPr lang="en-US" sz="3300" dirty="0">
                <a:latin typeface="Arial" panose="020B0604020202020204" pitchFamily="34" charset="0"/>
                <a:cs typeface="Arial" panose="020B0604020202020204" pitchFamily="34" charset="0"/>
              </a:rPr>
              <a:t>The Sarasota County Library Foundation will serve as the fundraising arm for project enhancements</a:t>
            </a:r>
          </a:p>
          <a:p>
            <a:pPr>
              <a:lnSpc>
                <a:spcPct val="120000"/>
              </a:lnSpc>
              <a:spcAft>
                <a:spcPts val="600"/>
              </a:spcAft>
            </a:pPr>
            <a:r>
              <a:rPr lang="en-US" sz="3300" dirty="0">
                <a:latin typeface="Arial" panose="020B0604020202020204" pitchFamily="34" charset="0"/>
                <a:cs typeface="Arial" panose="020B0604020202020204" pitchFamily="34" charset="0"/>
              </a:rPr>
              <a:t>Fundraising timeline is from May 2024 – August 2024</a:t>
            </a:r>
          </a:p>
          <a:p>
            <a:pPr>
              <a:lnSpc>
                <a:spcPct val="120000"/>
              </a:lnSpc>
              <a:spcAft>
                <a:spcPts val="600"/>
              </a:spcAft>
            </a:pPr>
            <a:r>
              <a:rPr lang="en-US" sz="3300" dirty="0">
                <a:latin typeface="Arial" panose="020B0604020202020204" pitchFamily="34" charset="0"/>
                <a:cs typeface="Arial" panose="020B0604020202020204" pitchFamily="34" charset="0"/>
              </a:rPr>
              <a:t>It is anticipated that the library will be ready by end of 2026</a:t>
            </a:r>
            <a:endParaRPr lang="en-US" sz="30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2000" dirty="0"/>
          </a:p>
          <a:p>
            <a:pPr marL="1828800" lvl="4" indent="0">
              <a:spcAft>
                <a:spcPts val="600"/>
              </a:spcAft>
              <a:buFont typeface="Arial" panose="020B0604020202020204" pitchFamily="34" charset="0"/>
              <a:buNone/>
            </a:pPr>
            <a:endParaRPr lang="en-US" sz="1000" i="1" dirty="0"/>
          </a:p>
          <a:p>
            <a:pPr marL="0" indent="0">
              <a:spcAft>
                <a:spcPts val="600"/>
              </a:spcAft>
              <a:buFont typeface="Arial" panose="020B0604020202020204" pitchFamily="34" charset="0"/>
              <a:buNone/>
            </a:pPr>
            <a:endParaRPr lang="en-US" sz="2000" dirty="0"/>
          </a:p>
          <a:p>
            <a:pPr marL="0" indent="0">
              <a:spcAft>
                <a:spcPts val="600"/>
              </a:spcAft>
              <a:buFont typeface="Arial" panose="020B0604020202020204" pitchFamily="34" charset="0"/>
              <a:buNone/>
            </a:pPr>
            <a:endParaRPr lang="en-US" sz="2000" dirty="0"/>
          </a:p>
        </p:txBody>
      </p:sp>
    </p:spTree>
    <p:extLst>
      <p:ext uri="{BB962C8B-B14F-4D97-AF65-F5344CB8AC3E}">
        <p14:creationId xmlns:p14="http://schemas.microsoft.com/office/powerpoint/2010/main" val="223144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64901A-366D-42D4-928B-086C01865D3E}"/>
              </a:ext>
            </a:extLst>
          </p:cNvPr>
          <p:cNvSpPr>
            <a:spLocks noGrp="1"/>
          </p:cNvSpPr>
          <p:nvPr>
            <p:ph idx="1"/>
          </p:nvPr>
        </p:nvSpPr>
        <p:spPr>
          <a:xfrm>
            <a:off x="233360" y="1278467"/>
            <a:ext cx="11122393" cy="5348979"/>
          </a:xfrm>
        </p:spPr>
        <p:txBody>
          <a:bodyPr>
            <a:normAutofit/>
          </a:bodyPr>
          <a:lstStyle/>
          <a:p>
            <a:pPr marL="0" indent="0">
              <a:spcAft>
                <a:spcPts val="600"/>
              </a:spcAft>
              <a:buNone/>
            </a:pPr>
            <a:endParaRPr lang="en-US" sz="2000" dirty="0"/>
          </a:p>
          <a:p>
            <a:pPr marL="0" indent="0">
              <a:spcAft>
                <a:spcPts val="600"/>
              </a:spcAft>
              <a:buNone/>
            </a:pPr>
            <a:endParaRPr lang="en-US" sz="2000" dirty="0"/>
          </a:p>
        </p:txBody>
      </p:sp>
      <p:sp>
        <p:nvSpPr>
          <p:cNvPr id="3" name="Title 2">
            <a:extLst>
              <a:ext uri="{FF2B5EF4-FFF2-40B4-BE49-F238E27FC236}">
                <a16:creationId xmlns:a16="http://schemas.microsoft.com/office/drawing/2014/main" id="{8226C5B1-75A8-4B4E-AE13-F7CE2AFE3CBB}"/>
              </a:ext>
            </a:extLst>
          </p:cNvPr>
          <p:cNvSpPr>
            <a:spLocks noGrp="1"/>
          </p:cNvSpPr>
          <p:nvPr>
            <p:ph type="title"/>
          </p:nvPr>
        </p:nvSpPr>
        <p:spPr>
          <a:xfrm>
            <a:off x="1824860" y="2322593"/>
            <a:ext cx="7939391" cy="1325563"/>
          </a:xfrm>
        </p:spPr>
        <p:txBody>
          <a:bodyPr>
            <a:normAutofit/>
          </a:bodyPr>
          <a:lstStyle/>
          <a:p>
            <a:pPr marL="0" marR="0" algn="ctr">
              <a:lnSpc>
                <a:spcPct val="107000"/>
              </a:lnSpc>
              <a:spcBef>
                <a:spcPts val="0"/>
              </a:spcBef>
              <a:spcAft>
                <a:spcPts val="800"/>
              </a:spcAft>
            </a:pPr>
            <a:r>
              <a:rPr lang="en-US" sz="3200" dirty="0">
                <a:solidFill>
                  <a:schemeClr val="tx1"/>
                </a:solidFill>
              </a:rPr>
              <a:t>Discussion</a:t>
            </a:r>
          </a:p>
        </p:txBody>
      </p:sp>
    </p:spTree>
    <p:extLst>
      <p:ext uri="{BB962C8B-B14F-4D97-AF65-F5344CB8AC3E}">
        <p14:creationId xmlns:p14="http://schemas.microsoft.com/office/powerpoint/2010/main" val="268136769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own Powerpoint Template NEW" id="{BE6F55BA-D590-4F61-8A8D-A364CF6B8A02}" vid="{C8F28F3A-E0C0-4D5E-9EF8-CD26C7907C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96051E3CF78849B95BE5633F5FE873" ma:contentTypeVersion="15" ma:contentTypeDescription="Create a new document." ma:contentTypeScope="" ma:versionID="6e5f85ea39668659ba6e8cf00305ab03">
  <xsd:schema xmlns:xsd="http://www.w3.org/2001/XMLSchema" xmlns:xs="http://www.w3.org/2001/XMLSchema" xmlns:p="http://schemas.microsoft.com/office/2006/metadata/properties" xmlns:ns3="55520fe7-05b8-45db-a517-590738274901" xmlns:ns4="9a708eb2-9680-4e60-a2dd-f6a0437f6521" targetNamespace="http://schemas.microsoft.com/office/2006/metadata/properties" ma:root="true" ma:fieldsID="76aee7ab5bb9dddd186b5531655a5825" ns3:_="" ns4:_="">
    <xsd:import namespace="55520fe7-05b8-45db-a517-590738274901"/>
    <xsd:import namespace="9a708eb2-9680-4e60-a2dd-f6a0437f6521"/>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520fe7-05b8-45db-a517-59073827490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a708eb2-9680-4e60-a2dd-f6a0437f6521"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24FFE2-1AA9-45F1-A9B5-87D74D9ED4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520fe7-05b8-45db-a517-590738274901"/>
    <ds:schemaRef ds:uri="9a708eb2-9680-4e60-a2dd-f6a0437f65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05885D-5D05-4B28-88CC-43E1F258747F}">
  <ds:schemaRefs>
    <ds:schemaRef ds:uri="http://purl.org/dc/dcmitype/"/>
    <ds:schemaRef ds:uri="http://schemas.microsoft.com/office/2006/metadata/properties"/>
    <ds:schemaRef ds:uri="http://purl.org/dc/terms/"/>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9a708eb2-9680-4e60-a2dd-f6a0437f6521"/>
    <ds:schemaRef ds:uri="55520fe7-05b8-45db-a517-590738274901"/>
    <ds:schemaRef ds:uri="http://purl.org/dc/elements/1.1/"/>
  </ds:schemaRefs>
</ds:datastoreItem>
</file>

<file path=customXml/itemProps3.xml><?xml version="1.0" encoding="utf-8"?>
<ds:datastoreItem xmlns:ds="http://schemas.openxmlformats.org/officeDocument/2006/customXml" ds:itemID="{B30E7C60-7D9C-4650-BB39-9829759D16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Town Powerpoint Template with Blank</Template>
  <TotalTime>2766</TotalTime>
  <Words>426</Words>
  <Application>Microsoft Office PowerPoint</Application>
  <PresentationFormat>Widescreen</PresentationFormat>
  <Paragraphs>60</Paragraphs>
  <Slides>11</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Custom Design</vt:lpstr>
      <vt:lpstr>Sarasota County  Library Design</vt:lpstr>
      <vt:lpstr>Recap of Public Workshop Held 3/18/24</vt:lpstr>
      <vt:lpstr>PowerPoint Presentation</vt:lpstr>
      <vt:lpstr>Recap of Public Workshop Held 3/18/24</vt:lpstr>
      <vt:lpstr>Core</vt:lpstr>
      <vt:lpstr>Enhancements</vt:lpstr>
      <vt:lpstr>PowerPoint Presentation</vt:lpstr>
      <vt:lpstr>PowerPoint Presentation</vt:lpstr>
      <vt:lpstr>Comparison Chart</vt:lpstr>
      <vt:lpstr>PowerPoint Presentation</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Sarasota County Library On Longboat Key</dc:title>
  <dc:creator>Carolyn Brown</dc:creator>
  <cp:lastModifiedBy>Carolyn Brown</cp:lastModifiedBy>
  <cp:revision>256</cp:revision>
  <cp:lastPrinted>2024-02-20T12:02:22Z</cp:lastPrinted>
  <dcterms:created xsi:type="dcterms:W3CDTF">2020-06-09T19:43:53Z</dcterms:created>
  <dcterms:modified xsi:type="dcterms:W3CDTF">2024-03-30T16:18:25Z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0x0101005896051E3CF78849B95BE5633F5FE873</vt:lpwstr>
  </property>
</Properties>
</file>