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563" r:id="rId3"/>
    <p:sldId id="567" r:id="rId4"/>
    <p:sldId id="572" r:id="rId5"/>
    <p:sldId id="561" r:id="rId6"/>
    <p:sldId id="566" r:id="rId7"/>
    <p:sldId id="569" r:id="rId8"/>
    <p:sldId id="562" r:id="rId9"/>
    <p:sldId id="564" r:id="rId10"/>
    <p:sldId id="570" r:id="rId11"/>
    <p:sldId id="565" r:id="rId12"/>
    <p:sldId id="568" r:id="rId13"/>
    <p:sldId id="547" r:id="rId14"/>
    <p:sldId id="556" r:id="rId15"/>
    <p:sldId id="573" r:id="rId16"/>
    <p:sldId id="577" r:id="rId17"/>
    <p:sldId id="558" r:id="rId18"/>
    <p:sldId id="559" r:id="rId19"/>
    <p:sldId id="575" r:id="rId20"/>
    <p:sldId id="576" r:id="rId21"/>
    <p:sldId id="557" r:id="rId22"/>
    <p:sldId id="560" r:id="rId23"/>
    <p:sldId id="578" r:id="rId24"/>
    <p:sldId id="31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ac Brownman" initials="IB" lastIdx="4" clrIdx="0">
    <p:extLst>
      <p:ext uri="{19B8F6BF-5375-455C-9EA6-DF929625EA0E}">
        <p15:presenceInfo xmlns:p15="http://schemas.microsoft.com/office/powerpoint/2012/main" userId="S-1-5-21-2359095572-3094026577-1707643216-15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3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DFCC0-9E29-4E40-8D9B-9A9602EE06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D6F953-86E4-4AF6-876A-802B34A34F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C4A01-4941-487E-A6A4-68AFECFF2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52D62-D72C-4943-A483-9BEB78990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282EE-25DF-4A4A-8001-9FB9EC8F5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410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B0546-1482-458E-B06D-586DE16F0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CA0618-96C7-4EA4-92E9-8C5B396FC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ABD85-A69F-4163-8308-8BD894EF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4D0FB-6287-4383-B401-3199BA78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32286-BC61-455B-AF6F-7ED9BEAC8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4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31F303-2792-4559-AF21-1E305051F7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4063EC-943D-4E36-B3FF-A54F601EC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B7EF4-53F3-4423-B519-E2A6FFF5B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A83CF-8F0B-48AD-9459-F4E3D5CD8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BF210-D5CB-4613-9D63-BEC135926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76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9FA0A-28B2-402C-8908-E6BC942DB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15894-A15A-40A2-8DB2-219823764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CEC7F-3BB3-470E-8B99-3405EB6D1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7CB22-0FA1-4D21-920D-F4C9A0147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BCE62-17F5-484E-947B-0B4CC10A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61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40BF4-193D-4C1E-B9EC-6FE47F53BF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2182" y="136525"/>
            <a:ext cx="7117871" cy="836064"/>
          </a:xfr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Slide Title goes here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ACB8C-46A9-49E8-BD3F-F6194772F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B12DB-FE40-4796-95BF-75BB1B958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8AC16-875D-4619-AA62-2C8BEC7A6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8D357-9329-49F2-859E-87D841178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091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8BE4F-946D-4A0A-A360-95999D746B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794" y="136525"/>
            <a:ext cx="7315199" cy="715529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66145-E558-4729-8177-BF3562AD8C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CE756-9EED-4A74-AF6A-066826DC2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94EB8-9BBB-4975-A790-301A6CAD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A1C75-D1E5-44AC-87BF-7A3A2096F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D10286-746F-43C6-88CB-9A72E9D1A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62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5E773-5968-4943-81C8-A32922DC2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38600" y="325937"/>
            <a:ext cx="7316788" cy="653777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title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D52AA-1225-407A-ABD7-787940508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49E715-C87E-4375-87AC-20FD60CAC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1C97F3-948D-4AA5-A7DF-B526C4057D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DF1CAD-68F9-44F9-AB2F-8913AC52CE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805C0B-CEB7-459F-8E3D-63D94A02F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10953A-579A-44ED-A3BD-504E36C17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666759-3596-4C1C-A5A3-3631BAEE8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43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036BD-824B-405C-AD29-CEBC77193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4DB20F-5908-4F3E-9725-B9D461D5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807829-3AFE-4CE3-A240-61F552247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25F360-F5B7-4690-9D5B-E7C64516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740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B1D31F-A123-43E6-9763-59DD44B67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06F949-F878-48C0-B88E-8DE124012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DAFB4-A7AD-44D9-A7FF-4D32278D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815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4B6B0-21E3-44DB-9624-0ADE6DB4A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8A90D-E5C0-427A-B847-9BC6FB55C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22E203-DD98-470C-824C-E45E72AFA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37DBD-1038-4292-BD0E-FD36C01A5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52066F-F8ED-4B08-B1FE-F120908B5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DA814-021F-4F0A-A5A1-EF442E76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55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EEDC1-D019-4ADB-82B2-C92DA43CA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222C61-0012-44E9-AAFB-FA6E913E5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214566-6349-4A79-9009-12D9E1034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E31D5A-05E0-4ECD-A59E-C77B01BA8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0762E2-BFD8-4C1B-A25A-23DFDECC7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ED20C-5D95-4044-A8A8-E3A74D358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38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EB138B-DFA8-4712-A283-9374061D1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" r="93" b="80876"/>
          <a:stretch/>
        </p:blipFill>
        <p:spPr>
          <a:xfrm>
            <a:off x="11268" y="0"/>
            <a:ext cx="12169464" cy="131149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EFF42E-64AF-4BB7-961A-FF22F3269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17F0D-DE41-4F0B-95E3-14F9D43D7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3BCEB-3FB8-41BD-A422-AED61BCAEC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088FF-5CE3-48F9-92FC-43FB5F5C67DF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9E158-0C89-4D7F-AE98-805C0A2432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9415F-903B-434F-B023-3C941B904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26EDF-47C9-4D38-8F23-D55C707CF7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88A56A3-061F-4CC8-B7FC-5AB57A1AA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350" y="1905000"/>
            <a:ext cx="10401300" cy="23876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Bay Isles Association, Inc.:</a:t>
            </a:r>
            <a:br>
              <a:rPr lang="en-US" sz="3200" dirty="0"/>
            </a:br>
            <a:r>
              <a:rPr lang="en-US" sz="3200" dirty="0"/>
              <a:t>Bay Isles Parkway and </a:t>
            </a:r>
            <a:br>
              <a:rPr lang="en-US" sz="3200" dirty="0"/>
            </a:br>
            <a:r>
              <a:rPr lang="en-US" sz="3200" dirty="0"/>
              <a:t>Bay Isles Pedestrian Underpass (Tunnel)</a:t>
            </a:r>
            <a:br>
              <a:rPr lang="en-US" sz="3200" dirty="0"/>
            </a:br>
            <a:br>
              <a:rPr lang="en-US" sz="3200" dirty="0"/>
            </a:br>
            <a:r>
              <a:rPr lang="en-US" sz="2200" b="0" i="1" dirty="0"/>
              <a:t>Transfer of Ownership / Maintenance / Liability</a:t>
            </a:r>
            <a:br>
              <a:rPr lang="en-US" sz="2200" b="0" i="1" dirty="0"/>
            </a:br>
            <a:endParaRPr lang="en-US" sz="3600" b="0" i="1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811CD27-CFAD-428E-B45B-883DB4BB3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6358"/>
            <a:ext cx="9144000" cy="1655762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Town Commission Regular Workshop Meeting</a:t>
            </a:r>
          </a:p>
          <a:p>
            <a:r>
              <a:rPr lang="en-US" dirty="0"/>
              <a:t>May 19, 2025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55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10BC9-FDC8-5EF8-16A3-663CDB66F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874E8-EE64-3D70-C602-FB91AD00A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E623055C-2389-37E6-4943-151DE683E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D065CF-0AF4-F84C-E64B-BEDE0040E71B}"/>
              </a:ext>
            </a:extLst>
          </p:cNvPr>
          <p:cNvSpPr txBox="1"/>
          <p:nvPr/>
        </p:nvSpPr>
        <p:spPr>
          <a:xfrm>
            <a:off x="795338" y="1392513"/>
            <a:ext cx="537686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Recommended Terms (continued):</a:t>
            </a:r>
          </a:p>
          <a:p>
            <a:endParaRPr lang="en-US" dirty="0"/>
          </a:p>
          <a:p>
            <a:r>
              <a:rPr lang="en-US" dirty="0"/>
              <a:t>Recall Transportation Driveway split:  </a:t>
            </a:r>
            <a:r>
              <a:rPr lang="en-US" b="1" dirty="0"/>
              <a:t>39%</a:t>
            </a:r>
            <a:r>
              <a:rPr lang="en-US" dirty="0"/>
              <a:t>...........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Possible term to acknowledge traffic split: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BIA upgrade all Bay Isles Road medians to be consistent with Bay Isles Parkway to </a:t>
            </a:r>
            <a:r>
              <a:rPr lang="en-US"/>
              <a:t>a Town-approved </a:t>
            </a:r>
            <a:r>
              <a:rPr lang="en-US" dirty="0"/>
              <a:t>palette and then maintain </a:t>
            </a:r>
            <a:r>
              <a:rPr lang="en-US"/>
              <a:t>at the same </a:t>
            </a:r>
            <a:r>
              <a:rPr lang="en-US" dirty="0"/>
              <a:t>standard </a:t>
            </a:r>
            <a:r>
              <a:rPr lang="en-US"/>
              <a:t>on an ongoing </a:t>
            </a:r>
            <a:r>
              <a:rPr lang="en-US" dirty="0"/>
              <a:t>basis.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Conduct median improvements over time.  For example, over a 2 to 5-year period, or until such time as Bay Isles Parkway resurfacing and repair is completed.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Remedy:</a:t>
            </a:r>
            <a:r>
              <a:rPr lang="en-US" dirty="0"/>
              <a:t>  Also, what happens if BIA </a:t>
            </a:r>
            <a:r>
              <a:rPr lang="en-US"/>
              <a:t>abandons its </a:t>
            </a:r>
            <a:r>
              <a:rPr lang="en-US" dirty="0"/>
              <a:t>responsibility to maintain all medians?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CD5E51-7C99-E83B-460A-59FBF19CB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785" y="1285237"/>
            <a:ext cx="5114859" cy="5442150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49254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9F84F-31D1-1FD4-B796-CEEE36510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BC4BC-D032-8EA5-C44D-CB7AF4662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A034C386-CDA8-0ACF-7C1D-752FAC6B8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53F89D-195F-2005-F0B0-A7687D072AC3}"/>
              </a:ext>
            </a:extLst>
          </p:cNvPr>
          <p:cNvSpPr txBox="1"/>
          <p:nvPr/>
        </p:nvSpPr>
        <p:spPr>
          <a:xfrm>
            <a:off x="962025" y="1497288"/>
            <a:ext cx="102679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Town would own and maintain roadway elements as “Public”: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Subgrade, Base, Asphalt, </a:t>
            </a:r>
            <a:r>
              <a:rPr lang="en-US"/>
              <a:t>pavement striping, </a:t>
            </a:r>
            <a:r>
              <a:rPr lang="en-US" dirty="0"/>
              <a:t>and marking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Concrete curbing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Stormwater drainage </a:t>
            </a:r>
            <a:r>
              <a:rPr lang="en-US" dirty="0"/>
              <a:t>inlets, lids, pipes, and outfalls 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Traffic signs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Grounds, outside of medians </a:t>
            </a:r>
            <a:r>
              <a:rPr lang="en-US"/>
              <a:t>and the Club’s </a:t>
            </a:r>
            <a:r>
              <a:rPr lang="en-US" dirty="0"/>
              <a:t>historical maintenance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Conduct law enforcement along </a:t>
            </a:r>
            <a:r>
              <a:rPr lang="en-US"/>
              <a:t>the Parkway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Assume liability to sovereign immunity limits along </a:t>
            </a:r>
            <a:r>
              <a:rPr lang="en-US"/>
              <a:t>the roadway.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BIA continued and potentially new maintenance: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BIA continues </a:t>
            </a:r>
            <a:r>
              <a:rPr lang="en-US" dirty="0"/>
              <a:t>to maintain all landscaping, irrigation, lighting, and elements </a:t>
            </a:r>
            <a:r>
              <a:rPr lang="en-US"/>
              <a:t>within medians.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BIA continues </a:t>
            </a:r>
            <a:r>
              <a:rPr lang="en-US" dirty="0"/>
              <a:t>to </a:t>
            </a:r>
            <a:r>
              <a:rPr lang="en-US"/>
              <a:t>maintain the sidewalk along the west </a:t>
            </a:r>
            <a:r>
              <a:rPr lang="en-US" dirty="0"/>
              <a:t>side and also the </a:t>
            </a:r>
            <a:r>
              <a:rPr lang="en-US"/>
              <a:t>entry sign.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BIA dress </a:t>
            </a:r>
            <a:r>
              <a:rPr lang="en-US"/>
              <a:t>and maintains </a:t>
            </a:r>
            <a:r>
              <a:rPr lang="en-US" dirty="0"/>
              <a:t>all Bay Isles </a:t>
            </a:r>
            <a:r>
              <a:rPr lang="en-US"/>
              <a:t>Road medians.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Other 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Town fiber conduit and water/wastewater </a:t>
            </a:r>
            <a:r>
              <a:rPr lang="en-US"/>
              <a:t>utilities are already </a:t>
            </a:r>
            <a:r>
              <a:rPr lang="en-US" dirty="0"/>
              <a:t>under </a:t>
            </a:r>
            <a:r>
              <a:rPr lang="en-US"/>
              <a:t>Town maintenance.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Town/</a:t>
            </a:r>
            <a:r>
              <a:rPr lang="en-US"/>
              <a:t>BIA notify </a:t>
            </a:r>
            <a:r>
              <a:rPr lang="en-US" dirty="0"/>
              <a:t>all other utilities regarding transfer of ownership at the </a:t>
            </a:r>
            <a:r>
              <a:rPr lang="en-US"/>
              <a:t>proper time.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84374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D1FF3-1BC8-ED16-987A-3D409B1A6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23419-A384-3CEE-0B22-D66DC1538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A0090152-5EF0-581E-97B6-FC2181A0A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50BA79-0060-1445-F965-2679CD1E783C}"/>
              </a:ext>
            </a:extLst>
          </p:cNvPr>
          <p:cNvSpPr txBox="1"/>
          <p:nvPr/>
        </p:nvSpPr>
        <p:spPr>
          <a:xfrm>
            <a:off x="962025" y="1497288"/>
            <a:ext cx="102679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Initial Next 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Town </a:t>
            </a:r>
            <a:r>
              <a:rPr lang="en-US" sz="2000"/>
              <a:t>Attorney’s Office: </a:t>
            </a:r>
            <a:r>
              <a:rPr lang="en-US" sz="2000" dirty="0"/>
              <a:t>Draft a Transfer of Ownership Agreement with terms discussed.  Negotiate terms with BIA.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Once terms are mutually agreed to, bring </a:t>
            </a:r>
            <a:r>
              <a:rPr lang="en-US" sz="2000"/>
              <a:t>back the agreement </a:t>
            </a:r>
            <a:r>
              <a:rPr lang="en-US" sz="2000" dirty="0"/>
              <a:t>for Town Commission consideration.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BIA conducts </a:t>
            </a:r>
            <a:r>
              <a:rPr lang="en-US" sz="2000" dirty="0"/>
              <a:t>Boundary, Topographic, and Elevation Survey with a Title Search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Title search to </a:t>
            </a:r>
            <a:r>
              <a:rPr lang="en-US" sz="2000"/>
              <a:t>include a </a:t>
            </a:r>
            <a:r>
              <a:rPr lang="en-US" sz="2000" dirty="0"/>
              <a:t>review of all covenants and restrictions of record related to Bay Isles Parkway.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Note:</a:t>
            </a:r>
            <a:r>
              <a:rPr lang="en-US" sz="2000" dirty="0"/>
              <a:t>  Due to the condition and amount of alligator cracking base failure, the milling, repair, and resurfacing should be done within the </a:t>
            </a:r>
            <a:r>
              <a:rPr lang="en-US" sz="2000"/>
              <a:t>next </a:t>
            </a:r>
            <a:r>
              <a:rPr lang="en-US" sz="2000" b="1"/>
              <a:t>3 years</a:t>
            </a:r>
            <a:r>
              <a:rPr lang="en-US" sz="2000"/>
              <a:t>.  </a:t>
            </a:r>
            <a:r>
              <a:rPr lang="en-US" sz="2000" dirty="0"/>
              <a:t>Terms should reflect that as a target date for the repair.  Until then, BIA should be hiring a  contractor to cut and patch base sections when warranted as the current maintenance entity.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34585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FD0F5-A4C5-44F2-AC56-DBCE01E6F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3114E68-F0E6-414B-A4BB-76EDB127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A0E3BCF-2C27-4BBF-818B-C0CBE29814E4}"/>
              </a:ext>
            </a:extLst>
          </p:cNvPr>
          <p:cNvSpPr txBox="1">
            <a:spLocks/>
          </p:cNvSpPr>
          <p:nvPr/>
        </p:nvSpPr>
        <p:spPr>
          <a:xfrm>
            <a:off x="446615" y="1546429"/>
            <a:ext cx="10499681" cy="4815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Getting Acquainted: Location and Views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424DF7-0AF5-4829-96F4-F88BF1F3D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817" y="4673600"/>
            <a:ext cx="4403648" cy="1955891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C2F207-F278-A823-2057-6ECBDCEC6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39" y="2303917"/>
            <a:ext cx="7252922" cy="4352925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473E2A12-91A9-EBCD-2591-B867BAF73313}"/>
              </a:ext>
            </a:extLst>
          </p:cNvPr>
          <p:cNvSpPr/>
          <p:nvPr/>
        </p:nvSpPr>
        <p:spPr>
          <a:xfrm>
            <a:off x="838200" y="2410280"/>
            <a:ext cx="1762125" cy="372945"/>
          </a:xfrm>
          <a:prstGeom prst="wedgeRoundRectCallout">
            <a:avLst>
              <a:gd name="adj1" fmla="val 130935"/>
              <a:gd name="adj2" fmla="val 363872"/>
              <a:gd name="adj3" fmla="val 16667"/>
            </a:avLst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Bay Isles</a:t>
            </a:r>
            <a:br>
              <a:rPr lang="en-US" sz="1200" dirty="0"/>
            </a:br>
            <a:r>
              <a:rPr lang="en-US" sz="1200" dirty="0"/>
              <a:t>Pedestrian Tunnel</a:t>
            </a:r>
          </a:p>
        </p:txBody>
      </p:sp>
      <p:pic>
        <p:nvPicPr>
          <p:cNvPr id="12" name="Picture 11" descr="A white bridge with a metal railing with Barcelona Pavilion in the background&#10;&#10;AI-generated content may be incorrect.">
            <a:extLst>
              <a:ext uri="{FF2B5EF4-FFF2-40B4-BE49-F238E27FC236}">
                <a16:creationId xmlns:a16="http://schemas.microsoft.com/office/drawing/2014/main" id="{05C8DE96-EAEA-1FF2-46B8-87092F54EE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537" y="1269344"/>
            <a:ext cx="4373930" cy="3280448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53039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FD0F5-A4C5-44F2-AC56-DBCE01E6F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3114E68-F0E6-414B-A4BB-76EDB127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A0E3BCF-2C27-4BBF-818B-C0CBE29814E4}"/>
              </a:ext>
            </a:extLst>
          </p:cNvPr>
          <p:cNvSpPr txBox="1">
            <a:spLocks/>
          </p:cNvSpPr>
          <p:nvPr/>
        </p:nvSpPr>
        <p:spPr>
          <a:xfrm>
            <a:off x="446617" y="1546429"/>
            <a:ext cx="5649384" cy="518095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Background:</a:t>
            </a:r>
          </a:p>
          <a:p>
            <a:pPr lvl="1"/>
            <a:r>
              <a:rPr lang="en-US" sz="2100" dirty="0"/>
              <a:t>Built by </a:t>
            </a:r>
            <a:r>
              <a:rPr lang="en-US" sz="2100" dirty="0" err="1"/>
              <a:t>Arvida</a:t>
            </a:r>
            <a:r>
              <a:rPr lang="en-US" sz="2100" dirty="0"/>
              <a:t>, Inc. in late 1970s </a:t>
            </a:r>
          </a:p>
          <a:p>
            <a:pPr lvl="2"/>
            <a:r>
              <a:rPr lang="en-US" sz="1700" dirty="0"/>
              <a:t>John </a:t>
            </a:r>
            <a:r>
              <a:rPr lang="en-US" sz="1700" dirty="0" err="1"/>
              <a:t>Burgstiner</a:t>
            </a:r>
            <a:r>
              <a:rPr lang="en-US" sz="1700" dirty="0"/>
              <a:t> Equipment Company </a:t>
            </a:r>
            <a:br>
              <a:rPr lang="en-US" sz="1700" dirty="0"/>
            </a:br>
            <a:r>
              <a:rPr lang="en-US" sz="1700" dirty="0"/>
              <a:t>(dba John </a:t>
            </a:r>
            <a:r>
              <a:rPr lang="en-US" sz="1700" dirty="0" err="1"/>
              <a:t>Burgstiner</a:t>
            </a:r>
            <a:r>
              <a:rPr lang="en-US" sz="1700" dirty="0"/>
              <a:t>, Inc.)</a:t>
            </a:r>
          </a:p>
          <a:p>
            <a:pPr lvl="1"/>
            <a:endParaRPr lang="en-US" sz="2100" dirty="0"/>
          </a:p>
          <a:p>
            <a:pPr lvl="1"/>
            <a:r>
              <a:rPr lang="en-US" sz="2100"/>
              <a:t>Provides a safe</a:t>
            </a:r>
            <a:r>
              <a:rPr lang="en-US" sz="2100" dirty="0"/>
              <a:t>, convenient bicycle/pedestrian crossing connection under GMD between Bay Isles</a:t>
            </a:r>
            <a:r>
              <a:rPr lang="en-US" sz="2100"/>
              <a:t>, Seaplace, and the surrounding </a:t>
            </a:r>
            <a:r>
              <a:rPr lang="en-US" sz="2100" dirty="0"/>
              <a:t>area.</a:t>
            </a:r>
          </a:p>
          <a:p>
            <a:pPr lvl="1"/>
            <a:endParaRPr lang="en-US" sz="2100" dirty="0"/>
          </a:p>
          <a:p>
            <a:pPr lvl="1"/>
            <a:r>
              <a:rPr lang="en-US" sz="2100" dirty="0"/>
              <a:t>This segment of GMD has no nearby marked surface crossings.  Current FDOT criteria would limit that ability.</a:t>
            </a:r>
          </a:p>
          <a:p>
            <a:pPr lvl="1"/>
            <a:endParaRPr lang="en-US" sz="2100" dirty="0"/>
          </a:p>
          <a:p>
            <a:pPr lvl="1"/>
            <a:r>
              <a:rPr lang="en-US" sz="2100" b="1"/>
              <a:t>BIA</a:t>
            </a:r>
            <a:r>
              <a:rPr lang="en-US" sz="2100"/>
              <a:t> is contemplating </a:t>
            </a:r>
            <a:r>
              <a:rPr lang="en-US" sz="2100" dirty="0"/>
              <a:t>abandoning the asset.  </a:t>
            </a:r>
            <a:r>
              <a:rPr lang="en-US" sz="2100" b="1" dirty="0"/>
              <a:t>Why?</a:t>
            </a:r>
            <a:r>
              <a:rPr lang="en-US" sz="2100" dirty="0"/>
              <a:t>  Due to liability exposure and maintenance costs over time.</a:t>
            </a:r>
          </a:p>
          <a:p>
            <a:pPr lvl="1"/>
            <a:endParaRPr lang="en-US" sz="2100" dirty="0"/>
          </a:p>
          <a:p>
            <a:pPr lvl="1"/>
            <a:r>
              <a:rPr lang="en-US" sz="2100" b="1" dirty="0"/>
              <a:t>BIA</a:t>
            </a:r>
            <a:r>
              <a:rPr lang="en-US" sz="2100" dirty="0"/>
              <a:t> has approached both the Town and FDOT about taking over ownership and maintenance. </a:t>
            </a:r>
          </a:p>
          <a:p>
            <a:pPr lvl="1"/>
            <a:endParaRPr lang="en-US" sz="2100" dirty="0"/>
          </a:p>
          <a:p>
            <a:pPr lvl="1"/>
            <a:r>
              <a:rPr lang="en-US" sz="2100" dirty="0"/>
              <a:t>At this time, no known claims nor litigation related to the tunnel.</a:t>
            </a:r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1"/>
            <a:endParaRPr lang="en-US" sz="7200" dirty="0"/>
          </a:p>
          <a:p>
            <a:endParaRPr lang="en-US" dirty="0"/>
          </a:p>
        </p:txBody>
      </p:sp>
      <p:pic>
        <p:nvPicPr>
          <p:cNvPr id="8" name="Picture 7" descr="A picture containing text, tree, outdoor, nature&#10;&#10;Description automatically generated">
            <a:extLst>
              <a:ext uri="{FF2B5EF4-FFF2-40B4-BE49-F238E27FC236}">
                <a16:creationId xmlns:a16="http://schemas.microsoft.com/office/drawing/2014/main" id="{9882CE5A-BFB4-4DC8-9875-EDC06C490BE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08283" y="1232922"/>
            <a:ext cx="3523184" cy="3101835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25A791-E151-4460-9388-34565805D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044" y="4545432"/>
            <a:ext cx="2517423" cy="1888067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7" name="Picture 6" descr="A concrete structure with a metal railing&#10;&#10;AI-generated content may be incorrect.">
            <a:extLst>
              <a:ext uri="{FF2B5EF4-FFF2-40B4-BE49-F238E27FC236}">
                <a16:creationId xmlns:a16="http://schemas.microsoft.com/office/drawing/2014/main" id="{B1D608C1-526B-B568-90D5-37F6FC950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522" y="3201043"/>
            <a:ext cx="3281001" cy="2460751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49592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864CE-E9BA-0B9E-7043-C3AB2F0E4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1B8EE-968C-479B-F8F3-02712B907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E744D556-535A-D601-ACF3-EA7ABACA6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030CFF6D-2F54-C0B2-B966-0A19524C21B0}"/>
              </a:ext>
            </a:extLst>
          </p:cNvPr>
          <p:cNvSpPr txBox="1">
            <a:spLocks/>
          </p:cNvSpPr>
          <p:nvPr/>
        </p:nvSpPr>
        <p:spPr>
          <a:xfrm>
            <a:off x="275290" y="1546429"/>
            <a:ext cx="5649384" cy="48158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Background (continued):</a:t>
            </a:r>
          </a:p>
          <a:p>
            <a:pPr lvl="1"/>
            <a:r>
              <a:rPr lang="en-US" sz="2000" dirty="0"/>
              <a:t>Outstanding ownership question(s):</a:t>
            </a:r>
          </a:p>
          <a:p>
            <a:pPr lvl="1"/>
            <a:endParaRPr lang="en-US" sz="2000" dirty="0"/>
          </a:p>
          <a:p>
            <a:pPr lvl="2"/>
            <a:r>
              <a:rPr lang="en-US" sz="1800"/>
              <a:t>Except for the </a:t>
            </a:r>
            <a:r>
              <a:rPr lang="en-US" sz="1800" dirty="0"/>
              <a:t>eastern ramp located on BIA property, BIA claims they do not hold any ownership interest in the tunnel within the state right-of-way, only maintenance responsibility.</a:t>
            </a:r>
          </a:p>
          <a:p>
            <a:pPr lvl="2"/>
            <a:endParaRPr lang="en-US" sz="1800" dirty="0"/>
          </a:p>
          <a:p>
            <a:pPr lvl="2"/>
            <a:r>
              <a:rPr lang="en-US" sz="1800" dirty="0"/>
              <a:t>West ramp apparently on </a:t>
            </a:r>
            <a:r>
              <a:rPr lang="en-US" sz="1800" dirty="0" err="1"/>
              <a:t>Seaplace</a:t>
            </a:r>
            <a:r>
              <a:rPr lang="en-US" sz="1800" dirty="0"/>
              <a:t> properties.</a:t>
            </a:r>
          </a:p>
          <a:p>
            <a:pPr lvl="2"/>
            <a:endParaRPr lang="en-US" sz="1800" dirty="0"/>
          </a:p>
          <a:p>
            <a:pPr lvl="2"/>
            <a:r>
              <a:rPr lang="en-US" sz="1800" dirty="0"/>
              <a:t>At a meeting on April 28, 2025, FDOT reiterated to the Town that FDOT does not own </a:t>
            </a:r>
            <a:r>
              <a:rPr lang="en-US" sz="1800"/>
              <a:t>nor has </a:t>
            </a:r>
            <a:r>
              <a:rPr lang="en-US" sz="1800" dirty="0"/>
              <a:t>an </a:t>
            </a:r>
            <a:r>
              <a:rPr lang="en-US" sz="1800"/>
              <a:t>interest in owning, nor maintaining </a:t>
            </a:r>
            <a:r>
              <a:rPr lang="en-US" sz="1800" dirty="0"/>
              <a:t>the tunnel under state R/W.</a:t>
            </a:r>
          </a:p>
          <a:p>
            <a:pPr lvl="2"/>
            <a:endParaRPr lang="en-US" sz="1800" dirty="0"/>
          </a:p>
          <a:p>
            <a:pPr lvl="2"/>
            <a:r>
              <a:rPr lang="en-US" sz="1800"/>
              <a:t> The Town </a:t>
            </a:r>
            <a:r>
              <a:rPr lang="en-US" sz="1800" dirty="0"/>
              <a:t>does not currently own any of it.</a:t>
            </a:r>
            <a:endParaRPr lang="en-US" sz="1600" dirty="0"/>
          </a:p>
          <a:p>
            <a:pPr lvl="1"/>
            <a:endParaRPr lang="en-US" sz="2100" dirty="0"/>
          </a:p>
          <a:p>
            <a:pPr lvl="2"/>
            <a:endParaRPr lang="en-US" sz="2100" dirty="0"/>
          </a:p>
          <a:p>
            <a:pPr lvl="2"/>
            <a:endParaRPr lang="en-US" sz="21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1"/>
            <a:endParaRPr lang="en-US" sz="7200" dirty="0"/>
          </a:p>
          <a:p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811CBE-5936-4F66-482D-041A75F06A2B}"/>
              </a:ext>
            </a:extLst>
          </p:cNvPr>
          <p:cNvGrpSpPr/>
          <p:nvPr/>
        </p:nvGrpSpPr>
        <p:grpSpPr>
          <a:xfrm>
            <a:off x="6081291" y="1350560"/>
            <a:ext cx="5772353" cy="3961011"/>
            <a:chOff x="6081291" y="1350560"/>
            <a:chExt cx="5772353" cy="3961011"/>
          </a:xfrm>
          <a:effectLst>
            <a:glow rad="63500">
              <a:schemeClr val="accent1">
                <a:alpha val="40000"/>
              </a:schemeClr>
            </a:glow>
          </a:effectLst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9D32B17-AD66-0242-22A7-4596E4D4A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81291" y="1350560"/>
              <a:ext cx="5772353" cy="3961011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A5BDDC-6FCB-E617-DE48-2E42C0B3E3A4}"/>
                </a:ext>
              </a:extLst>
            </p:cNvPr>
            <p:cNvSpPr/>
            <p:nvPr/>
          </p:nvSpPr>
          <p:spPr>
            <a:xfrm rot="2650371">
              <a:off x="8991601" y="2951663"/>
              <a:ext cx="1447800" cy="13335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FE1EE2-13D1-C55A-FAA0-BFCBDBD41D2C}"/>
                </a:ext>
              </a:extLst>
            </p:cNvPr>
            <p:cNvSpPr/>
            <p:nvPr/>
          </p:nvSpPr>
          <p:spPr>
            <a:xfrm rot="2650371">
              <a:off x="8250922" y="3599201"/>
              <a:ext cx="1447800" cy="13335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 descr="A road with a ramp and a car on the road&#10;&#10;AI-generated content may be incorrect.">
            <a:extLst>
              <a:ext uri="{FF2B5EF4-FFF2-40B4-BE49-F238E27FC236}">
                <a16:creationId xmlns:a16="http://schemas.microsoft.com/office/drawing/2014/main" id="{B9FB39CF-E57E-6A92-715F-FAF7F661B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154" y="4621283"/>
            <a:ext cx="2801651" cy="2101238"/>
          </a:xfrm>
          <a:prstGeom prst="rect">
            <a:avLst/>
          </a:prstGeom>
          <a:effectLst>
            <a:glow rad="127000">
              <a:schemeClr val="bg1">
                <a:alpha val="40000"/>
              </a:schemeClr>
            </a:glow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436140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E2776-CA66-1499-B816-D3A6C148D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D6EB9-1D54-DF40-A3CB-019DEAFB5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86403C3E-DDF5-620E-0DB4-97B20E2B2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76EB4A21-F0D9-DF9B-F53A-4771DAF968F6}"/>
              </a:ext>
            </a:extLst>
          </p:cNvPr>
          <p:cNvSpPr txBox="1">
            <a:spLocks/>
          </p:cNvSpPr>
          <p:nvPr/>
        </p:nvSpPr>
        <p:spPr>
          <a:xfrm>
            <a:off x="275290" y="1546429"/>
            <a:ext cx="5649384" cy="4815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Background (continued):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FDOT Permit from July 2, 1990, documenting Bay Isles Association, Inc. as the permittee and maintenance entity for the tunnel.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Included a requirement of posting a $25,000 surety bond to FDOT to guarantee removal of the tunnel in the event BIA ceases to maintain.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BIA does acknowledge maintenance responsibility </a:t>
            </a:r>
            <a:r>
              <a:rPr lang="en-US" sz="2000"/>
              <a:t>and desires </a:t>
            </a:r>
            <a:r>
              <a:rPr lang="en-US" sz="2000" dirty="0"/>
              <a:t>to divest itself of these responsibilities.</a:t>
            </a:r>
          </a:p>
          <a:p>
            <a:pPr lvl="1"/>
            <a:endParaRPr lang="en-US" sz="2000" dirty="0"/>
          </a:p>
          <a:p>
            <a:pPr lvl="1"/>
            <a:endParaRPr lang="en-US" sz="2100" dirty="0"/>
          </a:p>
          <a:p>
            <a:pPr lvl="2"/>
            <a:endParaRPr lang="en-US" sz="2100" dirty="0"/>
          </a:p>
          <a:p>
            <a:pPr lvl="2"/>
            <a:endParaRPr lang="en-US" sz="21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1"/>
            <a:endParaRPr lang="en-US" sz="7200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5A8EB-1420-4CA6-2D1D-5D00241D3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743402" y="2432159"/>
            <a:ext cx="5446398" cy="325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18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FD0F5-A4C5-44F2-AC56-DBCE01E6F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3114E68-F0E6-414B-A4BB-76EDB127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A0E3BCF-2C27-4BBF-818B-C0CBE29814E4}"/>
              </a:ext>
            </a:extLst>
          </p:cNvPr>
          <p:cNvSpPr txBox="1">
            <a:spLocks/>
          </p:cNvSpPr>
          <p:nvPr/>
        </p:nvSpPr>
        <p:spPr>
          <a:xfrm>
            <a:off x="446616" y="1546429"/>
            <a:ext cx="6611908" cy="5180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Stantec (hired by BIA), FDOT, and Town have independently reviewed and analyzed the structure.  Observations:</a:t>
            </a:r>
          </a:p>
          <a:p>
            <a:r>
              <a:rPr lang="en-US" sz="1800" dirty="0"/>
              <a:t>Appears to be structurally sound. </a:t>
            </a:r>
          </a:p>
          <a:p>
            <a:r>
              <a:rPr lang="en-US" sz="1800" dirty="0"/>
              <a:t>Due to the low elevation of the tunnel, tunnel drainage requires functioning pumps, which appear to have been repaired recently.  </a:t>
            </a:r>
            <a:r>
              <a:rPr lang="en-US" sz="1800" b="1" dirty="0"/>
              <a:t>May need additional work.</a:t>
            </a:r>
          </a:p>
          <a:p>
            <a:r>
              <a:rPr lang="en-US" sz="1800" dirty="0"/>
              <a:t>Runoff discharges through the private Bay Isles system(s).</a:t>
            </a:r>
          </a:p>
          <a:p>
            <a:r>
              <a:rPr lang="en-US" sz="1800" dirty="0"/>
              <a:t>All ramps are on private properties (BIA and </a:t>
            </a:r>
            <a:r>
              <a:rPr lang="en-US" sz="1800" dirty="0" err="1"/>
              <a:t>Seaplace</a:t>
            </a:r>
            <a:r>
              <a:rPr lang="en-US" sz="1800" dirty="0"/>
              <a:t>).</a:t>
            </a:r>
          </a:p>
          <a:p>
            <a:r>
              <a:rPr lang="en-US" sz="1800" dirty="0"/>
              <a:t>The ramps down to the base of the tunnel do not meet ADA standards for accessible ramps (up to 19% slope according to FDOT -  standard is 8.3%).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lvl="2"/>
            <a:endParaRPr lang="en-US" sz="1900" dirty="0"/>
          </a:p>
          <a:p>
            <a:pPr lvl="2"/>
            <a:endParaRPr lang="en-US" sz="19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1"/>
            <a:endParaRPr lang="en-US" sz="7200" dirty="0"/>
          </a:p>
          <a:p>
            <a:endParaRPr lang="en-US" dirty="0"/>
          </a:p>
        </p:txBody>
      </p:sp>
      <p:pic>
        <p:nvPicPr>
          <p:cNvPr id="9" name="Picture 8" descr="A picture containing outdoor, sky, tree, grass&#10;&#10;Description automatically generated">
            <a:extLst>
              <a:ext uri="{FF2B5EF4-FFF2-40B4-BE49-F238E27FC236}">
                <a16:creationId xmlns:a16="http://schemas.microsoft.com/office/drawing/2014/main" id="{F7EDD111-24FA-43AF-B20B-730912A485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154097" y="3750628"/>
            <a:ext cx="2304848" cy="2902692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66C263-25F6-8CDC-1A05-77C2ED076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367" y="1414890"/>
            <a:ext cx="2247900" cy="1932774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4EB11E-3061-31FE-D80D-B9A6E5BA2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41450" y="1793685"/>
            <a:ext cx="3030361" cy="2272771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11" name="Picture 10" descr="A walkway between two buildings&#10;&#10;AI-generated content may be incorrect.">
            <a:extLst>
              <a:ext uri="{FF2B5EF4-FFF2-40B4-BE49-F238E27FC236}">
                <a16:creationId xmlns:a16="http://schemas.microsoft.com/office/drawing/2014/main" id="{E0F59B12-CF62-4FDA-A150-6D36E42933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519" y="4700153"/>
            <a:ext cx="2604222" cy="1953167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49130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FD0F5-A4C5-44F2-AC56-DBCE01E6F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3114E68-F0E6-414B-A4BB-76EDB127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A0E3BCF-2C27-4BBF-818B-C0CBE29814E4}"/>
              </a:ext>
            </a:extLst>
          </p:cNvPr>
          <p:cNvSpPr txBox="1">
            <a:spLocks/>
          </p:cNvSpPr>
          <p:nvPr/>
        </p:nvSpPr>
        <p:spPr>
          <a:xfrm>
            <a:off x="437090" y="1546429"/>
            <a:ext cx="7671285" cy="51809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u="sng" dirty="0"/>
              <a:t>Ongoing Discussions:</a:t>
            </a:r>
            <a:r>
              <a:rPr lang="en-US" sz="2400" dirty="0"/>
              <a:t> </a:t>
            </a:r>
          </a:p>
          <a:p>
            <a:r>
              <a:rPr lang="en-US" sz="1800" dirty="0"/>
              <a:t>BIA is looking to cease maintenance of the tunnel.</a:t>
            </a:r>
          </a:p>
          <a:p>
            <a:endParaRPr lang="en-US" sz="1800" dirty="0"/>
          </a:p>
          <a:p>
            <a:r>
              <a:rPr lang="en-US" sz="1800" dirty="0"/>
              <a:t>Although FDOT acknowledges the importance of this asset as a safe crossing, FDOT </a:t>
            </a:r>
            <a:r>
              <a:rPr lang="en-US" sz="1800"/>
              <a:t>affirms that they </a:t>
            </a:r>
            <a:r>
              <a:rPr lang="en-US" sz="1800" dirty="0"/>
              <a:t>do not own it nor have an interest in partnering on ownership and maintenance.</a:t>
            </a:r>
          </a:p>
          <a:p>
            <a:endParaRPr lang="en-US" sz="1800" dirty="0"/>
          </a:p>
          <a:p>
            <a:r>
              <a:rPr lang="en-US" sz="1800" dirty="0"/>
              <a:t>FDOT recently built a sidewalk </a:t>
            </a:r>
            <a:r>
              <a:rPr lang="en-US" sz="1800"/>
              <a:t>on the west </a:t>
            </a:r>
            <a:r>
              <a:rPr lang="en-US" sz="1800" dirty="0"/>
              <a:t>side of GMD </a:t>
            </a:r>
            <a:r>
              <a:rPr lang="en-US" sz="1800"/>
              <a:t>to bypass </a:t>
            </a:r>
            <a:br>
              <a:rPr lang="en-US" sz="1800" dirty="0"/>
            </a:br>
            <a:r>
              <a:rPr lang="en-US" sz="1800" dirty="0"/>
              <a:t>the non-ADA ramp for walkers along GMD.</a:t>
            </a:r>
          </a:p>
          <a:p>
            <a:endParaRPr lang="en-US" sz="1800" dirty="0"/>
          </a:p>
          <a:p>
            <a:r>
              <a:rPr lang="en-US" sz="1800" dirty="0"/>
              <a:t>Consideration </a:t>
            </a:r>
            <a:r>
              <a:rPr lang="en-US" sz="1800"/>
              <a:t>includes the Town potentially taking </a:t>
            </a:r>
            <a:r>
              <a:rPr lang="en-US" sz="1800" dirty="0"/>
              <a:t>over entirely.</a:t>
            </a:r>
          </a:p>
          <a:p>
            <a:endParaRPr lang="en-US" sz="1800" dirty="0"/>
          </a:p>
          <a:p>
            <a:r>
              <a:rPr lang="en-US" sz="1800" dirty="0"/>
              <a:t>Due to physical land ownership and cost constraints, ramps may </a:t>
            </a:r>
            <a:r>
              <a:rPr lang="en-US" sz="1800"/>
              <a:t>not need </a:t>
            </a:r>
            <a:r>
              <a:rPr lang="en-US" sz="1800" dirty="0"/>
              <a:t>to be upgraded:  “reasonable accommodation” for existing structures.</a:t>
            </a:r>
          </a:p>
          <a:p>
            <a:pPr lvl="1"/>
            <a:r>
              <a:rPr lang="en-US" sz="1500" dirty="0"/>
              <a:t>Additional land on either side to </a:t>
            </a:r>
            <a:r>
              <a:rPr lang="en-US" sz="1500"/>
              <a:t>extend the ramps </a:t>
            </a:r>
            <a:r>
              <a:rPr lang="en-US" sz="1500" dirty="0"/>
              <a:t>a longer distance is all privately owned.</a:t>
            </a:r>
          </a:p>
          <a:p>
            <a:pPr lvl="1"/>
            <a:r>
              <a:rPr lang="en-US" sz="1500" dirty="0"/>
              <a:t>A recent “ballpark” estimate from our local construction manager to demolish and reconstruct one end wall and ramp on both sides = $640,000 total. </a:t>
            </a:r>
          </a:p>
          <a:p>
            <a:pPr lvl="1"/>
            <a:r>
              <a:rPr lang="en-US" sz="1500" dirty="0"/>
              <a:t>Demolition and reconstruction could compromise the remaining structure.</a:t>
            </a:r>
          </a:p>
          <a:p>
            <a:pPr marL="0" indent="0">
              <a:buNone/>
            </a:pPr>
            <a:endParaRPr lang="en-US" sz="2000" dirty="0"/>
          </a:p>
          <a:p>
            <a:pPr lvl="2"/>
            <a:endParaRPr lang="en-US" sz="1900" dirty="0"/>
          </a:p>
          <a:p>
            <a:pPr lvl="2"/>
            <a:endParaRPr lang="en-US" sz="19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1"/>
            <a:endParaRPr lang="en-US" sz="7200" dirty="0"/>
          </a:p>
          <a:p>
            <a:endParaRPr lang="en-US" dirty="0"/>
          </a:p>
        </p:txBody>
      </p:sp>
      <p:pic>
        <p:nvPicPr>
          <p:cNvPr id="3" name="Picture 2" descr="A walkway between two buildings&#10;&#10;AI-generated content may be incorrect.">
            <a:extLst>
              <a:ext uri="{FF2B5EF4-FFF2-40B4-BE49-F238E27FC236}">
                <a16:creationId xmlns:a16="http://schemas.microsoft.com/office/drawing/2014/main" id="{3219CF24-46E7-0082-1246-E6A5272D9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258" y="1425852"/>
            <a:ext cx="3453972" cy="2590479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  <p:pic>
        <p:nvPicPr>
          <p:cNvPr id="8" name="Picture 7" descr="A picture containing outdoor&#10;&#10;Description automatically generated">
            <a:extLst>
              <a:ext uri="{FF2B5EF4-FFF2-40B4-BE49-F238E27FC236}">
                <a16:creationId xmlns:a16="http://schemas.microsoft.com/office/drawing/2014/main" id="{7957B132-0245-4B66-B1A9-816FDE11A29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501004" y="4188409"/>
            <a:ext cx="2590479" cy="2487477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43335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89992-3924-968E-3B66-12B8A0140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F383C-102F-01F8-7B21-FFC4E8AA1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B7A7E19-904C-61B1-5D1F-141CAA270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85B7B9BD-8260-9CF8-C8CD-43013ADDF868}"/>
              </a:ext>
            </a:extLst>
          </p:cNvPr>
          <p:cNvSpPr txBox="1">
            <a:spLocks/>
          </p:cNvSpPr>
          <p:nvPr/>
        </p:nvSpPr>
        <p:spPr>
          <a:xfrm>
            <a:off x="437091" y="1546429"/>
            <a:ext cx="5804383" cy="51809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u="sng" dirty="0"/>
              <a:t>BIA Costs: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Average cost per year:  $16,164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Notables:</a:t>
            </a:r>
          </a:p>
          <a:p>
            <a:r>
              <a:rPr lang="en-US" sz="2400" dirty="0"/>
              <a:t>Landscape/</a:t>
            </a:r>
            <a:r>
              <a:rPr lang="en-US" sz="2400"/>
              <a:t>Electric/General</a:t>
            </a:r>
            <a:r>
              <a:rPr lang="en-US" sz="2400" dirty="0"/>
              <a:t>:  $7,200 (annual est.)</a:t>
            </a:r>
          </a:p>
          <a:p>
            <a:r>
              <a:rPr lang="en-US" sz="2400" dirty="0"/>
              <a:t>Tunnel Pressure Washing (PW):  $5,145 (annual avg.)</a:t>
            </a:r>
          </a:p>
          <a:p>
            <a:r>
              <a:rPr lang="en-US" sz="2400" dirty="0"/>
              <a:t>Painting:  $13,950 (in 2021)</a:t>
            </a:r>
          </a:p>
          <a:p>
            <a:r>
              <a:rPr lang="en-US" sz="2400" dirty="0"/>
              <a:t>Replace Drainage Pump:  $6,000 (in 2024)</a:t>
            </a:r>
          </a:p>
          <a:p>
            <a:r>
              <a:rPr lang="en-US" sz="2400" dirty="0"/>
              <a:t>Mirrors $500 (</a:t>
            </a:r>
            <a:r>
              <a:rPr lang="en-US" sz="2400"/>
              <a:t>every 5 years)</a:t>
            </a:r>
            <a:endParaRPr lang="en-US" sz="2400" dirty="0"/>
          </a:p>
          <a:p>
            <a:r>
              <a:rPr lang="en-US" sz="2400" dirty="0"/>
              <a:t>No expenditures noted regarding </a:t>
            </a:r>
            <a:r>
              <a:rPr lang="en-US" sz="2400"/>
              <a:t>handrails or </a:t>
            </a:r>
            <a:r>
              <a:rPr lang="en-US" sz="2400" dirty="0"/>
              <a:t>lighting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i="1" dirty="0"/>
              <a:t>Also of note, the pump electrical system serving the tunnel drainage system is co-mingled with other BIA electrical systems.</a:t>
            </a:r>
          </a:p>
          <a:p>
            <a:pPr marL="0" indent="0">
              <a:buNone/>
            </a:pPr>
            <a:r>
              <a:rPr lang="en-US" sz="2400" i="1" dirty="0"/>
              <a:t>BIA has hired an electrical firm to work with FPL and separate the systems to separately meter the tunnel drainage pump and lighting.</a:t>
            </a:r>
          </a:p>
          <a:p>
            <a:pPr marL="0" indent="0">
              <a:buNone/>
            </a:pPr>
            <a:endParaRPr lang="en-US" sz="2400" dirty="0"/>
          </a:p>
          <a:p>
            <a:pPr lvl="2"/>
            <a:endParaRPr lang="en-US" sz="1900" dirty="0"/>
          </a:p>
          <a:p>
            <a:pPr lvl="2"/>
            <a:endParaRPr lang="en-US" sz="19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1"/>
            <a:endParaRPr lang="en-US" sz="7200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47D554-2C55-3A07-5B03-AD38B97ED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2223" y="1398239"/>
            <a:ext cx="2247900" cy="1932774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7" name="Picture 6" descr="A wet floor in a hallway&#10;&#10;AI-generated content may be incorrect.">
            <a:extLst>
              <a:ext uri="{FF2B5EF4-FFF2-40B4-BE49-F238E27FC236}">
                <a16:creationId xmlns:a16="http://schemas.microsoft.com/office/drawing/2014/main" id="{ACCB5CD9-50D6-1785-3F99-D8CC117C0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892" y="1546429"/>
            <a:ext cx="3051911" cy="2288933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DED196-44A9-EACF-1B48-930284E08A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08171" y="3927037"/>
            <a:ext cx="3200400" cy="24003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10" name="Picture 9" descr="A concrete wall with round mirrors&#10;&#10;AI-generated content may be incorrect.">
            <a:extLst>
              <a:ext uri="{FF2B5EF4-FFF2-40B4-BE49-F238E27FC236}">
                <a16:creationId xmlns:a16="http://schemas.microsoft.com/office/drawing/2014/main" id="{FCB63A6C-D875-8711-E3FA-01283D7334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586" y="4321044"/>
            <a:ext cx="2721624" cy="2041218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6583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BA0CB-E033-6878-0C08-07BEEAF84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895CE-96F5-3912-4D1B-FB7A690FA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DDC22CF7-8AAD-426E-5714-FD6E9AF1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D69F86-7E1E-65AE-7123-93667D59C5F4}"/>
              </a:ext>
            </a:extLst>
          </p:cNvPr>
          <p:cNvSpPr txBox="1"/>
          <p:nvPr/>
        </p:nvSpPr>
        <p:spPr>
          <a:xfrm>
            <a:off x="428625" y="1363938"/>
            <a:ext cx="54741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‘Bay Isles Parkway’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Established as a private road by Plat in 1976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Bay Isles, Unit No. 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Plat </a:t>
            </a:r>
            <a:r>
              <a:rPr lang="en-US"/>
              <a:t>Book 24, </a:t>
            </a:r>
            <a:r>
              <a:rPr lang="en-US" dirty="0"/>
              <a:t>Page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Ownership and Dedication: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Bay Isles Association, Inc. (“BIA”) acknowledges ownership and maintenance.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46C70B-D3B9-3ED2-717D-BCCDADDF5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732" y="1440202"/>
            <a:ext cx="6067523" cy="4311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632B8F-C040-E460-08B7-50A22E6EE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621910"/>
            <a:ext cx="4362450" cy="313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64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1597E-09D8-B005-9A2F-B8DD98DDA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2D793-35B1-A886-7060-9899337B5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4989879-60BE-B6A6-5439-EAD94B856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501EA1F2-8891-28D0-B398-A72E8B9FF7FD}"/>
              </a:ext>
            </a:extLst>
          </p:cNvPr>
          <p:cNvSpPr txBox="1">
            <a:spLocks/>
          </p:cNvSpPr>
          <p:nvPr/>
        </p:nvSpPr>
        <p:spPr>
          <a:xfrm>
            <a:off x="427565" y="1363866"/>
            <a:ext cx="7390653" cy="5180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u="sng" dirty="0"/>
              <a:t>Cost of Handrail Repairs and Lighting Upgrades?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br>
              <a:rPr lang="en-US" sz="2400" dirty="0"/>
            </a:br>
            <a:endParaRPr lang="en-US" sz="2400" dirty="0"/>
          </a:p>
          <a:p>
            <a:pPr lvl="2"/>
            <a:endParaRPr lang="en-US" sz="1900" dirty="0"/>
          </a:p>
          <a:p>
            <a:pPr lvl="2"/>
            <a:endParaRPr lang="en-US" sz="19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1"/>
            <a:endParaRPr lang="en-US" sz="7200" dirty="0"/>
          </a:p>
          <a:p>
            <a:endParaRPr lang="en-US" dirty="0"/>
          </a:p>
        </p:txBody>
      </p:sp>
      <p:pic>
        <p:nvPicPr>
          <p:cNvPr id="12" name="Picture 11" descr="A light fixture on a wall&#10;&#10;AI-generated content may be incorrect.">
            <a:extLst>
              <a:ext uri="{FF2B5EF4-FFF2-40B4-BE49-F238E27FC236}">
                <a16:creationId xmlns:a16="http://schemas.microsoft.com/office/drawing/2014/main" id="{E8D6021E-D837-9AE0-C252-85D08825B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020" y="4028012"/>
            <a:ext cx="3268405" cy="2451304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  <p:pic>
        <p:nvPicPr>
          <p:cNvPr id="14" name="Picture 13" descr="A light fixture on a wall&#10;&#10;AI-generated content may be incorrect.">
            <a:extLst>
              <a:ext uri="{FF2B5EF4-FFF2-40B4-BE49-F238E27FC236}">
                <a16:creationId xmlns:a16="http://schemas.microsoft.com/office/drawing/2014/main" id="{0E7971ED-266D-6665-B689-036A7CD5D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337" y="4856352"/>
            <a:ext cx="2564825" cy="1923619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  <p:pic>
        <p:nvPicPr>
          <p:cNvPr id="16" name="Picture 15" descr="A dog standing on a sidewalk&#10;&#10;AI-generated content may be incorrect.">
            <a:extLst>
              <a:ext uri="{FF2B5EF4-FFF2-40B4-BE49-F238E27FC236}">
                <a16:creationId xmlns:a16="http://schemas.microsoft.com/office/drawing/2014/main" id="{030820A3-339F-E6D2-4333-E52C3A2C97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9986" y="2624894"/>
            <a:ext cx="3545201" cy="2658901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  <p:pic>
        <p:nvPicPr>
          <p:cNvPr id="18" name="Picture 17" descr="A white metal railing next to a bush&#10;&#10;AI-generated content may be incorrect.">
            <a:extLst>
              <a:ext uri="{FF2B5EF4-FFF2-40B4-BE49-F238E27FC236}">
                <a16:creationId xmlns:a16="http://schemas.microsoft.com/office/drawing/2014/main" id="{F8339BF5-129D-D347-AEC6-40D745A9CB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465" y="1890527"/>
            <a:ext cx="3207903" cy="2405927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  <p:pic>
        <p:nvPicPr>
          <p:cNvPr id="20" name="Picture 19" descr="A metal box on a wall&#10;&#10;AI-generated content may be incorrect.">
            <a:extLst>
              <a:ext uri="{FF2B5EF4-FFF2-40B4-BE49-F238E27FC236}">
                <a16:creationId xmlns:a16="http://schemas.microsoft.com/office/drawing/2014/main" id="{C22DB78E-9ED2-8B97-654D-3F1E315EB9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466" y="4363134"/>
            <a:ext cx="3207903" cy="2405927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  <p:pic>
        <p:nvPicPr>
          <p:cNvPr id="22" name="Picture 21" descr="A pole in the middle of a sidewalk&#10;&#10;AI-generated content may be incorrect.">
            <a:extLst>
              <a:ext uri="{FF2B5EF4-FFF2-40B4-BE49-F238E27FC236}">
                <a16:creationId xmlns:a16="http://schemas.microsoft.com/office/drawing/2014/main" id="{24B98959-B431-24C6-00B3-C6CF54B302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218" y="1139629"/>
            <a:ext cx="3725809" cy="2794357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88340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FD0F5-A4C5-44F2-AC56-DBCE01E6F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3114E68-F0E6-414B-A4BB-76EDB127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A0E3BCF-2C27-4BBF-818B-C0CBE29814E4}"/>
              </a:ext>
            </a:extLst>
          </p:cNvPr>
          <p:cNvSpPr txBox="1">
            <a:spLocks/>
          </p:cNvSpPr>
          <p:nvPr/>
        </p:nvSpPr>
        <p:spPr>
          <a:xfrm>
            <a:off x="446616" y="1546430"/>
            <a:ext cx="6434336" cy="45400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Continue to recognize this a Longboat Key community asset?  </a:t>
            </a:r>
            <a:r>
              <a:rPr lang="en-US" sz="3600" b="1" dirty="0"/>
              <a:t>Yes</a:t>
            </a:r>
            <a:r>
              <a:rPr lang="en-US" sz="3600" dirty="0"/>
              <a:t>. </a:t>
            </a:r>
          </a:p>
          <a:p>
            <a:endParaRPr lang="en-US" sz="2400" dirty="0"/>
          </a:p>
          <a:p>
            <a:r>
              <a:rPr lang="en-US" sz="2400" dirty="0"/>
              <a:t>Provides the sole safe GMD crossing between Bay Isles Harborside</a:t>
            </a:r>
            <a:r>
              <a:rPr lang="en-US" sz="2400"/>
              <a:t>, Seaplace, </a:t>
            </a:r>
            <a:r>
              <a:rPr lang="en-US" sz="2400" dirty="0"/>
              <a:t>and surrounding areas.</a:t>
            </a:r>
          </a:p>
          <a:p>
            <a:r>
              <a:rPr lang="en-US" sz="2400" dirty="0"/>
              <a:t>Robust</a:t>
            </a:r>
            <a:r>
              <a:rPr lang="en-US" sz="2400"/>
              <a:t>, well-built, </a:t>
            </a:r>
            <a:r>
              <a:rPr lang="en-US" sz="2400" dirty="0"/>
              <a:t>unique, large structure</a:t>
            </a:r>
          </a:p>
          <a:p>
            <a:r>
              <a:rPr lang="en-US" sz="2400" dirty="0"/>
              <a:t>Visually innocuous from the surface.  Unless you look for it, you likely will not see it.</a:t>
            </a:r>
          </a:p>
          <a:p>
            <a:r>
              <a:rPr lang="en-US" sz="2400" dirty="0"/>
              <a:t>It is utilized.</a:t>
            </a:r>
          </a:p>
          <a:p>
            <a:endParaRPr lang="en-US" sz="2400" dirty="0"/>
          </a:p>
          <a:p>
            <a:pPr lvl="2"/>
            <a:endParaRPr lang="en-US" sz="6800" dirty="0"/>
          </a:p>
          <a:p>
            <a:pPr lvl="1"/>
            <a:endParaRPr lang="en-US" sz="72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123C61-1C61-4BFF-B7CF-4AE1B82A3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952" y="2120236"/>
            <a:ext cx="4972693" cy="2617528"/>
          </a:xfrm>
          <a:prstGeom prst="rect">
            <a:avLst/>
          </a:prstGeom>
          <a:effectLst>
            <a:glow rad="127000">
              <a:schemeClr val="accent1">
                <a:lumMod val="60000"/>
                <a:lumOff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9162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FD0F5-A4C5-44F2-AC56-DBCE01E6F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3114E68-F0E6-414B-A4BB-76EDB127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A0E3BCF-2C27-4BBF-818B-C0CBE29814E4}"/>
              </a:ext>
            </a:extLst>
          </p:cNvPr>
          <p:cNvSpPr txBox="1">
            <a:spLocks/>
          </p:cNvSpPr>
          <p:nvPr/>
        </p:nvSpPr>
        <p:spPr>
          <a:xfrm>
            <a:off x="119693" y="1546429"/>
            <a:ext cx="7085440" cy="48158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/>
              <a:t>In summary, BIA:</a:t>
            </a:r>
          </a:p>
          <a:p>
            <a:pPr algn="ctr"/>
            <a:endParaRPr lang="en-US" sz="2400" dirty="0"/>
          </a:p>
          <a:p>
            <a:r>
              <a:rPr lang="en-US" sz="2400" dirty="0"/>
              <a:t>Has taken a position that BIA does not own the asset, only maintains it.</a:t>
            </a:r>
          </a:p>
          <a:p>
            <a:endParaRPr lang="en-US" sz="2400" dirty="0"/>
          </a:p>
          <a:p>
            <a:r>
              <a:rPr lang="en-US" sz="2400" dirty="0"/>
              <a:t>Wishes to divest itself of its maintenance obligation.</a:t>
            </a:r>
          </a:p>
          <a:p>
            <a:endParaRPr lang="en-US" sz="2400" dirty="0"/>
          </a:p>
          <a:p>
            <a:r>
              <a:rPr lang="en-US" sz="2400" dirty="0"/>
              <a:t>March 4, 2025, the Bay Isles Board of Directors (“Board”) passed a resolution authorizing the Board to negotiate and/or convey right, title, and interest of all the tunnel components, including the portion of property containing the east ramp, to whomever is wiling to take over ownership and maintenance.</a:t>
            </a:r>
          </a:p>
          <a:p>
            <a:pPr marL="0" indent="0">
              <a:buNone/>
            </a:pPr>
            <a:endParaRPr lang="en-US" sz="24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2"/>
            <a:endParaRPr lang="en-US" sz="6800" dirty="0"/>
          </a:p>
          <a:p>
            <a:pPr lvl="1"/>
            <a:endParaRPr lang="en-US" sz="72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367097-00DC-41AC-BA28-A5CCEB88F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90" y="2268420"/>
            <a:ext cx="4495800" cy="337185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68818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83459-CC7B-3910-A319-BD24C2649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790BC-E2C1-81D4-26EC-4175BCBCE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 Pedestrian Tunnel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874C74E-5869-BB80-EA4C-90FB5B144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55B8CF2-1560-AF54-772F-94A54E9FC99B}"/>
              </a:ext>
            </a:extLst>
          </p:cNvPr>
          <p:cNvSpPr txBox="1">
            <a:spLocks/>
          </p:cNvSpPr>
          <p:nvPr/>
        </p:nvSpPr>
        <p:spPr>
          <a:xfrm>
            <a:off x="119692" y="1546428"/>
            <a:ext cx="8146121" cy="531157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900" b="1" dirty="0"/>
              <a:t>Remaining Town Question:  Can clear title be established?  </a:t>
            </a:r>
          </a:p>
          <a:p>
            <a:pPr marL="0" indent="0">
              <a:buNone/>
            </a:pPr>
            <a:endParaRPr lang="en-US" sz="2600" b="1" dirty="0"/>
          </a:p>
          <a:p>
            <a:pPr lvl="1"/>
            <a:r>
              <a:rPr lang="en-US" sz="2300" dirty="0"/>
              <a:t>Who (whom) owns the portion of the asset within State Road 789 and can clear title be conveyed to the Town?</a:t>
            </a:r>
          </a:p>
          <a:p>
            <a:pPr lvl="1"/>
            <a:r>
              <a:rPr lang="en-US" sz="2300" dirty="0"/>
              <a:t>BIA representatives have indicated that “no recorded title evidencing ownership of the tunnel” exists.</a:t>
            </a:r>
          </a:p>
          <a:p>
            <a:pPr lvl="1"/>
            <a:r>
              <a:rPr lang="en-US" sz="2300" dirty="0"/>
              <a:t>BIA counsel, in conversation with the FDOT R/W Manager, has determined that FDOT would be willing to grant the Town an easement over the tunnel.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900" b="1"/>
              <a:t>If the Town Commission is interested</a:t>
            </a:r>
            <a:r>
              <a:rPr lang="en-US" sz="2900" b="1" dirty="0"/>
              <a:t>, Next Steps:</a:t>
            </a:r>
            <a:endParaRPr lang="en-US" sz="2300" dirty="0"/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Establish a clear </a:t>
            </a:r>
            <a:r>
              <a:rPr lang="en-US" sz="2400" dirty="0"/>
              <a:t>title and </a:t>
            </a:r>
            <a:r>
              <a:rPr lang="en-US" sz="2400"/>
              <a:t>negotiate the terms </a:t>
            </a:r>
            <a:r>
              <a:rPr lang="en-US" sz="2400" dirty="0"/>
              <a:t>of a conveyance, </a:t>
            </a:r>
            <a:r>
              <a:rPr lang="en-US" sz="3200" b="1" u="sng" dirty="0"/>
              <a:t>or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Accept the BIA </a:t>
            </a:r>
            <a:r>
              <a:rPr lang="en-US" sz="2400" dirty="0"/>
              <a:t>assertion that no clear title exists and proceed alternatively:</a:t>
            </a:r>
          </a:p>
          <a:p>
            <a:pPr marL="914400" lvl="1" indent="-457200">
              <a:buFont typeface="+mj-lt"/>
              <a:buAutoNum type="alphaLcPeriod"/>
            </a:pPr>
            <a:endParaRPr lang="en-US" sz="2000" dirty="0"/>
          </a:p>
          <a:p>
            <a:pPr marL="457200" lvl="1" indent="0">
              <a:buNone/>
            </a:pPr>
            <a:r>
              <a:rPr lang="en-US" sz="2300"/>
              <a:t>For </a:t>
            </a:r>
            <a:r>
              <a:rPr lang="en-US" sz="2300" dirty="0"/>
              <a:t>example, work </a:t>
            </a:r>
            <a:r>
              <a:rPr lang="en-US" sz="2300"/>
              <a:t>with the Town </a:t>
            </a:r>
            <a:r>
              <a:rPr lang="en-US" sz="2300" dirty="0"/>
              <a:t>Attorney’s office </a:t>
            </a:r>
            <a:r>
              <a:rPr lang="en-US" sz="2300"/>
              <a:t>on the merits </a:t>
            </a:r>
            <a:r>
              <a:rPr lang="en-US" sz="2300" dirty="0"/>
              <a:t>and risks of assuming maintenance of this asset through an easement with no clear title. </a:t>
            </a:r>
            <a:endParaRPr lang="en-US" sz="2000" dirty="0"/>
          </a:p>
          <a:p>
            <a:pPr marL="0" indent="0">
              <a:buNone/>
            </a:pPr>
            <a:endParaRPr lang="en-US" sz="2300" i="1" dirty="0"/>
          </a:p>
          <a:p>
            <a:pPr marL="0" indent="0">
              <a:buNone/>
            </a:pPr>
            <a:r>
              <a:rPr lang="en-US" sz="2300" i="1" dirty="0"/>
              <a:t>If Town moves forward to accept either the Tunnel or Bay Isles Parkway, Town </a:t>
            </a:r>
            <a:r>
              <a:rPr lang="en-US" sz="2300" i="1"/>
              <a:t>staff needs </a:t>
            </a:r>
            <a:r>
              <a:rPr lang="en-US" sz="2300" i="1" dirty="0"/>
              <a:t>to </a:t>
            </a:r>
            <a:r>
              <a:rPr lang="en-US" sz="2300" i="1"/>
              <a:t>amend the FY26 </a:t>
            </a:r>
            <a:r>
              <a:rPr lang="en-US" sz="2300" i="1" dirty="0"/>
              <a:t>proposed budget to acknowledge ongoing operational costs. </a:t>
            </a:r>
          </a:p>
          <a:p>
            <a:pPr marL="0" indent="0">
              <a:buNone/>
            </a:pPr>
            <a:r>
              <a:rPr lang="en-US" sz="23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At the time an agreement is reached, and contingent upon signing, both BIA and </a:t>
            </a:r>
            <a:r>
              <a:rPr lang="en-US" sz="2300" i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Seaplace</a:t>
            </a:r>
            <a:r>
              <a:rPr lang="en-US" sz="23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owners would need to convey title or easement interest to the Town for each complete ramp system, respectively.</a:t>
            </a:r>
            <a:endParaRPr lang="en-US" sz="230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6800" dirty="0"/>
          </a:p>
          <a:p>
            <a:pPr lvl="1"/>
            <a:endParaRPr lang="en-US" sz="72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48FAB-71B1-B840-6A3F-73709EF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407" y="2227416"/>
            <a:ext cx="3204224" cy="2403168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17750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75A019-79E0-446F-8283-93933F21F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18" y="2982282"/>
            <a:ext cx="10515600" cy="9085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i="1" dirty="0"/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2024740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8D1F8-D422-EBF0-A790-BA67B9260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96878-9F05-150F-2CD7-99D85CA0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D0CB7FF8-C271-C6E2-AEA3-7B8891A44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264831-18C1-2710-8487-6760AD8F1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09" y="1490870"/>
            <a:ext cx="11746781" cy="523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8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22AB8-39C7-5BDC-6265-34AA640ED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D69BF-6CCF-71C5-E334-AA8330739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2281B1D-D018-2A66-8E3B-A54AA6C89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148D77-C2FC-D7BF-5F8C-54211B452CD5}"/>
              </a:ext>
            </a:extLst>
          </p:cNvPr>
          <p:cNvSpPr txBox="1"/>
          <p:nvPr/>
        </p:nvSpPr>
        <p:spPr>
          <a:xfrm>
            <a:off x="962025" y="1487763"/>
            <a:ext cx="1026795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BIA Proposes Divestiture of Bay Isles Parkway to the Town of Longboat Key</a:t>
            </a:r>
          </a:p>
          <a:p>
            <a:r>
              <a:rPr lang="en-US" dirty="0"/>
              <a:t>Proposal dated April 2025</a:t>
            </a:r>
          </a:p>
          <a:p>
            <a:endParaRPr lang="en-US" dirty="0"/>
          </a:p>
          <a:p>
            <a:r>
              <a:rPr lang="en-US" b="1" dirty="0"/>
              <a:t>Why?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Liability </a:t>
            </a:r>
            <a:r>
              <a:rPr lang="en-US"/>
              <a:t>Exposure: Commercial Insurer Risk Mitigation.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/>
              <a:t>Traffic </a:t>
            </a:r>
            <a:r>
              <a:rPr lang="en-US" dirty="0"/>
              <a:t>Enforcement Limitations</a:t>
            </a:r>
            <a:r>
              <a:rPr lang="en-US"/>
              <a:t>: No enforcement capability.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this time, no known </a:t>
            </a:r>
            <a:r>
              <a:rPr lang="en-US"/>
              <a:t>claims or litigation are related </a:t>
            </a:r>
            <a:r>
              <a:rPr lang="en-US" dirty="0"/>
              <a:t>to the roadway.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BIA proposes to continue maintaining sidewalks and medians in </a:t>
            </a:r>
            <a:r>
              <a:rPr lang="en-US"/>
              <a:t>coordination with Shoppes </a:t>
            </a:r>
            <a:r>
              <a:rPr lang="en-US" dirty="0"/>
              <a:t>of Bay Isles and The Resort at Longboat Key Club.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BIA current estimate of annual maintenance costs (avg. </a:t>
            </a:r>
            <a:r>
              <a:rPr lang="en-US"/>
              <a:t>over 5 years):</a:t>
            </a:r>
            <a:r>
              <a:rPr lang="en-US" dirty="0"/>
              <a:t>	</a:t>
            </a:r>
            <a:r>
              <a:rPr lang="en-US" b="1" dirty="0"/>
              <a:t>$15,008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Largest maintenance expense estimate of $</a:t>
            </a:r>
            <a:r>
              <a:rPr lang="en-US" sz="1600"/>
              <a:t>13,200 for Landscaping</a:t>
            </a:r>
            <a:r>
              <a:rPr lang="en-US" sz="1600" dirty="0"/>
              <a:t>/</a:t>
            </a:r>
            <a:r>
              <a:rPr lang="en-US" sz="1600"/>
              <a:t>Electric/General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Other items include painting curbs, </a:t>
            </a:r>
            <a:r>
              <a:rPr lang="en-US" sz="1600"/>
              <a:t>roadway restriping, </a:t>
            </a:r>
            <a:r>
              <a:rPr lang="en-US" sz="1600" dirty="0"/>
              <a:t>and </a:t>
            </a:r>
            <a:r>
              <a:rPr lang="en-US" sz="1600"/>
              <a:t>sign repairs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 major resurfacing capital </a:t>
            </a:r>
            <a:r>
              <a:rPr lang="en-US" sz="1600"/>
              <a:t>costs included.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63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FD0F5-A4C5-44F2-AC56-DBCE01E6F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3114E68-F0E6-414B-A4BB-76EDB127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5B52D8-066E-7244-D116-B7D567CF9DE5}"/>
              </a:ext>
            </a:extLst>
          </p:cNvPr>
          <p:cNvSpPr txBox="1"/>
          <p:nvPr/>
        </p:nvSpPr>
        <p:spPr>
          <a:xfrm>
            <a:off x="209550" y="1588624"/>
            <a:ext cx="392557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February 2024, Town requested: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Engineering overview of roadway infrastructure conditions. </a:t>
            </a:r>
            <a:r>
              <a:rPr lang="en-US" sz="1600" b="1" i="1" dirty="0"/>
              <a:t>Received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Financial disclosure of costs for BIA to own and maintain.  </a:t>
            </a:r>
            <a:r>
              <a:rPr lang="en-US" sz="1600" b="1" i="1" dirty="0"/>
              <a:t>Received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Any pending claims or litigation related </a:t>
            </a:r>
            <a:r>
              <a:rPr lang="en-US" sz="1600"/>
              <a:t>to the roadway</a:t>
            </a:r>
            <a:r>
              <a:rPr lang="en-US" sz="1600" dirty="0"/>
              <a:t>.  </a:t>
            </a:r>
            <a:r>
              <a:rPr lang="en-US" sz="1600" b="1" i="1" dirty="0"/>
              <a:t>Received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Continuation of existing agreements and potential new agreements </a:t>
            </a:r>
            <a:r>
              <a:rPr lang="en-US" sz="1600"/>
              <a:t>for Town’s </a:t>
            </a:r>
            <a:r>
              <a:rPr lang="en-US" sz="1600" dirty="0"/>
              <a:t>assumption of cost and liability.</a:t>
            </a:r>
          </a:p>
          <a:p>
            <a:r>
              <a:rPr lang="en-US" sz="1600" b="1" i="1" dirty="0"/>
              <a:t>	In </a:t>
            </a:r>
            <a:r>
              <a:rPr lang="en-US" sz="1600" b="1" i="1"/>
              <a:t>Discussion/Negotiation</a:t>
            </a:r>
            <a:endParaRPr lang="en-US" sz="16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Record drawings.  </a:t>
            </a:r>
            <a:r>
              <a:rPr lang="en-US" sz="1600" b="1" i="1" dirty="0"/>
              <a:t>N/A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32FCBB-73F6-647E-3F7E-756622DB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081" y="1340284"/>
            <a:ext cx="7454918" cy="520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9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03661-B20A-4BE6-CE42-D91F05A8C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E2D51-B99C-7CBD-E0E2-150F4D019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7E7AFACF-E115-602E-1D71-116BE7D8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B98D85-0294-FC93-E4A0-356D368D1A6B}"/>
              </a:ext>
            </a:extLst>
          </p:cNvPr>
          <p:cNvSpPr txBox="1"/>
          <p:nvPr/>
        </p:nvSpPr>
        <p:spPr>
          <a:xfrm>
            <a:off x="962025" y="1372075"/>
            <a:ext cx="1026795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Condition Assessment:  BIA engaged Stantec</a:t>
            </a:r>
            <a:br>
              <a:rPr lang="en-US" b="1" dirty="0"/>
            </a:br>
            <a:r>
              <a:rPr lang="en-US" dirty="0"/>
              <a:t>Bay Isles Parkway – Roadway Evaluation Technical Memo dated March 31, 2025</a:t>
            </a:r>
          </a:p>
          <a:p>
            <a:endParaRPr lang="en-US" dirty="0"/>
          </a:p>
          <a:p>
            <a:r>
              <a:rPr lang="en-US" b="1" dirty="0"/>
              <a:t>Overall Roadway Condition: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Roadway milling and resurfacing needed in 2 </a:t>
            </a:r>
            <a:r>
              <a:rPr lang="en-US"/>
              <a:t>to 5 years </a:t>
            </a:r>
            <a:r>
              <a:rPr lang="en-US" dirty="0"/>
              <a:t>(2027 – 2030).  Depends </a:t>
            </a:r>
            <a:r>
              <a:rPr lang="en-US"/>
              <a:t>on the continued </a:t>
            </a:r>
            <a:r>
              <a:rPr lang="en-US" dirty="0"/>
              <a:t>deterioration rate.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Fifteen (15) locations identified with risk of base failure.  More involved and costly repair.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About 90% of curbing in satisfactory condition.  Assume about 10% curb replacement.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Minor locations identified for individual sidewalk repair (at/near GMD intersection).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Minor locations for tactile surface replacement/installation (at/near GMD intersection).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stormwater outfall </a:t>
            </a:r>
            <a:r>
              <a:rPr lang="en-US"/>
              <a:t>needs to be cleared, </a:t>
            </a:r>
            <a:r>
              <a:rPr lang="en-US" dirty="0"/>
              <a:t>with rip-rap installed.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Streetlights (4</a:t>
            </a:r>
            <a:r>
              <a:rPr lang="en-US"/>
              <a:t>) are functional</a:t>
            </a:r>
            <a:r>
              <a:rPr lang="en-US" dirty="0"/>
              <a:t>.  </a:t>
            </a:r>
            <a:r>
              <a:rPr lang="en-US"/>
              <a:t>Need to be painted, </a:t>
            </a:r>
            <a:r>
              <a:rPr lang="en-US" dirty="0"/>
              <a:t>and one foundation cover </a:t>
            </a:r>
            <a:r>
              <a:rPr lang="en-US"/>
              <a:t>needs to be replaced.  The Town </a:t>
            </a:r>
            <a:r>
              <a:rPr lang="en-US" dirty="0"/>
              <a:t>may consider BIA upgrading lighting if an agreement is reached.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E11655-5501-B131-E9AE-0C64A43D4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8970" y="1716363"/>
            <a:ext cx="1167106" cy="45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56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B69D6-10FA-59BF-A47A-F756D2AF1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C3419-79C4-86A0-462C-58B2C0B7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3E8D6F42-B961-535D-DF51-C8F6F817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B54972-EE11-44A3-3DA6-B27500206250}"/>
              </a:ext>
            </a:extLst>
          </p:cNvPr>
          <p:cNvSpPr txBox="1"/>
          <p:nvPr/>
        </p:nvSpPr>
        <p:spPr>
          <a:xfrm>
            <a:off x="962025" y="1487763"/>
            <a:ext cx="101727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Condition Assessment:  BIA engaged Stantec</a:t>
            </a:r>
            <a:br>
              <a:rPr lang="en-US" b="1" dirty="0"/>
            </a:br>
            <a:r>
              <a:rPr lang="en-US" dirty="0"/>
              <a:t>Bay Isles Parkway – Roadway Evaluation Technical Memo dated March 31, 2025</a:t>
            </a:r>
          </a:p>
          <a:p>
            <a:endParaRPr lang="en-US" dirty="0"/>
          </a:p>
          <a:p>
            <a:r>
              <a:rPr lang="en-US" b="1" dirty="0"/>
              <a:t>Specifications and Recommendations: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Mill 3 inches </a:t>
            </a:r>
            <a:r>
              <a:rPr lang="en-US" dirty="0"/>
              <a:t>of roadway and resurface Bay Isles Parkway from Gulf of Mexico Drive to the Bay </a:t>
            </a:r>
            <a:r>
              <a:rPr lang="en-US"/>
              <a:t>Isles Gatehouse.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Repair about 1,500 square yards of base in reported areas.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Match existing pavement striping and marking.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 and replace about 10% curbing.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 and replace ribbon curbing and all brick pavers </a:t>
            </a:r>
            <a:r>
              <a:rPr lang="en-US" i="1" dirty="0"/>
              <a:t>(…or replace with base and asphalt)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 and replace damaged sidewalks.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Replace tactile surface detectable warning mats at ramp several locations.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 about 100 </a:t>
            </a:r>
            <a:r>
              <a:rPr lang="en-US"/>
              <a:t>CY of silt </a:t>
            </a:r>
            <a:r>
              <a:rPr lang="en-US" dirty="0"/>
              <a:t>at one outfall and add about 110 tons of concrete rip-rap.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(…Consider upgrading light poles but currently functional.  If keeping, conduct minor aesthetic improvements)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Stantec engineer’s opinion of cost (2025): </a:t>
            </a:r>
            <a:r>
              <a:rPr lang="en-US" b="1" dirty="0"/>
              <a:t> $699,850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3D2F53-846A-3CF4-9BA0-28A4094DA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395" y="1716363"/>
            <a:ext cx="1167106" cy="45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324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C3B54-68A4-0774-385C-F039287D1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8EA5-A040-BD2F-33DE-CFFB1C83E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C923130-7B87-1AA4-8809-7EFD82796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623BDC-F7AF-4EBB-E1CA-502C7E108FFF}"/>
              </a:ext>
            </a:extLst>
          </p:cNvPr>
          <p:cNvSpPr txBox="1"/>
          <p:nvPr/>
        </p:nvSpPr>
        <p:spPr>
          <a:xfrm>
            <a:off x="209549" y="1588624"/>
            <a:ext cx="550545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 April 2025, BIA provided:</a:t>
            </a:r>
          </a:p>
          <a:p>
            <a:endParaRPr lang="en-US" dirty="0"/>
          </a:p>
          <a:p>
            <a:r>
              <a:rPr lang="en-US" b="1" u="sng" dirty="0"/>
              <a:t>Transportation Counts: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Bay Isles Parkway driveways and intersections by Stantec using “TRENDS” (</a:t>
            </a:r>
            <a:r>
              <a:rPr lang="en-US" b="1" dirty="0">
                <a:solidFill>
                  <a:srgbClr val="0000FF"/>
                </a:solidFill>
              </a:rPr>
              <a:t>blue</a:t>
            </a:r>
            <a:r>
              <a:rPr lang="en-US" dirty="0"/>
              <a:t>)</a:t>
            </a:r>
            <a:endParaRPr lang="en-US" sz="1600" dirty="0"/>
          </a:p>
          <a:p>
            <a:endParaRPr lang="en-US" dirty="0"/>
          </a:p>
          <a:p>
            <a:r>
              <a:rPr lang="en-US" b="1" u="sng" dirty="0"/>
              <a:t>Count Data</a:t>
            </a:r>
          </a:p>
          <a:p>
            <a:r>
              <a:rPr lang="en-US" dirty="0"/>
              <a:t>March 11, 2025 – March 13, 2025 (Tues. – Thurs.)</a:t>
            </a:r>
          </a:p>
          <a:p>
            <a:r>
              <a:rPr lang="en-US" dirty="0"/>
              <a:t>12:00 am to 11:45 pm.</a:t>
            </a:r>
          </a:p>
          <a:p>
            <a:r>
              <a:rPr lang="en-US" dirty="0"/>
              <a:t>Both directions total traffic (averages below)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Publix North Driveway:	5,406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Publix South Driveway:	2,399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Bay Isles Road:	1,181 	(8%)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Bay Isles Gatehouse:	5,631 	(39%)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357647-CBC0-2F38-6355-A22F699EC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83544"/>
            <a:ext cx="5505365" cy="51612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3BB5D59-BF2F-B07D-332C-7916E451F657}"/>
              </a:ext>
            </a:extLst>
          </p:cNvPr>
          <p:cNvSpPr/>
          <p:nvPr/>
        </p:nvSpPr>
        <p:spPr>
          <a:xfrm>
            <a:off x="7802880" y="4622800"/>
            <a:ext cx="497840" cy="7112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A76E13-4C8E-B8BF-6F9E-3CE62DE90DA5}"/>
              </a:ext>
            </a:extLst>
          </p:cNvPr>
          <p:cNvSpPr/>
          <p:nvPr/>
        </p:nvSpPr>
        <p:spPr>
          <a:xfrm rot="1112816">
            <a:off x="7741601" y="5813425"/>
            <a:ext cx="497840" cy="7112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AD98B3-7EB1-EFE4-8E02-F616C292CCC2}"/>
              </a:ext>
            </a:extLst>
          </p:cNvPr>
          <p:cNvSpPr/>
          <p:nvPr/>
        </p:nvSpPr>
        <p:spPr>
          <a:xfrm rot="2167632">
            <a:off x="7988904" y="2672672"/>
            <a:ext cx="497840" cy="7112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93428B-F640-B6D8-66A6-63A70A0D2E64}"/>
              </a:ext>
            </a:extLst>
          </p:cNvPr>
          <p:cNvSpPr/>
          <p:nvPr/>
        </p:nvSpPr>
        <p:spPr>
          <a:xfrm rot="7762583">
            <a:off x="8525249" y="2457699"/>
            <a:ext cx="497840" cy="7112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32E4C6-770F-EA39-92F4-7DA2EBEDAD44}"/>
              </a:ext>
            </a:extLst>
          </p:cNvPr>
          <p:cNvSpPr txBox="1"/>
          <p:nvPr/>
        </p:nvSpPr>
        <p:spPr>
          <a:xfrm>
            <a:off x="7035168" y="4535249"/>
            <a:ext cx="76771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Publix 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C3B1B8-FC78-9F3C-5C94-EE69CC5620CE}"/>
              </a:ext>
            </a:extLst>
          </p:cNvPr>
          <p:cNvSpPr txBox="1"/>
          <p:nvPr/>
        </p:nvSpPr>
        <p:spPr>
          <a:xfrm rot="1215627">
            <a:off x="7012914" y="5501207"/>
            <a:ext cx="76771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Publix 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CCAF55-15BB-1058-A64C-BACD9EBEFE44}"/>
              </a:ext>
            </a:extLst>
          </p:cNvPr>
          <p:cNvSpPr txBox="1"/>
          <p:nvPr/>
        </p:nvSpPr>
        <p:spPr>
          <a:xfrm rot="4215862">
            <a:off x="7394647" y="1970409"/>
            <a:ext cx="98447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Bay Isles Rd.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1CFF28-CE61-7875-445C-EC996138040C}"/>
              </a:ext>
            </a:extLst>
          </p:cNvPr>
          <p:cNvSpPr txBox="1"/>
          <p:nvPr/>
        </p:nvSpPr>
        <p:spPr>
          <a:xfrm>
            <a:off x="8549984" y="2081323"/>
            <a:ext cx="135518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Bay Isles Gatehouse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882CB1-25BF-0A0E-4C81-0EFC619C9D06}"/>
              </a:ext>
            </a:extLst>
          </p:cNvPr>
          <p:cNvSpPr txBox="1"/>
          <p:nvPr/>
        </p:nvSpPr>
        <p:spPr>
          <a:xfrm>
            <a:off x="3845588" y="468685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(53%)</a:t>
            </a:r>
          </a:p>
        </p:txBody>
      </p:sp>
      <p:sp>
        <p:nvSpPr>
          <p:cNvPr id="23" name="Right Brace 22">
            <a:extLst>
              <a:ext uri="{FF2B5EF4-FFF2-40B4-BE49-F238E27FC236}">
                <a16:creationId xmlns:a16="http://schemas.microsoft.com/office/drawing/2014/main" id="{6E79F66E-D21F-AE0E-47F4-1CC50F684D31}"/>
              </a:ext>
            </a:extLst>
          </p:cNvPr>
          <p:cNvSpPr/>
          <p:nvPr/>
        </p:nvSpPr>
        <p:spPr>
          <a:xfrm>
            <a:off x="3688165" y="4693920"/>
            <a:ext cx="157423" cy="36933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74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14590-D7D8-1DCB-A179-0C5B19A21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14E19-6B51-B64D-FC2E-CF7E45C43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182" y="125759"/>
            <a:ext cx="7671285" cy="1034229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latin typeface="+mj-lt"/>
              </a:rPr>
              <a:t>Bay Isles Association, Inc.:  Bay Isles Parkway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0A165B3-F230-D200-72F8-D9B666DAA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6244" y="6362262"/>
            <a:ext cx="2057400" cy="365125"/>
          </a:xfrm>
        </p:spPr>
        <p:txBody>
          <a:bodyPr/>
          <a:lstStyle/>
          <a:p>
            <a:pPr defTabSz="457200">
              <a:defRPr/>
            </a:pPr>
            <a:fld id="{32ED3CB0-41EC-43AE-BAE1-82016E7D08E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457200"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88DBEE-0FEC-857C-A1B9-0E05417C3991}"/>
              </a:ext>
            </a:extLst>
          </p:cNvPr>
          <p:cNvSpPr txBox="1"/>
          <p:nvPr/>
        </p:nvSpPr>
        <p:spPr>
          <a:xfrm>
            <a:off x="795337" y="1392513"/>
            <a:ext cx="1060132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For the Town to consider </a:t>
            </a:r>
            <a:r>
              <a:rPr lang="en-US" b="1"/>
              <a:t>an Agreement </a:t>
            </a:r>
            <a:r>
              <a:rPr lang="en-US" b="1" dirty="0"/>
              <a:t>for Dedication, recommended Terms below:</a:t>
            </a:r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BIA and Town define limits.  Includes conducting a roadway boundary, topo, and elevation survey with Title Search and review of Declarations, Covenants, and Restrictions.  </a:t>
            </a:r>
            <a:r>
              <a:rPr lang="en-US" b="1" dirty="0"/>
              <a:t>(BIA)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Full mill, base repair, and resurfacing project to Town standard per Stantec recommendations </a:t>
            </a:r>
            <a:br>
              <a:rPr lang="en-US" dirty="0"/>
            </a:br>
            <a:r>
              <a:rPr lang="en-US" dirty="0"/>
              <a:t>(Work </a:t>
            </a:r>
            <a:r>
              <a:rPr lang="en-US"/>
              <a:t>estimated to be </a:t>
            </a:r>
            <a:r>
              <a:rPr lang="en-US" dirty="0"/>
              <a:t>done 2027 – 2030)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Stantec opinion of cost $699,850 in 2025 dollars </a:t>
            </a:r>
            <a:r>
              <a:rPr lang="en-US" b="1" dirty="0"/>
              <a:t>(BIA)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/>
              <a:t>Stantec conducts </a:t>
            </a:r>
            <a:r>
              <a:rPr lang="en-US" dirty="0"/>
              <a:t>pre-construction work.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All median landscaping, ground cover, irrigation systems, street lighting (4), and supporting electrical systems.  All to the same level as they are now.  </a:t>
            </a:r>
            <a:r>
              <a:rPr lang="en-US" b="1" dirty="0"/>
              <a:t>(BIA)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Ownership and maintenance </a:t>
            </a:r>
            <a:r>
              <a:rPr lang="en-US"/>
              <a:t>of the “</a:t>
            </a:r>
            <a:r>
              <a:rPr lang="en-US" dirty="0"/>
              <a:t>Bay Isles” entry sign </a:t>
            </a:r>
            <a:r>
              <a:rPr lang="en-US"/>
              <a:t>at the GMD </a:t>
            </a:r>
            <a:r>
              <a:rPr lang="en-US" dirty="0"/>
              <a:t>intersection </a:t>
            </a:r>
            <a:r>
              <a:rPr lang="en-US" b="1" dirty="0"/>
              <a:t>(BIA)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Resort at Longboat Key Club (“Club</a:t>
            </a:r>
            <a:r>
              <a:rPr lang="en-US"/>
              <a:t>”) executes </a:t>
            </a:r>
            <a:r>
              <a:rPr lang="en-US" dirty="0"/>
              <a:t>an agreement </a:t>
            </a:r>
            <a:r>
              <a:rPr lang="en-US"/>
              <a:t>with the Town </a:t>
            </a:r>
            <a:r>
              <a:rPr lang="en-US" dirty="0"/>
              <a:t>to continue to accept all runoff coming from the roadway drainage system, including all existing interconnections.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Continue to drain through the Club system</a:t>
            </a:r>
            <a:r>
              <a:rPr lang="en-US"/>
              <a:t>. The Club maintains the downstream </a:t>
            </a:r>
            <a:r>
              <a:rPr lang="en-US" dirty="0"/>
              <a:t>system. </a:t>
            </a:r>
            <a:br>
              <a:rPr lang="en-US" dirty="0"/>
            </a:br>
            <a:r>
              <a:rPr lang="en-US" b="1" dirty="0"/>
              <a:t>(Club, BIA help coordinate)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49304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6120</TotalTime>
  <Words>2500</Words>
  <Application>Microsoft Office PowerPoint</Application>
  <PresentationFormat>Widescreen</PresentationFormat>
  <Paragraphs>341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Custom Design</vt:lpstr>
      <vt:lpstr>Bay Isles Association, Inc.: Bay Isles Parkway and  Bay Isles Pedestrian Underpass (Tunnel)  Transfer of Ownership / Maintenance / Liability </vt:lpstr>
      <vt:lpstr>Bay Isles Association, Inc.:  Bay Isles Parkway</vt:lpstr>
      <vt:lpstr>Bay Isles Association, Inc.:  Bay Isles Parkway</vt:lpstr>
      <vt:lpstr>Bay Isles Association, Inc.:  Bay Isles Parkway</vt:lpstr>
      <vt:lpstr>Bay Isles Association, Inc.:  Bay Isles Parkway</vt:lpstr>
      <vt:lpstr>Bay Isles Association, Inc.:  Bay Isles Parkway</vt:lpstr>
      <vt:lpstr>Bay Isles Association, Inc.:  Bay Isles Parkway</vt:lpstr>
      <vt:lpstr>Bay Isles Association, Inc.:  Bay Isles Parkway</vt:lpstr>
      <vt:lpstr>Bay Isles Association, Inc.:  Bay Isles Parkway</vt:lpstr>
      <vt:lpstr>Bay Isles Association, Inc.:  Bay Isles Parkway</vt:lpstr>
      <vt:lpstr>Bay Isles Association, Inc.:  Bay Isles Parkway</vt:lpstr>
      <vt:lpstr>Bay Isles Association, Inc.:  Bay Isles Parkway</vt:lpstr>
      <vt:lpstr>Bay Isles Association, Inc.: Pedestrian Tunnel</vt:lpstr>
      <vt:lpstr>Bay Isles Association, Inc.: Pedestrian Tunnel</vt:lpstr>
      <vt:lpstr>Bay Isles Association, Inc.: Pedestrian Tunnel</vt:lpstr>
      <vt:lpstr>Bay Isles Association, Inc.: Pedestrian Tunnel</vt:lpstr>
      <vt:lpstr>Bay Isles Association, Inc.: Pedestrian Tunnel</vt:lpstr>
      <vt:lpstr>Bay Isles Association, Inc. Pedestrian Tunnel</vt:lpstr>
      <vt:lpstr>Bay Isles Association, Inc. Pedestrian Tunnel</vt:lpstr>
      <vt:lpstr>Bay Isles Association, Inc. Pedestrian Tunnel</vt:lpstr>
      <vt:lpstr>Bay Isles Association, Inc. Pedestrian Tunnel</vt:lpstr>
      <vt:lpstr>Bay Isles Association, Inc. Pedestrian Tunnel</vt:lpstr>
      <vt:lpstr>Bay Isles Association, Inc. Pedestrian Tunnel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Greer Island Spit Management</dc:title>
  <dc:creator>Charlie Mopps</dc:creator>
  <cp:lastModifiedBy>Trish Shinkle</cp:lastModifiedBy>
  <cp:revision>114</cp:revision>
  <dcterms:created xsi:type="dcterms:W3CDTF">2023-10-04T12:43:27Z</dcterms:created>
  <dcterms:modified xsi:type="dcterms:W3CDTF">2025-05-12T15:54:47Z</dcterms:modified>
</cp:coreProperties>
</file>