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85" r:id="rId4"/>
    <p:sldId id="281" r:id="rId5"/>
    <p:sldId id="286" r:id="rId6"/>
    <p:sldId id="287" r:id="rId7"/>
    <p:sldId id="288" r:id="rId8"/>
    <p:sldId id="289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766E21-854C-4DBE-BD24-A3E2364F187B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E47023-BF03-4A90-B4F9-4C047623A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50E1-855C-4DFC-8330-E1DF72623188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D9FD-E174-43FD-8B7A-71264196860A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8191-5DA2-44F5-A98F-867B1C8CA101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08D6-CC0F-49EB-BB81-2EEAA10FF861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0EF19-AEE6-4069-8515-5A8AF99BA051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B5D0-0077-4BF7-8430-53F392FDA2E5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B05E-D468-49F2-86F7-CCA2F26CB64D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F422-7769-4736-AB63-9B7116989383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94E8-C024-49D6-A09C-2D9C14A1AD89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126D-DC28-4AB9-AFF2-F22110045963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02D2-1719-41BA-B3C3-412BC5018079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F0A04-22A7-4C75-BADC-431C4F4A60F6}" type="datetime1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81B12-8EE9-4D8D-8C5B-D7CF68920A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8193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/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Gulf of Mexico Drive</a:t>
            </a:r>
            <a:b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Study</a:t>
            </a:r>
            <a:r>
              <a:rPr lang="en-US" sz="3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447800"/>
          </a:xfrm>
        </p:spPr>
        <p:txBody>
          <a:bodyPr>
            <a:noAutofit/>
          </a:bodyPr>
          <a:lstStyle/>
          <a:p>
            <a:pPr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Commission Regular Workshop</a:t>
            </a:r>
          </a:p>
          <a:p>
            <a:pPr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April 17, 2017</a:t>
            </a:r>
          </a:p>
          <a:p>
            <a:pPr>
              <a:buSzPct val="85000"/>
            </a:pPr>
            <a:endParaRPr lang="en-US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92000"/>
            </a:pP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078468"/>
            <a:ext cx="8991600" cy="768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Background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33400" y="1934898"/>
            <a:ext cx="8153400" cy="432126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SzPct val="85000"/>
            </a:pPr>
            <a:r>
              <a:rPr lang="en-US" sz="26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</a:t>
            </a:r>
            <a:r>
              <a:rPr lang="en-US" sz="26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engaged</a:t>
            </a:r>
            <a:r>
              <a:rPr lang="en-US" sz="260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Urban Land Institute to conduct an Advisory Services Panel Study</a:t>
            </a:r>
          </a:p>
          <a:p>
            <a:pPr algn="just">
              <a:spcBef>
                <a:spcPts val="0"/>
              </a:spcBef>
              <a:buSzPct val="85000"/>
            </a:pP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ULI Study identified multiple recommendations, including enhancements to Gulf of Mexico Drive (GMD)</a:t>
            </a:r>
          </a:p>
          <a:p>
            <a:pPr algn="just">
              <a:spcBef>
                <a:spcPts val="0"/>
              </a:spcBef>
              <a:buSzPct val="85000"/>
            </a:pP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With the Utilities Undergrounding Project moving forward, the opportunity now exists to enhance GMD</a:t>
            </a:r>
          </a:p>
          <a:p>
            <a:pPr algn="just">
              <a:spcBef>
                <a:spcPts val="0"/>
              </a:spcBef>
              <a:buSzPct val="85000"/>
            </a:pPr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Town Commission approved $50,000 in the FY2016-17 Budget to begin exploring conceptual design elements that might be possible for GMD</a:t>
            </a:r>
          </a:p>
          <a:p>
            <a:pPr algn="just">
              <a:spcBef>
                <a:spcPts val="0"/>
              </a:spcBef>
              <a:buSzPct val="85000"/>
            </a:pPr>
            <a:endParaRPr lang="en-US" sz="2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buSzPct val="85000"/>
            </a:pPr>
            <a:endParaRPr lang="en-US" sz="2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143000"/>
            <a:ext cx="8991600" cy="7725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Phase 1: Conceptual Elements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2400" y="1882601"/>
            <a:ext cx="8610600" cy="377868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SzPct val="85000"/>
            </a:pP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Phase 1 Simulation includes the following conceptual elements: 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Keeping the current speed limit of 45 MPH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Roundabouts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Landscaped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medians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Crosswalks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with special pavement treatment and landscaped mid-road respite areas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Multi-Use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paths on both sides of GMD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Bike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lanes with 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visual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separation from 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traffic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lane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Enhanced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landscaping on both sides of GMD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Low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pathway lighting along multi-use path 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Enhanced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bus shelters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Benches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along multi-use path </a:t>
            </a:r>
          </a:p>
          <a:p>
            <a:pPr lvl="1" algn="just">
              <a:spcBef>
                <a:spcPts val="0"/>
              </a:spcBef>
              <a:buSzPct val="85000"/>
            </a:pPr>
            <a:endParaRPr lang="en-US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spcBef>
                <a:spcPts val="0"/>
              </a:spcBef>
              <a:buSzPct val="85000"/>
            </a:pPr>
            <a:endParaRPr lang="en-US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spcBef>
                <a:spcPts val="0"/>
              </a:spcBef>
              <a:buSzPct val="85000"/>
              <a:buFont typeface="+mj-lt"/>
              <a:buAutoNum type="arabicPeriod"/>
            </a:pPr>
            <a:endParaRPr lang="en-US" sz="2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143001"/>
            <a:ext cx="8991600" cy="70403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Entryways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02" y="2850227"/>
            <a:ext cx="7376595" cy="378470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04801" y="1834564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proposed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roundabouts at north and south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entrances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Town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(Longboat Club Road and Broadway)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landscaping, gateway signage, and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vehicle/pedestrian circulation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25275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143001"/>
            <a:ext cx="8991600" cy="9394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Medians and Bike lanes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922337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buffered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lanes, convert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areas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striping to planted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medians and provide enhanced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landscaping along the east and west sides of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GMD. 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969060"/>
            <a:ext cx="7103778" cy="36795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96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143001"/>
            <a:ext cx="8991600" cy="9394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Multi-Use Paths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922337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10’ multi-use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paths,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landscaping, and pathway lighting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the east and west sides of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GMD. 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2" y="2832967"/>
            <a:ext cx="7376595" cy="38295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68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219199"/>
            <a:ext cx="8991600" cy="8632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Pedestrian and Transit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84703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10-foot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multi-use 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paths on both sides of GMD, enhanced crosswalks with landscaped medians, pathway lighting and bus shelters 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9" y="2703729"/>
            <a:ext cx="7816515" cy="40177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0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1078468"/>
            <a:ext cx="8991600" cy="768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Next Steps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62000" y="2035085"/>
            <a:ext cx="7620000" cy="432126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SzPct val="85000"/>
            </a:pP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If the Town Commission directs Staff to move forward, next steps would include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Investigation of right-of-way sufficiency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Stormwater analysis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Additional potential design element detail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Coordination with turn lane project at Country Club Shores</a:t>
            </a:r>
          </a:p>
          <a:p>
            <a:pPr lvl="1" algn="just">
              <a:spcBef>
                <a:spcPts val="0"/>
              </a:spcBef>
              <a:buSzPct val="85000"/>
            </a:pPr>
            <a:r>
              <a:rPr lang="en-US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Coordination with Utilities Undergrounding Project </a:t>
            </a:r>
          </a:p>
          <a:p>
            <a:pPr algn="just">
              <a:spcBef>
                <a:spcPts val="0"/>
              </a:spcBef>
              <a:buSzPct val="85000"/>
            </a:pPr>
            <a:endParaRPr lang="en-US" sz="2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1B12-8EE9-4D8D-8C5B-D7CF68920A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152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152400" y="914400"/>
            <a:ext cx="1524000" cy="152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10902</TotalTime>
  <Words>335</Words>
  <Application>Microsoft Office PowerPoint</Application>
  <PresentationFormat>On-screen Show (4:3)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 Gulf of Mexico Drive Corridor Study  </vt:lpstr>
      <vt:lpstr>Background</vt:lpstr>
      <vt:lpstr>Phase 1: Conceptual Elements</vt:lpstr>
      <vt:lpstr>Town Entryways</vt:lpstr>
      <vt:lpstr>Medians and Bike lanes</vt:lpstr>
      <vt:lpstr>Multi-Use Paths</vt:lpstr>
      <vt:lpstr>Pedestrian and Transit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rmeyer</dc:creator>
  <cp:lastModifiedBy>Dave Bullock</cp:lastModifiedBy>
  <cp:revision>119</cp:revision>
  <cp:lastPrinted>2016-09-14T16:01:49Z</cp:lastPrinted>
  <dcterms:created xsi:type="dcterms:W3CDTF">2013-09-09T12:26:28Z</dcterms:created>
  <dcterms:modified xsi:type="dcterms:W3CDTF">2017-04-11T18:00:04Z</dcterms:modified>
</cp:coreProperties>
</file>