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58E7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83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2E7AD-2105-4C09-AC55-D7E858D63C60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B07F-B60E-4F18-9FAD-446A616B3C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2E7AD-2105-4C09-AC55-D7E858D63C60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B07F-B60E-4F18-9FAD-446A616B3C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2E7AD-2105-4C09-AC55-D7E858D63C60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B07F-B60E-4F18-9FAD-446A616B3C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2E7AD-2105-4C09-AC55-D7E858D63C60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B07F-B60E-4F18-9FAD-446A616B3C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2E7AD-2105-4C09-AC55-D7E858D63C60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B07F-B60E-4F18-9FAD-446A616B3C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2E7AD-2105-4C09-AC55-D7E858D63C60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B07F-B60E-4F18-9FAD-446A616B3C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2E7AD-2105-4C09-AC55-D7E858D63C60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B07F-B60E-4F18-9FAD-446A616B3C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2E7AD-2105-4C09-AC55-D7E858D63C60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B07F-B60E-4F18-9FAD-446A616B3C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2E7AD-2105-4C09-AC55-D7E858D63C60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B07F-B60E-4F18-9FAD-446A616B3C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2E7AD-2105-4C09-AC55-D7E858D63C60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B07F-B60E-4F18-9FAD-446A616B3C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2E7AD-2105-4C09-AC55-D7E858D63C60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B07F-B60E-4F18-9FAD-446A616B3C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2E7AD-2105-4C09-AC55-D7E858D63C60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FB07F-B60E-4F18-9FAD-446A616B3C7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685800"/>
            <a:ext cx="1524000" cy="3048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8" name="Flowchart: Alternate Process 7"/>
          <p:cNvSpPr/>
          <p:nvPr/>
        </p:nvSpPr>
        <p:spPr>
          <a:xfrm>
            <a:off x="2971800" y="685800"/>
            <a:ext cx="5562600" cy="304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A9F3FB-98E0-4CD5-8EE7-123E59B27892}" type="slidenum">
              <a:rPr lang="en-US" b="1">
                <a:latin typeface="Arial" pitchFamily="34" charset="0"/>
                <a:cs typeface="Arial" pitchFamily="34" charset="0"/>
              </a:rPr>
              <a:pPr>
                <a:defRPr/>
              </a:pPr>
              <a:t>1</a:t>
            </a:fld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6" name="TextBox 12"/>
          <p:cNvSpPr txBox="1">
            <a:spLocks noChangeArrowheads="1"/>
          </p:cNvSpPr>
          <p:nvPr/>
        </p:nvSpPr>
        <p:spPr bwMode="auto">
          <a:xfrm>
            <a:off x="2438400" y="152400"/>
            <a:ext cx="609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800" b="1">
                <a:solidFill>
                  <a:srgbClr val="0000CC"/>
                </a:solidFill>
                <a:cs typeface="Arial" charset="0"/>
              </a:rPr>
              <a:t>TOWN OF LONGBOAT KEY</a:t>
            </a:r>
          </a:p>
        </p:txBody>
      </p:sp>
      <p:pic>
        <p:nvPicPr>
          <p:cNvPr id="5127" name="Picture 10" descr="LBK Production 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327025"/>
            <a:ext cx="896938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ounded Rectangle 3"/>
          <p:cNvSpPr/>
          <p:nvPr/>
        </p:nvSpPr>
        <p:spPr>
          <a:xfrm>
            <a:off x="2743200" y="838200"/>
            <a:ext cx="5638800" cy="3048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6" name="Flowchart: Alternate Process 5"/>
          <p:cNvSpPr/>
          <p:nvPr/>
        </p:nvSpPr>
        <p:spPr>
          <a:xfrm>
            <a:off x="228600" y="838200"/>
            <a:ext cx="1524000" cy="304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60960" y="1227304"/>
            <a:ext cx="7772400" cy="982496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rgbClr val="2B58E7"/>
                </a:solidFill>
                <a:latin typeface="Arial" pitchFamily="34" charset="0"/>
                <a:ea typeface="+mj-ea"/>
                <a:cs typeface="Arial" pitchFamily="34" charset="0"/>
              </a:rPr>
              <a:t>CANAL DREDGING SURVEY REPORT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rgbClr val="2B58E7"/>
                </a:solidFill>
                <a:latin typeface="Arial" pitchFamily="34" charset="0"/>
                <a:ea typeface="+mj-ea"/>
                <a:cs typeface="Arial" pitchFamily="34" charset="0"/>
              </a:rPr>
              <a:t>Canals Not surveyed 2013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57200" y="2362200"/>
            <a:ext cx="8229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2B58E7"/>
                </a:solidFill>
                <a:latin typeface="Arial" pitchFamily="34" charset="0"/>
                <a:cs typeface="Arial" pitchFamily="34" charset="0"/>
              </a:rPr>
              <a:t>Total of 18 Canals not Surveyed</a:t>
            </a:r>
          </a:p>
          <a:p>
            <a:pPr algn="ctr"/>
            <a:endParaRPr lang="en-US" sz="2800" dirty="0">
              <a:solidFill>
                <a:srgbClr val="2B58E7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800" dirty="0">
                <a:solidFill>
                  <a:srgbClr val="2B58E7"/>
                </a:solidFill>
                <a:latin typeface="Arial" pitchFamily="34" charset="0"/>
                <a:cs typeface="Arial" pitchFamily="34" charset="0"/>
              </a:rPr>
              <a:t>No reports of access problems to Marine Patrol</a:t>
            </a:r>
          </a:p>
          <a:p>
            <a:pPr algn="ctr"/>
            <a:endParaRPr lang="en-US" sz="2800" dirty="0">
              <a:solidFill>
                <a:srgbClr val="2B58E7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800" dirty="0">
                <a:solidFill>
                  <a:srgbClr val="2B58E7"/>
                </a:solidFill>
                <a:latin typeface="Arial" pitchFamily="34" charset="0"/>
                <a:cs typeface="Arial" pitchFamily="34" charset="0"/>
              </a:rPr>
              <a:t>No problems encountered by PW staff during </a:t>
            </a:r>
            <a:r>
              <a:rPr lang="en-US" sz="2800" dirty="0" err="1">
                <a:solidFill>
                  <a:srgbClr val="2B58E7"/>
                </a:solidFill>
                <a:latin typeface="Arial" pitchFamily="34" charset="0"/>
                <a:cs typeface="Arial" pitchFamily="34" charset="0"/>
              </a:rPr>
              <a:t>Stormwater</a:t>
            </a:r>
            <a:r>
              <a:rPr lang="en-US" sz="2800" dirty="0">
                <a:solidFill>
                  <a:srgbClr val="2B58E7"/>
                </a:solidFill>
                <a:latin typeface="Arial" pitchFamily="34" charset="0"/>
                <a:cs typeface="Arial" pitchFamily="34" charset="0"/>
              </a:rPr>
              <a:t> outfall inspections</a:t>
            </a:r>
          </a:p>
          <a:p>
            <a:pPr algn="ctr"/>
            <a:endParaRPr lang="en-US" sz="2800" dirty="0">
              <a:solidFill>
                <a:srgbClr val="2B58E7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800" dirty="0">
                <a:solidFill>
                  <a:srgbClr val="2B58E7"/>
                </a:solidFill>
                <a:latin typeface="Arial" pitchFamily="34" charset="0"/>
                <a:cs typeface="Arial" pitchFamily="34" charset="0"/>
              </a:rPr>
              <a:t>Majority were not included in the 2003 project</a:t>
            </a:r>
          </a:p>
          <a:p>
            <a:pPr algn="ctr"/>
            <a:r>
              <a:rPr lang="en-US" sz="2400" dirty="0">
                <a:solidFill>
                  <a:srgbClr val="2B58E7"/>
                </a:solidFill>
                <a:latin typeface="Arial" pitchFamily="34" charset="0"/>
                <a:cs typeface="Arial" pitchFamily="34" charset="0"/>
              </a:rPr>
              <a:t>(Except minor dredging @ 15S, 12, 25, &amp; 27)</a:t>
            </a:r>
          </a:p>
          <a:p>
            <a:pPr algn="ctr"/>
            <a:endParaRPr lang="en-US" sz="28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685800"/>
            <a:ext cx="1524000" cy="3048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8" name="Flowchart: Alternate Process 7"/>
          <p:cNvSpPr/>
          <p:nvPr/>
        </p:nvSpPr>
        <p:spPr>
          <a:xfrm>
            <a:off x="2971800" y="685800"/>
            <a:ext cx="5562600" cy="304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A9F3FB-98E0-4CD5-8EE7-123E59B27892}" type="slidenum">
              <a:rPr lang="en-US" b="1">
                <a:latin typeface="Arial" pitchFamily="34" charset="0"/>
                <a:cs typeface="Arial" pitchFamily="34" charset="0"/>
              </a:rPr>
              <a:pPr>
                <a:defRPr/>
              </a:pPr>
              <a:t>10</a:t>
            </a:fld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6" name="TextBox 12"/>
          <p:cNvSpPr txBox="1">
            <a:spLocks noChangeArrowheads="1"/>
          </p:cNvSpPr>
          <p:nvPr/>
        </p:nvSpPr>
        <p:spPr bwMode="auto">
          <a:xfrm>
            <a:off x="2438400" y="152400"/>
            <a:ext cx="609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800" b="1">
                <a:solidFill>
                  <a:srgbClr val="0000CC"/>
                </a:solidFill>
                <a:cs typeface="Arial" charset="0"/>
              </a:rPr>
              <a:t>TOWN OF LONGBOAT KEY</a:t>
            </a:r>
          </a:p>
        </p:txBody>
      </p:sp>
      <p:pic>
        <p:nvPicPr>
          <p:cNvPr id="5127" name="Picture 10" descr="LBK Production 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327025"/>
            <a:ext cx="896938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ounded Rectangle 3"/>
          <p:cNvSpPr/>
          <p:nvPr/>
        </p:nvSpPr>
        <p:spPr>
          <a:xfrm>
            <a:off x="2743200" y="838200"/>
            <a:ext cx="5638800" cy="3048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6" name="Flowchart: Alternate Process 5"/>
          <p:cNvSpPr/>
          <p:nvPr/>
        </p:nvSpPr>
        <p:spPr>
          <a:xfrm>
            <a:off x="228600" y="838200"/>
            <a:ext cx="1524000" cy="304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60960" y="1227304"/>
            <a:ext cx="7772400" cy="982496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rgbClr val="2B58E7"/>
                </a:solidFill>
                <a:latin typeface="Arial" pitchFamily="34" charset="0"/>
                <a:ea typeface="+mj-ea"/>
                <a:cs typeface="Arial" pitchFamily="34" charset="0"/>
              </a:rPr>
              <a:t>CANAL DREDGING SURVEY REPORT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rgbClr val="2B58E7"/>
                </a:solidFill>
                <a:latin typeface="Arial" pitchFamily="34" charset="0"/>
                <a:ea typeface="+mj-ea"/>
                <a:cs typeface="Arial" pitchFamily="34" charset="0"/>
              </a:rPr>
              <a:t>Canals Not surveyed 2013</a:t>
            </a:r>
          </a:p>
        </p:txBody>
      </p:sp>
      <p:pic>
        <p:nvPicPr>
          <p:cNvPr id="16" name="Picture 15" descr="ND Canals 27-28 RecCntr-Jesmyth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3120" y="2159000"/>
            <a:ext cx="4587240" cy="4587240"/>
          </a:xfrm>
          <a:prstGeom prst="rect">
            <a:avLst/>
          </a:prstGeom>
        </p:spPr>
      </p:pic>
      <p:sp>
        <p:nvSpPr>
          <p:cNvPr id="17" name="Rectangular Callout 16"/>
          <p:cNvSpPr/>
          <p:nvPr/>
        </p:nvSpPr>
        <p:spPr>
          <a:xfrm>
            <a:off x="5867400" y="2209800"/>
            <a:ext cx="2590800" cy="2667000"/>
          </a:xfrm>
          <a:prstGeom prst="wedgeRectCallout">
            <a:avLst>
              <a:gd name="adj1" fmla="val -49522"/>
              <a:gd name="adj2" fmla="val 194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Canals  #27 and 28</a:t>
            </a:r>
          </a:p>
          <a:p>
            <a:pPr algn="ctr"/>
            <a:endParaRPr lang="en-US" dirty="0"/>
          </a:p>
          <a:p>
            <a:pPr marL="342900" indent="-342900" algn="ctr"/>
            <a:r>
              <a:rPr lang="en-US" dirty="0" err="1"/>
              <a:t>Bayfront</a:t>
            </a:r>
            <a:r>
              <a:rPr lang="en-US" dirty="0"/>
              <a:t>  Park and  </a:t>
            </a:r>
            <a:r>
              <a:rPr lang="en-US" dirty="0" err="1"/>
              <a:t>Jessmyth</a:t>
            </a:r>
            <a:r>
              <a:rPr lang="en-US" dirty="0"/>
              <a:t> Dr.</a:t>
            </a:r>
          </a:p>
          <a:p>
            <a:pPr algn="ctr"/>
            <a:r>
              <a:rPr lang="en-US" dirty="0"/>
              <a:t>1998 Survey -2.2 to -6.6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Minor dredging to -3.4 by </a:t>
            </a:r>
            <a:r>
              <a:rPr lang="en-US" dirty="0" err="1"/>
              <a:t>Bayfront</a:t>
            </a:r>
            <a:r>
              <a:rPr lang="en-US" dirty="0"/>
              <a:t> Park seawall in 2003 Project </a:t>
            </a:r>
          </a:p>
        </p:txBody>
      </p:sp>
      <p:sp>
        <p:nvSpPr>
          <p:cNvPr id="19" name="Rectangular Callout 18"/>
          <p:cNvSpPr/>
          <p:nvPr/>
        </p:nvSpPr>
        <p:spPr>
          <a:xfrm>
            <a:off x="4038600" y="2362200"/>
            <a:ext cx="685800" cy="304800"/>
          </a:xfrm>
          <a:prstGeom prst="wedgeRectCallout">
            <a:avLst>
              <a:gd name="adj1" fmla="val 6116"/>
              <a:gd name="adj2" fmla="val 480584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27</a:t>
            </a:r>
          </a:p>
        </p:txBody>
      </p:sp>
      <p:sp>
        <p:nvSpPr>
          <p:cNvPr id="20" name="Rectangular Callout 19"/>
          <p:cNvSpPr/>
          <p:nvPr/>
        </p:nvSpPr>
        <p:spPr>
          <a:xfrm>
            <a:off x="4953000" y="3124200"/>
            <a:ext cx="685800" cy="304800"/>
          </a:xfrm>
          <a:prstGeom prst="wedgeRectCallout">
            <a:avLst>
              <a:gd name="adj1" fmla="val -61969"/>
              <a:gd name="adj2" fmla="val 359308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28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685800"/>
            <a:ext cx="1524000" cy="3048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8" name="Flowchart: Alternate Process 7"/>
          <p:cNvSpPr/>
          <p:nvPr/>
        </p:nvSpPr>
        <p:spPr>
          <a:xfrm>
            <a:off x="2971800" y="685800"/>
            <a:ext cx="5562600" cy="304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A9F3FB-98E0-4CD5-8EE7-123E59B27892}" type="slidenum">
              <a:rPr lang="en-US" b="1">
                <a:latin typeface="Arial" pitchFamily="34" charset="0"/>
                <a:cs typeface="Arial" pitchFamily="34" charset="0"/>
              </a:rPr>
              <a:pPr>
                <a:defRPr/>
              </a:pPr>
              <a:t>11</a:t>
            </a:fld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6" name="TextBox 12"/>
          <p:cNvSpPr txBox="1">
            <a:spLocks noChangeArrowheads="1"/>
          </p:cNvSpPr>
          <p:nvPr/>
        </p:nvSpPr>
        <p:spPr bwMode="auto">
          <a:xfrm>
            <a:off x="2438400" y="152400"/>
            <a:ext cx="609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800" b="1">
                <a:solidFill>
                  <a:srgbClr val="0000CC"/>
                </a:solidFill>
                <a:cs typeface="Arial" charset="0"/>
              </a:rPr>
              <a:t>TOWN OF LONGBOAT KEY</a:t>
            </a:r>
          </a:p>
        </p:txBody>
      </p:sp>
      <p:pic>
        <p:nvPicPr>
          <p:cNvPr id="5127" name="Picture 10" descr="LBK Production 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327025"/>
            <a:ext cx="896938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ounded Rectangle 3"/>
          <p:cNvSpPr/>
          <p:nvPr/>
        </p:nvSpPr>
        <p:spPr>
          <a:xfrm>
            <a:off x="2743200" y="838200"/>
            <a:ext cx="5638800" cy="3048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6" name="Flowchart: Alternate Process 5"/>
          <p:cNvSpPr/>
          <p:nvPr/>
        </p:nvSpPr>
        <p:spPr>
          <a:xfrm>
            <a:off x="228600" y="838200"/>
            <a:ext cx="1524000" cy="304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60960" y="1227304"/>
            <a:ext cx="7772400" cy="982496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rgbClr val="2B58E7"/>
                </a:solidFill>
                <a:latin typeface="Arial" pitchFamily="34" charset="0"/>
                <a:ea typeface="+mj-ea"/>
                <a:cs typeface="Arial" pitchFamily="34" charset="0"/>
              </a:rPr>
              <a:t>CANAL DREDGING SURVEY REPORT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rgbClr val="2B58E7"/>
                </a:solidFill>
                <a:latin typeface="Arial" pitchFamily="34" charset="0"/>
                <a:ea typeface="+mj-ea"/>
                <a:cs typeface="Arial" pitchFamily="34" charset="0"/>
              </a:rPr>
              <a:t>Canals Not surveyed 2013</a:t>
            </a:r>
          </a:p>
        </p:txBody>
      </p:sp>
      <p:pic>
        <p:nvPicPr>
          <p:cNvPr id="18" name="Picture 17" descr="ND Canal 3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0240" y="2174240"/>
            <a:ext cx="5013960" cy="4572000"/>
          </a:xfrm>
          <a:prstGeom prst="rect">
            <a:avLst/>
          </a:prstGeom>
        </p:spPr>
      </p:pic>
      <p:sp>
        <p:nvSpPr>
          <p:cNvPr id="23" name="Rectangular Callout 22"/>
          <p:cNvSpPr/>
          <p:nvPr/>
        </p:nvSpPr>
        <p:spPr>
          <a:xfrm>
            <a:off x="6477000" y="2133600"/>
            <a:ext cx="2438400" cy="1752600"/>
          </a:xfrm>
          <a:prstGeom prst="wedgeRectCallout">
            <a:avLst>
              <a:gd name="adj1" fmla="val -126117"/>
              <a:gd name="adj2" fmla="val 638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Canal  #31 </a:t>
            </a:r>
          </a:p>
          <a:p>
            <a:pPr algn="ctr"/>
            <a:r>
              <a:rPr lang="en-US" dirty="0" err="1"/>
              <a:t>Sandhamn</a:t>
            </a:r>
            <a:r>
              <a:rPr lang="en-US" dirty="0"/>
              <a:t> Place</a:t>
            </a:r>
          </a:p>
          <a:p>
            <a:pPr algn="ctr"/>
            <a:r>
              <a:rPr lang="en-US" dirty="0"/>
              <a:t>Beach Castle</a:t>
            </a:r>
          </a:p>
          <a:p>
            <a:pPr algn="ctr"/>
            <a:r>
              <a:rPr lang="en-US" dirty="0"/>
              <a:t>1998 Survey -2.3 to -7.2</a:t>
            </a:r>
          </a:p>
          <a:p>
            <a:pPr algn="ctr"/>
            <a:r>
              <a:rPr lang="en-US" dirty="0"/>
              <a:t>Not inc. in 2003 Project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685800"/>
            <a:ext cx="1524000" cy="3048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8" name="Flowchart: Alternate Process 7"/>
          <p:cNvSpPr/>
          <p:nvPr/>
        </p:nvSpPr>
        <p:spPr>
          <a:xfrm>
            <a:off x="2971800" y="685800"/>
            <a:ext cx="5562600" cy="304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A9F3FB-98E0-4CD5-8EE7-123E59B27892}" type="slidenum">
              <a:rPr lang="en-US" b="1">
                <a:latin typeface="Arial" pitchFamily="34" charset="0"/>
                <a:cs typeface="Arial" pitchFamily="34" charset="0"/>
              </a:rPr>
              <a:pPr>
                <a:defRPr/>
              </a:pPr>
              <a:t>12</a:t>
            </a:fld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6" name="TextBox 12"/>
          <p:cNvSpPr txBox="1">
            <a:spLocks noChangeArrowheads="1"/>
          </p:cNvSpPr>
          <p:nvPr/>
        </p:nvSpPr>
        <p:spPr bwMode="auto">
          <a:xfrm>
            <a:off x="2438400" y="152400"/>
            <a:ext cx="609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800" b="1">
                <a:solidFill>
                  <a:srgbClr val="0000CC"/>
                </a:solidFill>
                <a:cs typeface="Arial" charset="0"/>
              </a:rPr>
              <a:t>TOWN OF LONGBOAT KEY</a:t>
            </a:r>
          </a:p>
        </p:txBody>
      </p:sp>
      <p:pic>
        <p:nvPicPr>
          <p:cNvPr id="5127" name="Picture 10" descr="LBK Production 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327025"/>
            <a:ext cx="896938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ounded Rectangle 3"/>
          <p:cNvSpPr/>
          <p:nvPr/>
        </p:nvSpPr>
        <p:spPr>
          <a:xfrm>
            <a:off x="2743200" y="838200"/>
            <a:ext cx="5638800" cy="3048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6" name="Flowchart: Alternate Process 5"/>
          <p:cNvSpPr/>
          <p:nvPr/>
        </p:nvSpPr>
        <p:spPr>
          <a:xfrm>
            <a:off x="228600" y="838200"/>
            <a:ext cx="1524000" cy="304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60960" y="1227304"/>
            <a:ext cx="7772400" cy="982496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rgbClr val="2B58E7"/>
                </a:solidFill>
                <a:latin typeface="Arial" pitchFamily="34" charset="0"/>
                <a:ea typeface="+mj-ea"/>
                <a:cs typeface="Arial" pitchFamily="34" charset="0"/>
              </a:rPr>
              <a:t>CANAL DREDGING SURVEY REPORT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rgbClr val="2B58E7"/>
                </a:solidFill>
                <a:latin typeface="Arial" pitchFamily="34" charset="0"/>
                <a:ea typeface="+mj-ea"/>
                <a:cs typeface="Arial" pitchFamily="34" charset="0"/>
              </a:rPr>
              <a:t>Canals Not surveyed 2013</a:t>
            </a:r>
          </a:p>
        </p:txBody>
      </p:sp>
      <p:pic>
        <p:nvPicPr>
          <p:cNvPr id="14" name="Picture 13" descr="ND Canal 5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8528" y="2182240"/>
            <a:ext cx="5013960" cy="4572000"/>
          </a:xfrm>
          <a:prstGeom prst="rect">
            <a:avLst/>
          </a:prstGeom>
        </p:spPr>
      </p:pic>
      <p:sp>
        <p:nvSpPr>
          <p:cNvPr id="15" name="Rectangular Callout 14"/>
          <p:cNvSpPr/>
          <p:nvPr/>
        </p:nvSpPr>
        <p:spPr>
          <a:xfrm>
            <a:off x="6477000" y="2286000"/>
            <a:ext cx="2438400" cy="1752600"/>
          </a:xfrm>
          <a:prstGeom prst="wedgeRectCallout">
            <a:avLst>
              <a:gd name="adj1" fmla="val -131303"/>
              <a:gd name="adj2" fmla="val 3494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Canal  #52 </a:t>
            </a:r>
          </a:p>
          <a:p>
            <a:pPr algn="ctr"/>
            <a:r>
              <a:rPr lang="en-US" dirty="0"/>
              <a:t>Bay Harbor Apartments</a:t>
            </a:r>
          </a:p>
          <a:p>
            <a:pPr algn="ctr"/>
            <a:r>
              <a:rPr lang="en-US" dirty="0"/>
              <a:t>1998 Survey -6.2 to -9.1</a:t>
            </a:r>
          </a:p>
          <a:p>
            <a:pPr algn="ctr"/>
            <a:r>
              <a:rPr lang="en-US" dirty="0"/>
              <a:t>Not inc. in 2003 Project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685800"/>
            <a:ext cx="1524000" cy="3048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8" name="Flowchart: Alternate Process 7"/>
          <p:cNvSpPr/>
          <p:nvPr/>
        </p:nvSpPr>
        <p:spPr>
          <a:xfrm>
            <a:off x="2971800" y="685800"/>
            <a:ext cx="5562600" cy="304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A9F3FB-98E0-4CD5-8EE7-123E59B27892}" type="slidenum">
              <a:rPr lang="en-US" b="1">
                <a:latin typeface="Arial" pitchFamily="34" charset="0"/>
                <a:cs typeface="Arial" pitchFamily="34" charset="0"/>
              </a:rPr>
              <a:pPr>
                <a:defRPr/>
              </a:pPr>
              <a:t>2</a:t>
            </a:fld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6" name="TextBox 12"/>
          <p:cNvSpPr txBox="1">
            <a:spLocks noChangeArrowheads="1"/>
          </p:cNvSpPr>
          <p:nvPr/>
        </p:nvSpPr>
        <p:spPr bwMode="auto">
          <a:xfrm>
            <a:off x="2438400" y="152400"/>
            <a:ext cx="609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800" b="1">
                <a:solidFill>
                  <a:srgbClr val="0000CC"/>
                </a:solidFill>
                <a:cs typeface="Arial" charset="0"/>
              </a:rPr>
              <a:t>TOWN OF LONGBOAT KEY</a:t>
            </a:r>
          </a:p>
        </p:txBody>
      </p:sp>
      <p:pic>
        <p:nvPicPr>
          <p:cNvPr id="5127" name="Picture 10" descr="LBK Production 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327025"/>
            <a:ext cx="896938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ounded Rectangle 3"/>
          <p:cNvSpPr/>
          <p:nvPr/>
        </p:nvSpPr>
        <p:spPr>
          <a:xfrm>
            <a:off x="2743200" y="838200"/>
            <a:ext cx="5638800" cy="3048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6" name="Flowchart: Alternate Process 5"/>
          <p:cNvSpPr/>
          <p:nvPr/>
        </p:nvSpPr>
        <p:spPr>
          <a:xfrm>
            <a:off x="228600" y="838200"/>
            <a:ext cx="1524000" cy="304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60960" y="1227304"/>
            <a:ext cx="7772400" cy="982496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rgbClr val="2B58E7"/>
                </a:solidFill>
                <a:latin typeface="Arial" pitchFamily="34" charset="0"/>
                <a:ea typeface="+mj-ea"/>
                <a:cs typeface="Arial" pitchFamily="34" charset="0"/>
              </a:rPr>
              <a:t>CANAL DREDGING SURVEY REPORT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rgbClr val="2B58E7"/>
                </a:solidFill>
                <a:latin typeface="Arial" pitchFamily="34" charset="0"/>
                <a:ea typeface="+mj-ea"/>
                <a:cs typeface="Arial" pitchFamily="34" charset="0"/>
              </a:rPr>
              <a:t>Canals Not surveyed 2013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81000" y="2133600"/>
            <a:ext cx="82296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200" dirty="0">
              <a:solidFill>
                <a:srgbClr val="2B58E7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200" dirty="0">
                <a:solidFill>
                  <a:srgbClr val="2B58E7"/>
                </a:solidFill>
                <a:latin typeface="Arial" pitchFamily="34" charset="0"/>
                <a:cs typeface="Arial" pitchFamily="34" charset="0"/>
              </a:rPr>
              <a:t>2003 Project design based on 1998 Survey</a:t>
            </a:r>
          </a:p>
          <a:p>
            <a:pPr algn="ctr"/>
            <a:r>
              <a:rPr lang="en-US" sz="3200" dirty="0">
                <a:solidFill>
                  <a:srgbClr val="2B58E7"/>
                </a:solidFill>
                <a:latin typeface="Arial" pitchFamily="34" charset="0"/>
                <a:cs typeface="Arial" pitchFamily="34" charset="0"/>
              </a:rPr>
              <a:t>&amp;</a:t>
            </a:r>
          </a:p>
          <a:p>
            <a:pPr algn="ctr"/>
            <a:r>
              <a:rPr lang="en-US" sz="3200" dirty="0" err="1">
                <a:solidFill>
                  <a:srgbClr val="2B58E7"/>
                </a:solidFill>
                <a:latin typeface="Arial" pitchFamily="34" charset="0"/>
                <a:cs typeface="Arial" pitchFamily="34" charset="0"/>
              </a:rPr>
              <a:t>Antonini</a:t>
            </a:r>
            <a:r>
              <a:rPr lang="en-US" sz="3200" dirty="0">
                <a:solidFill>
                  <a:srgbClr val="2B58E7"/>
                </a:solidFill>
                <a:latin typeface="Arial" pitchFamily="34" charset="0"/>
                <a:cs typeface="Arial" pitchFamily="34" charset="0"/>
              </a:rPr>
              <a:t> and Box Report of 1996</a:t>
            </a:r>
          </a:p>
          <a:p>
            <a:pPr algn="ctr"/>
            <a:endParaRPr lang="en-US" sz="3200" dirty="0">
              <a:solidFill>
                <a:srgbClr val="2B58E7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200" dirty="0">
                <a:solidFill>
                  <a:srgbClr val="2B58E7"/>
                </a:solidFill>
                <a:latin typeface="Arial" pitchFamily="34" charset="0"/>
                <a:cs typeface="Arial" pitchFamily="34" charset="0"/>
              </a:rPr>
              <a:t>Maximum draft Sailboats -4 ft. </a:t>
            </a:r>
          </a:p>
          <a:p>
            <a:pPr algn="ctr"/>
            <a:endParaRPr lang="en-US" sz="3200" dirty="0">
              <a:solidFill>
                <a:srgbClr val="2B58E7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200" dirty="0">
                <a:solidFill>
                  <a:srgbClr val="2B58E7"/>
                </a:solidFill>
                <a:latin typeface="Arial" pitchFamily="34" charset="0"/>
                <a:cs typeface="Arial" pitchFamily="34" charset="0"/>
              </a:rPr>
              <a:t>Maximum draft Power Boats -2 ft.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685800"/>
            <a:ext cx="1524000" cy="3048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8" name="Flowchart: Alternate Process 7"/>
          <p:cNvSpPr/>
          <p:nvPr/>
        </p:nvSpPr>
        <p:spPr>
          <a:xfrm>
            <a:off x="2971800" y="685800"/>
            <a:ext cx="5562600" cy="304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A9F3FB-98E0-4CD5-8EE7-123E59B27892}" type="slidenum">
              <a:rPr lang="en-US" b="1">
                <a:latin typeface="Arial" pitchFamily="34" charset="0"/>
                <a:cs typeface="Arial" pitchFamily="34" charset="0"/>
              </a:rPr>
              <a:pPr>
                <a:defRPr/>
              </a:pPr>
              <a:t>3</a:t>
            </a:fld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6" name="TextBox 12"/>
          <p:cNvSpPr txBox="1">
            <a:spLocks noChangeArrowheads="1"/>
          </p:cNvSpPr>
          <p:nvPr/>
        </p:nvSpPr>
        <p:spPr bwMode="auto">
          <a:xfrm>
            <a:off x="2438400" y="152400"/>
            <a:ext cx="609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800" b="1">
                <a:solidFill>
                  <a:srgbClr val="0000CC"/>
                </a:solidFill>
                <a:cs typeface="Arial" charset="0"/>
              </a:rPr>
              <a:t>TOWN OF LONGBOAT KEY</a:t>
            </a:r>
          </a:p>
        </p:txBody>
      </p:sp>
      <p:pic>
        <p:nvPicPr>
          <p:cNvPr id="5127" name="Picture 10" descr="LBK Production 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327025"/>
            <a:ext cx="896938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ounded Rectangle 3"/>
          <p:cNvSpPr/>
          <p:nvPr/>
        </p:nvSpPr>
        <p:spPr>
          <a:xfrm>
            <a:off x="2743200" y="838200"/>
            <a:ext cx="5638800" cy="3048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6" name="Flowchart: Alternate Process 5"/>
          <p:cNvSpPr/>
          <p:nvPr/>
        </p:nvSpPr>
        <p:spPr>
          <a:xfrm>
            <a:off x="228600" y="838200"/>
            <a:ext cx="1524000" cy="304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60960" y="1227304"/>
            <a:ext cx="7772400" cy="982496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rgbClr val="2B58E7"/>
                </a:solidFill>
                <a:latin typeface="Arial" pitchFamily="34" charset="0"/>
                <a:ea typeface="+mj-ea"/>
                <a:cs typeface="Arial" pitchFamily="34" charset="0"/>
              </a:rPr>
              <a:t>CANAL DREDGING SURVEY REPORT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rgbClr val="2B58E7"/>
                </a:solidFill>
                <a:latin typeface="Arial" pitchFamily="34" charset="0"/>
                <a:ea typeface="+mj-ea"/>
                <a:cs typeface="Arial" pitchFamily="34" charset="0"/>
              </a:rPr>
              <a:t>Canals Not surveyed 2013</a:t>
            </a:r>
          </a:p>
        </p:txBody>
      </p:sp>
      <p:pic>
        <p:nvPicPr>
          <p:cNvPr id="14" name="Picture 13" descr="NDCanal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2288" y="2191968"/>
            <a:ext cx="5013960" cy="4572000"/>
          </a:xfrm>
          <a:prstGeom prst="rect">
            <a:avLst/>
          </a:prstGeom>
        </p:spPr>
      </p:pic>
      <p:sp>
        <p:nvSpPr>
          <p:cNvPr id="15" name="Rectangular Callout 14"/>
          <p:cNvSpPr/>
          <p:nvPr/>
        </p:nvSpPr>
        <p:spPr>
          <a:xfrm>
            <a:off x="609600" y="2286000"/>
            <a:ext cx="2438400" cy="1676400"/>
          </a:xfrm>
          <a:prstGeom prst="wedgeRectCallout">
            <a:avLst>
              <a:gd name="adj1" fmla="val 103802"/>
              <a:gd name="adj2" fmla="val 826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Canal #1 </a:t>
            </a:r>
          </a:p>
          <a:p>
            <a:pPr algn="ctr"/>
            <a:r>
              <a:rPr lang="en-US" dirty="0"/>
              <a:t>Longboat Dr. N.</a:t>
            </a:r>
          </a:p>
          <a:p>
            <a:pPr algn="ctr"/>
            <a:r>
              <a:rPr lang="en-US" dirty="0"/>
              <a:t>Lands End</a:t>
            </a:r>
          </a:p>
          <a:p>
            <a:pPr algn="ctr"/>
            <a:r>
              <a:rPr lang="en-US" dirty="0"/>
              <a:t>1998 Survey -2.9 to -6.8</a:t>
            </a:r>
          </a:p>
          <a:p>
            <a:pPr algn="ctr"/>
            <a:r>
              <a:rPr lang="en-US" dirty="0"/>
              <a:t>Not inc. in 2003 Project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685800"/>
            <a:ext cx="1524000" cy="3048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8" name="Flowchart: Alternate Process 7"/>
          <p:cNvSpPr/>
          <p:nvPr/>
        </p:nvSpPr>
        <p:spPr>
          <a:xfrm>
            <a:off x="2971800" y="685800"/>
            <a:ext cx="5562600" cy="304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A9F3FB-98E0-4CD5-8EE7-123E59B27892}" type="slidenum">
              <a:rPr lang="en-US" b="1">
                <a:latin typeface="Arial" pitchFamily="34" charset="0"/>
                <a:cs typeface="Arial" pitchFamily="34" charset="0"/>
              </a:rPr>
              <a:pPr>
                <a:defRPr/>
              </a:pPr>
              <a:t>4</a:t>
            </a:fld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6" name="TextBox 12"/>
          <p:cNvSpPr txBox="1">
            <a:spLocks noChangeArrowheads="1"/>
          </p:cNvSpPr>
          <p:nvPr/>
        </p:nvSpPr>
        <p:spPr bwMode="auto">
          <a:xfrm>
            <a:off x="2438400" y="152400"/>
            <a:ext cx="609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800" b="1">
                <a:solidFill>
                  <a:srgbClr val="0000CC"/>
                </a:solidFill>
                <a:cs typeface="Arial" charset="0"/>
              </a:rPr>
              <a:t>TOWN OF LONGBOAT KEY</a:t>
            </a:r>
          </a:p>
        </p:txBody>
      </p:sp>
      <p:pic>
        <p:nvPicPr>
          <p:cNvPr id="5127" name="Picture 10" descr="LBK Production 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327025"/>
            <a:ext cx="896938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ounded Rectangle 3"/>
          <p:cNvSpPr/>
          <p:nvPr/>
        </p:nvSpPr>
        <p:spPr>
          <a:xfrm>
            <a:off x="2743200" y="838200"/>
            <a:ext cx="5638800" cy="3048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6" name="Flowchart: Alternate Process 5"/>
          <p:cNvSpPr/>
          <p:nvPr/>
        </p:nvSpPr>
        <p:spPr>
          <a:xfrm>
            <a:off x="228600" y="838200"/>
            <a:ext cx="1524000" cy="304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60960" y="1227304"/>
            <a:ext cx="7772400" cy="982496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rgbClr val="2B58E7"/>
                </a:solidFill>
                <a:latin typeface="Arial" pitchFamily="34" charset="0"/>
                <a:ea typeface="+mj-ea"/>
                <a:cs typeface="Arial" pitchFamily="34" charset="0"/>
              </a:rPr>
              <a:t>CANAL DREDGING SURVEY REPORT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rgbClr val="2B58E7"/>
                </a:solidFill>
                <a:latin typeface="Arial" pitchFamily="34" charset="0"/>
                <a:ea typeface="+mj-ea"/>
                <a:cs typeface="Arial" pitchFamily="34" charset="0"/>
              </a:rPr>
              <a:t>Canals Not surveyed 2013</a:t>
            </a:r>
          </a:p>
        </p:txBody>
      </p:sp>
      <p:pic>
        <p:nvPicPr>
          <p:cNvPr id="16" name="Picture 15" descr="ND12-1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3920" y="2159536"/>
            <a:ext cx="5013960" cy="4572000"/>
          </a:xfrm>
          <a:prstGeom prst="rect">
            <a:avLst/>
          </a:prstGeom>
        </p:spPr>
      </p:pic>
      <p:sp>
        <p:nvSpPr>
          <p:cNvPr id="17" name="Rectangular Callout 16"/>
          <p:cNvSpPr/>
          <p:nvPr/>
        </p:nvSpPr>
        <p:spPr>
          <a:xfrm>
            <a:off x="152400" y="2286000"/>
            <a:ext cx="2438400" cy="2667000"/>
          </a:xfrm>
          <a:prstGeom prst="wedgeRectCallout">
            <a:avLst>
              <a:gd name="adj1" fmla="val 20823"/>
              <a:gd name="adj2" fmla="val 500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Canals  #12 -15 </a:t>
            </a:r>
          </a:p>
          <a:p>
            <a:pPr algn="ctr"/>
            <a:r>
              <a:rPr lang="en-US" dirty="0"/>
              <a:t>Hideaway Bay thru Emerald Harbor</a:t>
            </a:r>
          </a:p>
          <a:p>
            <a:pPr algn="ctr"/>
            <a:r>
              <a:rPr lang="en-US" dirty="0"/>
              <a:t>1998 Survey -3.8 to -7.9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Minor Dredging to</a:t>
            </a:r>
          </a:p>
          <a:p>
            <a:pPr algn="ctr"/>
            <a:r>
              <a:rPr lang="en-US" dirty="0"/>
              <a:t> -5.4 in Canals  15S and entrance  to 12 in 2003 Project</a:t>
            </a:r>
          </a:p>
        </p:txBody>
      </p:sp>
      <p:sp>
        <p:nvSpPr>
          <p:cNvPr id="19" name="Rectangular Callout 18"/>
          <p:cNvSpPr/>
          <p:nvPr/>
        </p:nvSpPr>
        <p:spPr>
          <a:xfrm>
            <a:off x="3048000" y="2438400"/>
            <a:ext cx="685800" cy="304800"/>
          </a:xfrm>
          <a:prstGeom prst="wedgeRectCallout">
            <a:avLst>
              <a:gd name="adj1" fmla="val -35018"/>
              <a:gd name="adj2" fmla="val 429521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15 N</a:t>
            </a:r>
          </a:p>
        </p:txBody>
      </p:sp>
      <p:sp>
        <p:nvSpPr>
          <p:cNvPr id="20" name="Rectangular Callout 19"/>
          <p:cNvSpPr/>
          <p:nvPr/>
        </p:nvSpPr>
        <p:spPr>
          <a:xfrm>
            <a:off x="3810000" y="2438400"/>
            <a:ext cx="685800" cy="304800"/>
          </a:xfrm>
          <a:prstGeom prst="wedgeRectCallout">
            <a:avLst>
              <a:gd name="adj1" fmla="val -80408"/>
              <a:gd name="adj2" fmla="val 611436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15 S</a:t>
            </a:r>
          </a:p>
        </p:txBody>
      </p:sp>
      <p:sp>
        <p:nvSpPr>
          <p:cNvPr id="21" name="Rectangular Callout 20"/>
          <p:cNvSpPr/>
          <p:nvPr/>
        </p:nvSpPr>
        <p:spPr>
          <a:xfrm>
            <a:off x="4724400" y="2819400"/>
            <a:ext cx="533400" cy="228600"/>
          </a:xfrm>
          <a:prstGeom prst="wedgeRectCallout">
            <a:avLst>
              <a:gd name="adj1" fmla="val -45758"/>
              <a:gd name="adj2" fmla="val 836968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12</a:t>
            </a:r>
          </a:p>
        </p:txBody>
      </p:sp>
      <p:sp>
        <p:nvSpPr>
          <p:cNvPr id="22" name="Rectangular Callout 21"/>
          <p:cNvSpPr/>
          <p:nvPr/>
        </p:nvSpPr>
        <p:spPr>
          <a:xfrm>
            <a:off x="5334000" y="3352800"/>
            <a:ext cx="533400" cy="228600"/>
          </a:xfrm>
          <a:prstGeom prst="wedgeRectCallout">
            <a:avLst>
              <a:gd name="adj1" fmla="val -45758"/>
              <a:gd name="adj2" fmla="val 836968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13</a:t>
            </a:r>
          </a:p>
        </p:txBody>
      </p:sp>
      <p:sp>
        <p:nvSpPr>
          <p:cNvPr id="23" name="Rectangular Callout 22"/>
          <p:cNvSpPr/>
          <p:nvPr/>
        </p:nvSpPr>
        <p:spPr>
          <a:xfrm>
            <a:off x="6096000" y="3657600"/>
            <a:ext cx="533400" cy="228600"/>
          </a:xfrm>
          <a:prstGeom prst="wedgeRectCallout">
            <a:avLst>
              <a:gd name="adj1" fmla="val -45758"/>
              <a:gd name="adj2" fmla="val 836968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685800"/>
            <a:ext cx="1524000" cy="3048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8" name="Flowchart: Alternate Process 7"/>
          <p:cNvSpPr/>
          <p:nvPr/>
        </p:nvSpPr>
        <p:spPr>
          <a:xfrm>
            <a:off x="2971800" y="685800"/>
            <a:ext cx="5562600" cy="304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A9F3FB-98E0-4CD5-8EE7-123E59B27892}" type="slidenum">
              <a:rPr lang="en-US" b="1">
                <a:latin typeface="Arial" pitchFamily="34" charset="0"/>
                <a:cs typeface="Arial" pitchFamily="34" charset="0"/>
              </a:rPr>
              <a:pPr>
                <a:defRPr/>
              </a:pPr>
              <a:t>5</a:t>
            </a:fld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6" name="TextBox 12"/>
          <p:cNvSpPr txBox="1">
            <a:spLocks noChangeArrowheads="1"/>
          </p:cNvSpPr>
          <p:nvPr/>
        </p:nvSpPr>
        <p:spPr bwMode="auto">
          <a:xfrm>
            <a:off x="2438400" y="152400"/>
            <a:ext cx="609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800" b="1">
                <a:solidFill>
                  <a:srgbClr val="0000CC"/>
                </a:solidFill>
                <a:cs typeface="Arial" charset="0"/>
              </a:rPr>
              <a:t>TOWN OF LONGBOAT KEY</a:t>
            </a:r>
          </a:p>
        </p:txBody>
      </p:sp>
      <p:pic>
        <p:nvPicPr>
          <p:cNvPr id="5127" name="Picture 10" descr="LBK Production 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327025"/>
            <a:ext cx="896938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ounded Rectangle 3"/>
          <p:cNvSpPr/>
          <p:nvPr/>
        </p:nvSpPr>
        <p:spPr>
          <a:xfrm>
            <a:off x="2743200" y="838200"/>
            <a:ext cx="5638800" cy="3048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6" name="Flowchart: Alternate Process 5"/>
          <p:cNvSpPr/>
          <p:nvPr/>
        </p:nvSpPr>
        <p:spPr>
          <a:xfrm>
            <a:off x="228600" y="838200"/>
            <a:ext cx="1524000" cy="304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60960" y="1227304"/>
            <a:ext cx="7772400" cy="982496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rgbClr val="2B58E7"/>
                </a:solidFill>
                <a:latin typeface="Arial" pitchFamily="34" charset="0"/>
                <a:ea typeface="+mj-ea"/>
                <a:cs typeface="Arial" pitchFamily="34" charset="0"/>
              </a:rPr>
              <a:t>CANAL DREDGING SURVEY REPORT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rgbClr val="2B58E7"/>
                </a:solidFill>
                <a:latin typeface="Arial" pitchFamily="34" charset="0"/>
                <a:ea typeface="+mj-ea"/>
                <a:cs typeface="Arial" pitchFamily="34" charset="0"/>
              </a:rPr>
              <a:t>Canals Not surveyed 2013</a:t>
            </a:r>
          </a:p>
        </p:txBody>
      </p:sp>
      <p:pic>
        <p:nvPicPr>
          <p:cNvPr id="24" name="Picture 23" descr="ND Spanish Mai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0" y="2133600"/>
            <a:ext cx="5013960" cy="4572000"/>
          </a:xfrm>
          <a:prstGeom prst="rect">
            <a:avLst/>
          </a:prstGeom>
        </p:spPr>
      </p:pic>
      <p:sp>
        <p:nvSpPr>
          <p:cNvPr id="25" name="Rectangular Callout 24"/>
          <p:cNvSpPr/>
          <p:nvPr/>
        </p:nvSpPr>
        <p:spPr>
          <a:xfrm>
            <a:off x="152400" y="2286000"/>
            <a:ext cx="2514600" cy="1752600"/>
          </a:xfrm>
          <a:prstGeom prst="wedgeRectCallout">
            <a:avLst>
              <a:gd name="adj1" fmla="val 141302"/>
              <a:gd name="adj2" fmla="val 500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Spanish Main Yacht Club</a:t>
            </a:r>
          </a:p>
          <a:p>
            <a:pPr algn="ctr"/>
            <a:r>
              <a:rPr lang="en-US" dirty="0"/>
              <a:t>Not  included in1998 Survey</a:t>
            </a:r>
          </a:p>
          <a:p>
            <a:pPr algn="ctr"/>
            <a:r>
              <a:rPr lang="en-US" dirty="0"/>
              <a:t>Not inc. in 2003 Project </a:t>
            </a:r>
          </a:p>
        </p:txBody>
      </p:sp>
      <p:sp>
        <p:nvSpPr>
          <p:cNvPr id="26" name="Rectangular Callout 25"/>
          <p:cNvSpPr/>
          <p:nvPr/>
        </p:nvSpPr>
        <p:spPr>
          <a:xfrm>
            <a:off x="5791200" y="2438400"/>
            <a:ext cx="762000" cy="304800"/>
          </a:xfrm>
          <a:prstGeom prst="wedgeRectCallout">
            <a:avLst>
              <a:gd name="adj1" fmla="val -119801"/>
              <a:gd name="adj2" fmla="val 34228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ICW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685800"/>
            <a:ext cx="1524000" cy="3048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8" name="Flowchart: Alternate Process 7"/>
          <p:cNvSpPr/>
          <p:nvPr/>
        </p:nvSpPr>
        <p:spPr>
          <a:xfrm>
            <a:off x="2971800" y="685800"/>
            <a:ext cx="5562600" cy="304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A9F3FB-98E0-4CD5-8EE7-123E59B27892}" type="slidenum">
              <a:rPr lang="en-US" b="1">
                <a:latin typeface="Arial" pitchFamily="34" charset="0"/>
                <a:cs typeface="Arial" pitchFamily="34" charset="0"/>
              </a:rPr>
              <a:pPr>
                <a:defRPr/>
              </a:pPr>
              <a:t>6</a:t>
            </a:fld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6" name="TextBox 12"/>
          <p:cNvSpPr txBox="1">
            <a:spLocks noChangeArrowheads="1"/>
          </p:cNvSpPr>
          <p:nvPr/>
        </p:nvSpPr>
        <p:spPr bwMode="auto">
          <a:xfrm>
            <a:off x="2438400" y="152400"/>
            <a:ext cx="609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800" b="1">
                <a:solidFill>
                  <a:srgbClr val="0000CC"/>
                </a:solidFill>
                <a:cs typeface="Arial" charset="0"/>
              </a:rPr>
              <a:t>TOWN OF LONGBOAT KEY</a:t>
            </a:r>
          </a:p>
        </p:txBody>
      </p:sp>
      <p:pic>
        <p:nvPicPr>
          <p:cNvPr id="5127" name="Picture 10" descr="LBK Production 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327025"/>
            <a:ext cx="896938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ounded Rectangle 3"/>
          <p:cNvSpPr/>
          <p:nvPr/>
        </p:nvSpPr>
        <p:spPr>
          <a:xfrm>
            <a:off x="2743200" y="838200"/>
            <a:ext cx="5638800" cy="3048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6" name="Flowchart: Alternate Process 5"/>
          <p:cNvSpPr/>
          <p:nvPr/>
        </p:nvSpPr>
        <p:spPr>
          <a:xfrm>
            <a:off x="228600" y="838200"/>
            <a:ext cx="1524000" cy="304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60960" y="1227304"/>
            <a:ext cx="7772400" cy="982496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rgbClr val="2B58E7"/>
                </a:solidFill>
                <a:latin typeface="Arial" pitchFamily="34" charset="0"/>
                <a:ea typeface="+mj-ea"/>
                <a:cs typeface="Arial" pitchFamily="34" charset="0"/>
              </a:rPr>
              <a:t>CANAL DREDGING SURVEY REPORT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rgbClr val="2B58E7"/>
                </a:solidFill>
                <a:latin typeface="Arial" pitchFamily="34" charset="0"/>
                <a:ea typeface="+mj-ea"/>
                <a:cs typeface="Arial" pitchFamily="34" charset="0"/>
              </a:rPr>
              <a:t>Canals Not surveyed 2013</a:t>
            </a:r>
          </a:p>
        </p:txBody>
      </p:sp>
      <p:pic>
        <p:nvPicPr>
          <p:cNvPr id="24" name="Picture 23" descr="ND Canal 20 Durant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4520" y="2164080"/>
            <a:ext cx="5013960" cy="4572000"/>
          </a:xfrm>
          <a:prstGeom prst="rect">
            <a:avLst/>
          </a:prstGeom>
        </p:spPr>
      </p:pic>
      <p:sp>
        <p:nvSpPr>
          <p:cNvPr id="25" name="Rectangular Callout 24"/>
          <p:cNvSpPr/>
          <p:nvPr/>
        </p:nvSpPr>
        <p:spPr>
          <a:xfrm>
            <a:off x="228600" y="3124200"/>
            <a:ext cx="2438400" cy="1752600"/>
          </a:xfrm>
          <a:prstGeom prst="wedgeRectCallout">
            <a:avLst>
              <a:gd name="adj1" fmla="val 143155"/>
              <a:gd name="adj2" fmla="val 259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Canals  #20 </a:t>
            </a:r>
          </a:p>
          <a:p>
            <a:pPr algn="ctr"/>
            <a:r>
              <a:rPr lang="en-US" dirty="0"/>
              <a:t>Durante Park</a:t>
            </a:r>
          </a:p>
          <a:p>
            <a:pPr algn="ctr"/>
            <a:r>
              <a:rPr lang="en-US" dirty="0"/>
              <a:t>Gulf Bay Rd.</a:t>
            </a:r>
          </a:p>
          <a:p>
            <a:pPr algn="ctr"/>
            <a:r>
              <a:rPr lang="en-US" dirty="0"/>
              <a:t>1998 Survey -2.3 to -6.8</a:t>
            </a:r>
          </a:p>
          <a:p>
            <a:pPr algn="ctr"/>
            <a:r>
              <a:rPr lang="en-US" dirty="0"/>
              <a:t>Not inc. in 2003 Project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685800"/>
            <a:ext cx="1524000" cy="3048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8" name="Flowchart: Alternate Process 7"/>
          <p:cNvSpPr/>
          <p:nvPr/>
        </p:nvSpPr>
        <p:spPr>
          <a:xfrm>
            <a:off x="2971800" y="685800"/>
            <a:ext cx="5562600" cy="304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A9F3FB-98E0-4CD5-8EE7-123E59B27892}" type="slidenum">
              <a:rPr lang="en-US" b="1">
                <a:latin typeface="Arial" pitchFamily="34" charset="0"/>
                <a:cs typeface="Arial" pitchFamily="34" charset="0"/>
              </a:rPr>
              <a:pPr>
                <a:defRPr/>
              </a:pPr>
              <a:t>7</a:t>
            </a:fld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6" name="TextBox 12"/>
          <p:cNvSpPr txBox="1">
            <a:spLocks noChangeArrowheads="1"/>
          </p:cNvSpPr>
          <p:nvPr/>
        </p:nvSpPr>
        <p:spPr bwMode="auto">
          <a:xfrm>
            <a:off x="2438400" y="152400"/>
            <a:ext cx="609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800" b="1">
                <a:solidFill>
                  <a:srgbClr val="0000CC"/>
                </a:solidFill>
                <a:cs typeface="Arial" charset="0"/>
              </a:rPr>
              <a:t>TOWN OF LONGBOAT KEY</a:t>
            </a:r>
          </a:p>
        </p:txBody>
      </p:sp>
      <p:pic>
        <p:nvPicPr>
          <p:cNvPr id="5127" name="Picture 10" descr="LBK Production 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327025"/>
            <a:ext cx="896938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ounded Rectangle 3"/>
          <p:cNvSpPr/>
          <p:nvPr/>
        </p:nvSpPr>
        <p:spPr>
          <a:xfrm>
            <a:off x="2743200" y="838200"/>
            <a:ext cx="5638800" cy="3048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6" name="Flowchart: Alternate Process 5"/>
          <p:cNvSpPr/>
          <p:nvPr/>
        </p:nvSpPr>
        <p:spPr>
          <a:xfrm>
            <a:off x="228600" y="838200"/>
            <a:ext cx="1524000" cy="304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60960" y="1227304"/>
            <a:ext cx="7772400" cy="982496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rgbClr val="2B58E7"/>
                </a:solidFill>
                <a:latin typeface="Arial" pitchFamily="34" charset="0"/>
                <a:ea typeface="+mj-ea"/>
                <a:cs typeface="Arial" pitchFamily="34" charset="0"/>
              </a:rPr>
              <a:t>CANAL DREDGING SURVEY REPORT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rgbClr val="2B58E7"/>
                </a:solidFill>
                <a:latin typeface="Arial" pitchFamily="34" charset="0"/>
                <a:ea typeface="+mj-ea"/>
                <a:cs typeface="Arial" pitchFamily="34" charset="0"/>
              </a:rPr>
              <a:t>Canals Not surveyed 2013</a:t>
            </a:r>
          </a:p>
        </p:txBody>
      </p:sp>
      <p:pic>
        <p:nvPicPr>
          <p:cNvPr id="14" name="Picture 13" descr="ND 21 BchCastle-Sandham P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3104" y="2223312"/>
            <a:ext cx="5013960" cy="4572000"/>
          </a:xfrm>
          <a:prstGeom prst="rect">
            <a:avLst/>
          </a:prstGeom>
        </p:spPr>
      </p:pic>
      <p:sp>
        <p:nvSpPr>
          <p:cNvPr id="15" name="Rectangular Callout 14"/>
          <p:cNvSpPr/>
          <p:nvPr/>
        </p:nvSpPr>
        <p:spPr>
          <a:xfrm>
            <a:off x="6477000" y="2133600"/>
            <a:ext cx="2438400" cy="1752600"/>
          </a:xfrm>
          <a:prstGeom prst="wedgeRectCallout">
            <a:avLst>
              <a:gd name="adj1" fmla="val -147261"/>
              <a:gd name="adj2" fmla="val 688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Canals  #21 </a:t>
            </a:r>
          </a:p>
          <a:p>
            <a:pPr algn="ctr"/>
            <a:r>
              <a:rPr lang="en-US" dirty="0" err="1"/>
              <a:t>Sandhamn</a:t>
            </a:r>
            <a:r>
              <a:rPr lang="en-US" dirty="0"/>
              <a:t> Place</a:t>
            </a:r>
          </a:p>
          <a:p>
            <a:pPr algn="ctr"/>
            <a:r>
              <a:rPr lang="en-US" dirty="0"/>
              <a:t>Beach Castle</a:t>
            </a:r>
          </a:p>
          <a:p>
            <a:pPr algn="ctr"/>
            <a:r>
              <a:rPr lang="en-US" dirty="0"/>
              <a:t>1998 Survey -2.3 to -7.2</a:t>
            </a:r>
          </a:p>
          <a:p>
            <a:pPr algn="ctr"/>
            <a:r>
              <a:rPr lang="en-US" dirty="0"/>
              <a:t>Not inc. in 2003 Project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685800"/>
            <a:ext cx="1524000" cy="3048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8" name="Flowchart: Alternate Process 7"/>
          <p:cNvSpPr/>
          <p:nvPr/>
        </p:nvSpPr>
        <p:spPr>
          <a:xfrm>
            <a:off x="2971800" y="685800"/>
            <a:ext cx="5562600" cy="304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A9F3FB-98E0-4CD5-8EE7-123E59B27892}" type="slidenum">
              <a:rPr lang="en-US" b="1">
                <a:latin typeface="Arial" pitchFamily="34" charset="0"/>
                <a:cs typeface="Arial" pitchFamily="34" charset="0"/>
              </a:rPr>
              <a:pPr>
                <a:defRPr/>
              </a:pPr>
              <a:t>8</a:t>
            </a:fld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6" name="TextBox 12"/>
          <p:cNvSpPr txBox="1">
            <a:spLocks noChangeArrowheads="1"/>
          </p:cNvSpPr>
          <p:nvPr/>
        </p:nvSpPr>
        <p:spPr bwMode="auto">
          <a:xfrm>
            <a:off x="2438400" y="152400"/>
            <a:ext cx="609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800" b="1">
                <a:solidFill>
                  <a:srgbClr val="0000CC"/>
                </a:solidFill>
                <a:cs typeface="Arial" charset="0"/>
              </a:rPr>
              <a:t>TOWN OF LONGBOAT KEY</a:t>
            </a:r>
          </a:p>
        </p:txBody>
      </p:sp>
      <p:pic>
        <p:nvPicPr>
          <p:cNvPr id="5127" name="Picture 10" descr="LBK Production 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327025"/>
            <a:ext cx="896938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ounded Rectangle 3"/>
          <p:cNvSpPr/>
          <p:nvPr/>
        </p:nvSpPr>
        <p:spPr>
          <a:xfrm>
            <a:off x="2743200" y="838200"/>
            <a:ext cx="5638800" cy="3048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6" name="Flowchart: Alternate Process 5"/>
          <p:cNvSpPr/>
          <p:nvPr/>
        </p:nvSpPr>
        <p:spPr>
          <a:xfrm>
            <a:off x="228600" y="838200"/>
            <a:ext cx="1524000" cy="304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60960" y="1227304"/>
            <a:ext cx="7772400" cy="982496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rgbClr val="2B58E7"/>
                </a:solidFill>
                <a:latin typeface="Arial" pitchFamily="34" charset="0"/>
                <a:ea typeface="+mj-ea"/>
                <a:cs typeface="Arial" pitchFamily="34" charset="0"/>
              </a:rPr>
              <a:t>CANAL DREDGING SURVEY REPORT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rgbClr val="2B58E7"/>
                </a:solidFill>
                <a:latin typeface="Arial" pitchFamily="34" charset="0"/>
                <a:ea typeface="+mj-ea"/>
                <a:cs typeface="Arial" pitchFamily="34" charset="0"/>
              </a:rPr>
              <a:t>Canals Not surveyed 2013</a:t>
            </a:r>
          </a:p>
        </p:txBody>
      </p:sp>
      <p:pic>
        <p:nvPicPr>
          <p:cNvPr id="16" name="Picture 15" descr="ND Canals 22-2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0" y="2182240"/>
            <a:ext cx="5013960" cy="4572000"/>
          </a:xfrm>
          <a:prstGeom prst="rect">
            <a:avLst/>
          </a:prstGeom>
        </p:spPr>
      </p:pic>
      <p:sp>
        <p:nvSpPr>
          <p:cNvPr id="17" name="Rectangular Callout 16"/>
          <p:cNvSpPr/>
          <p:nvPr/>
        </p:nvSpPr>
        <p:spPr>
          <a:xfrm>
            <a:off x="6400800" y="3124200"/>
            <a:ext cx="2438400" cy="1752600"/>
          </a:xfrm>
          <a:prstGeom prst="wedgeRectCallout">
            <a:avLst>
              <a:gd name="adj1" fmla="val -49522"/>
              <a:gd name="adj2" fmla="val 194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Canals  #22, 23, 24 </a:t>
            </a:r>
          </a:p>
          <a:p>
            <a:pPr algn="ctr"/>
            <a:r>
              <a:rPr lang="en-US" dirty="0"/>
              <a:t>Private Lots </a:t>
            </a:r>
          </a:p>
          <a:p>
            <a:pPr algn="ctr"/>
            <a:r>
              <a:rPr lang="en-US" dirty="0"/>
              <a:t>and N. End of Windward Bay</a:t>
            </a:r>
          </a:p>
          <a:p>
            <a:pPr algn="ctr"/>
            <a:r>
              <a:rPr lang="en-US" dirty="0"/>
              <a:t>1998 Survey -2.3 to -6.8</a:t>
            </a:r>
          </a:p>
          <a:p>
            <a:pPr algn="ctr"/>
            <a:r>
              <a:rPr lang="en-US" dirty="0"/>
              <a:t>Not inc. in 2003 Project </a:t>
            </a:r>
          </a:p>
        </p:txBody>
      </p:sp>
      <p:sp>
        <p:nvSpPr>
          <p:cNvPr id="38" name="Rectangular Callout 37"/>
          <p:cNvSpPr/>
          <p:nvPr/>
        </p:nvSpPr>
        <p:spPr>
          <a:xfrm>
            <a:off x="3733800" y="2286000"/>
            <a:ext cx="685800" cy="304800"/>
          </a:xfrm>
          <a:prstGeom prst="wedgeRectCallout">
            <a:avLst>
              <a:gd name="adj1" fmla="val -47784"/>
              <a:gd name="adj2" fmla="val 451861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22</a:t>
            </a:r>
          </a:p>
        </p:txBody>
      </p:sp>
      <p:sp>
        <p:nvSpPr>
          <p:cNvPr id="39" name="Rectangular Callout 38"/>
          <p:cNvSpPr/>
          <p:nvPr/>
        </p:nvSpPr>
        <p:spPr>
          <a:xfrm>
            <a:off x="4572000" y="2286000"/>
            <a:ext cx="685800" cy="304800"/>
          </a:xfrm>
          <a:prstGeom prst="wedgeRectCallout">
            <a:avLst>
              <a:gd name="adj1" fmla="val -42110"/>
              <a:gd name="adj2" fmla="val 723138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23</a:t>
            </a:r>
          </a:p>
        </p:txBody>
      </p:sp>
      <p:sp>
        <p:nvSpPr>
          <p:cNvPr id="40" name="Rectangular Callout 39"/>
          <p:cNvSpPr/>
          <p:nvPr/>
        </p:nvSpPr>
        <p:spPr>
          <a:xfrm>
            <a:off x="5562600" y="4343400"/>
            <a:ext cx="685800" cy="304800"/>
          </a:xfrm>
          <a:prstGeom prst="wedgeRectCallout">
            <a:avLst>
              <a:gd name="adj1" fmla="val -128635"/>
              <a:gd name="adj2" fmla="val 19015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24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685800"/>
            <a:ext cx="1524000" cy="3048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8" name="Flowchart: Alternate Process 7"/>
          <p:cNvSpPr/>
          <p:nvPr/>
        </p:nvSpPr>
        <p:spPr>
          <a:xfrm>
            <a:off x="2971800" y="685800"/>
            <a:ext cx="5562600" cy="304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A9F3FB-98E0-4CD5-8EE7-123E59B27892}" type="slidenum">
              <a:rPr lang="en-US" b="1">
                <a:latin typeface="Arial" pitchFamily="34" charset="0"/>
                <a:cs typeface="Arial" pitchFamily="34" charset="0"/>
              </a:rPr>
              <a:pPr>
                <a:defRPr/>
              </a:pPr>
              <a:t>9</a:t>
            </a:fld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6" name="TextBox 12"/>
          <p:cNvSpPr txBox="1">
            <a:spLocks noChangeArrowheads="1"/>
          </p:cNvSpPr>
          <p:nvPr/>
        </p:nvSpPr>
        <p:spPr bwMode="auto">
          <a:xfrm>
            <a:off x="2438400" y="152400"/>
            <a:ext cx="609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800" b="1">
                <a:solidFill>
                  <a:srgbClr val="0000CC"/>
                </a:solidFill>
                <a:cs typeface="Arial" charset="0"/>
              </a:rPr>
              <a:t>TOWN OF LONGBOAT KEY</a:t>
            </a:r>
          </a:p>
        </p:txBody>
      </p:sp>
      <p:pic>
        <p:nvPicPr>
          <p:cNvPr id="5127" name="Picture 10" descr="LBK Production 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327025"/>
            <a:ext cx="896938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ounded Rectangle 3"/>
          <p:cNvSpPr/>
          <p:nvPr/>
        </p:nvSpPr>
        <p:spPr>
          <a:xfrm>
            <a:off x="2743200" y="838200"/>
            <a:ext cx="5638800" cy="3048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6" name="Flowchart: Alternate Process 5"/>
          <p:cNvSpPr/>
          <p:nvPr/>
        </p:nvSpPr>
        <p:spPr>
          <a:xfrm>
            <a:off x="228600" y="838200"/>
            <a:ext cx="1524000" cy="304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60960" y="1227304"/>
            <a:ext cx="7772400" cy="982496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rgbClr val="2B58E7"/>
                </a:solidFill>
                <a:latin typeface="Arial" pitchFamily="34" charset="0"/>
                <a:ea typeface="+mj-ea"/>
                <a:cs typeface="Arial" pitchFamily="34" charset="0"/>
              </a:rPr>
              <a:t>CANAL DREDGING SURVEY REPORT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rgbClr val="2B58E7"/>
                </a:solidFill>
                <a:latin typeface="Arial" pitchFamily="34" charset="0"/>
                <a:ea typeface="+mj-ea"/>
                <a:cs typeface="Arial" pitchFamily="34" charset="0"/>
              </a:rPr>
              <a:t>Canals Not surveyed 2013</a:t>
            </a:r>
          </a:p>
        </p:txBody>
      </p:sp>
      <p:pic>
        <p:nvPicPr>
          <p:cNvPr id="18" name="Picture 17" descr="ND Canals 25-2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2133600"/>
            <a:ext cx="5013960" cy="4572000"/>
          </a:xfrm>
          <a:prstGeom prst="rect">
            <a:avLst/>
          </a:prstGeom>
        </p:spPr>
      </p:pic>
      <p:sp>
        <p:nvSpPr>
          <p:cNvPr id="25" name="Rectangular Callout 24"/>
          <p:cNvSpPr/>
          <p:nvPr/>
        </p:nvSpPr>
        <p:spPr>
          <a:xfrm>
            <a:off x="6248400" y="2209800"/>
            <a:ext cx="2590800" cy="3048000"/>
          </a:xfrm>
          <a:prstGeom prst="wedgeRectCallout">
            <a:avLst>
              <a:gd name="adj1" fmla="val -49522"/>
              <a:gd name="adj2" fmla="val 194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Canals  #25 and 26</a:t>
            </a:r>
          </a:p>
          <a:p>
            <a:pPr algn="ctr"/>
            <a:endParaRPr lang="en-US" dirty="0"/>
          </a:p>
          <a:p>
            <a:pPr marL="342900" indent="-342900" algn="ctr"/>
            <a:r>
              <a:rPr lang="en-US" dirty="0"/>
              <a:t>S. End of Windward Bay</a:t>
            </a:r>
          </a:p>
          <a:p>
            <a:pPr marL="342900" indent="-342900" algn="ctr"/>
            <a:r>
              <a:rPr lang="en-US" dirty="0"/>
              <a:t>and Longboat Harbor</a:t>
            </a:r>
          </a:p>
          <a:p>
            <a:pPr algn="ctr"/>
            <a:r>
              <a:rPr lang="en-US" dirty="0"/>
              <a:t>1998 Survey -2.4 to -13.5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Canal #25  Dredged to</a:t>
            </a:r>
          </a:p>
          <a:p>
            <a:pPr algn="ctr"/>
            <a:r>
              <a:rPr lang="en-US" dirty="0"/>
              <a:t>-4.4 in 2003 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Canal #26</a:t>
            </a:r>
          </a:p>
          <a:p>
            <a:pPr algn="ctr"/>
            <a:r>
              <a:rPr lang="en-US" dirty="0"/>
              <a:t>Not inc. in 2003 Project </a:t>
            </a:r>
          </a:p>
        </p:txBody>
      </p:sp>
      <p:sp>
        <p:nvSpPr>
          <p:cNvPr id="30" name="Rectangular Callout 29"/>
          <p:cNvSpPr/>
          <p:nvPr/>
        </p:nvSpPr>
        <p:spPr>
          <a:xfrm>
            <a:off x="4572000" y="3200400"/>
            <a:ext cx="685800" cy="304800"/>
          </a:xfrm>
          <a:prstGeom prst="wedgeRectCallout">
            <a:avLst>
              <a:gd name="adj1" fmla="val -172607"/>
              <a:gd name="adj2" fmla="val 1462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25</a:t>
            </a:r>
          </a:p>
        </p:txBody>
      </p:sp>
      <p:sp>
        <p:nvSpPr>
          <p:cNvPr id="31" name="Rectangular Callout 30"/>
          <p:cNvSpPr/>
          <p:nvPr/>
        </p:nvSpPr>
        <p:spPr>
          <a:xfrm>
            <a:off x="5410200" y="3200400"/>
            <a:ext cx="685800" cy="304800"/>
          </a:xfrm>
          <a:prstGeom prst="wedgeRectCallout">
            <a:avLst>
              <a:gd name="adj1" fmla="val 6116"/>
              <a:gd name="adj2" fmla="val 480584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495</Words>
  <Application>Microsoft Office PowerPoint</Application>
  <PresentationFormat>On-screen Show (4:3)</PresentationFormat>
  <Paragraphs>132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jlinkogl</dc:creator>
  <cp:lastModifiedBy>Trish Shinkle</cp:lastModifiedBy>
  <cp:revision>19</cp:revision>
  <dcterms:created xsi:type="dcterms:W3CDTF">2013-12-09T16:06:36Z</dcterms:created>
  <dcterms:modified xsi:type="dcterms:W3CDTF">2025-04-11T18:30:28Z</dcterms:modified>
</cp:coreProperties>
</file>