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2" r:id="rId2"/>
    <p:sldId id="270" r:id="rId3"/>
    <p:sldId id="279" r:id="rId4"/>
    <p:sldId id="274" r:id="rId5"/>
    <p:sldId id="273" r:id="rId6"/>
    <p:sldId id="275" r:id="rId7"/>
    <p:sldId id="289" r:id="rId8"/>
    <p:sldId id="276" r:id="rId9"/>
    <p:sldId id="290" r:id="rId10"/>
    <p:sldId id="271" r:id="rId11"/>
    <p:sldId id="265" r:id="rId12"/>
    <p:sldId id="264" r:id="rId13"/>
    <p:sldId id="267" r:id="rId14"/>
    <p:sldId id="281" r:id="rId15"/>
    <p:sldId id="280" r:id="rId16"/>
    <p:sldId id="282" r:id="rId17"/>
    <p:sldId id="285" r:id="rId18"/>
    <p:sldId id="286" r:id="rId19"/>
    <p:sldId id="256" r:id="rId20"/>
    <p:sldId id="287" r:id="rId21"/>
    <p:sldId id="288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8CA"/>
    <a:srgbClr val="FFFFFF"/>
    <a:srgbClr val="E4D2D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651" autoAdjust="0"/>
  </p:normalViewPr>
  <p:slideViewPr>
    <p:cSldViewPr snapToGrid="0">
      <p:cViewPr varScale="1">
        <p:scale>
          <a:sx n="115" d="100"/>
          <a:sy n="115" d="100"/>
        </p:scale>
        <p:origin x="13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3D89C-78C0-4326-802E-023E5DA4B4A9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74F54-16C1-4D90-832C-D78EA041C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38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3AC9F-A31B-41AB-BB61-E60915F5F942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6E965-B978-44AA-ABBF-656D5577A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9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4B40-D08C-43DA-9453-3A930EC49DC4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Town of Longboat Key logo and decorative header" title="Town of Longboat Key Logo and Head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3176"/>
            <a:ext cx="9145588" cy="11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35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4735-A873-4C3A-9236-1068C153152C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3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E89F-3F29-44F3-9E37-EFD40012248A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4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3157-2433-4C64-A19D-AA2CF63EF281}" type="datetime1">
              <a:rPr lang="en-US" smtClean="0"/>
              <a:t>6/11/2019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00E2-B0EB-4EBD-8942-F8B1D65F09B0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7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DE8E-0D4F-404E-913D-57BEA7183065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3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9DF4-85B1-4DE2-8E42-52FD69B8E289}" type="datetime1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F826-B947-4037-9F49-F7125414D2E4}" type="datetime1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1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6B1B-8CE7-4FF3-AAD6-BA0FFDA2D51A}" type="datetime1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F1DD-303C-4A5F-8A9E-14093172B1DE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1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D939-30FE-4B1A-8188-D9D25F1078E2}" type="datetime1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1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61791"/>
            <a:ext cx="7886700" cy="559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FD0BB-1605-4B94-B82F-6C0CA3EA13A5}" type="datetime1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3CB0-41EC-43AE-BAE1-82016E7D08E0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352" cy="112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3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60862" y="4301910"/>
            <a:ext cx="7772400" cy="141317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Bayfront Park Recreation Center Planning</a:t>
            </a:r>
            <a:r>
              <a:rPr lang="en-US" b="1" dirty="0"/>
              <a:t/>
            </a:r>
            <a:br>
              <a:rPr lang="en-US" b="1" dirty="0"/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118062" y="4896185"/>
            <a:ext cx="6858000" cy="93655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Town Commission Regular Workshop Meeting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June 17, 2019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28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Scheme A Loc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93" y="1014152"/>
            <a:ext cx="6212501" cy="58438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55197"/>
            <a:ext cx="7886700" cy="55991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Scheme A Location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7690" y="1147156"/>
            <a:ext cx="307571" cy="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21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 descr="Scheme A Floor Pl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935" y="932929"/>
            <a:ext cx="5006685" cy="59250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17" y="705563"/>
            <a:ext cx="7886700" cy="55991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Scheme A Floor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1448" y="5724940"/>
            <a:ext cx="107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8,501 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 descr="Scheme B Loc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11" y="1017852"/>
            <a:ext cx="5985510" cy="584014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18" y="664001"/>
            <a:ext cx="7886700" cy="55991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Scheme B Location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4065" y="1143000"/>
            <a:ext cx="307571" cy="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99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 descr="Scheme B Floorpl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569" y="1023505"/>
            <a:ext cx="5475817" cy="583449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73" y="737397"/>
            <a:ext cx="7886700" cy="55991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Scheme B Floorplan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1448" y="5724940"/>
            <a:ext cx="107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8,808 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97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41" y="1735077"/>
            <a:ext cx="8228709" cy="323448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Bayfront Park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Recreation Center Concept Planning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Potential Reduction(s)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13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935" y="932929"/>
            <a:ext cx="5006685" cy="59250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17" y="705563"/>
            <a:ext cx="7886700" cy="55991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Scheme A Floor Plan</a:t>
            </a:r>
          </a:p>
        </p:txBody>
      </p:sp>
    </p:spTree>
    <p:extLst>
      <p:ext uri="{BB962C8B-B14F-4D97-AF65-F5344CB8AC3E}">
        <p14:creationId xmlns:p14="http://schemas.microsoft.com/office/powerpoint/2010/main" val="1604045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ED3CB0-41EC-43AE-BAE1-82016E7D08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935" y="932929"/>
            <a:ext cx="5006685" cy="59250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17" y="705563"/>
            <a:ext cx="7886700" cy="55991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Scheme A Floor Plan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Reduction 1 -1209 SF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41EE736-9994-40B9-B6AC-777AD61F0D6D}"/>
              </a:ext>
            </a:extLst>
          </p:cNvPr>
          <p:cNvSpPr/>
          <p:nvPr/>
        </p:nvSpPr>
        <p:spPr>
          <a:xfrm>
            <a:off x="3022979" y="2477068"/>
            <a:ext cx="743949" cy="2006221"/>
          </a:xfrm>
          <a:custGeom>
            <a:avLst/>
            <a:gdLst>
              <a:gd name="connsiteX0" fmla="*/ 129654 w 750627"/>
              <a:gd name="connsiteY0" fmla="*/ 0 h 2019868"/>
              <a:gd name="connsiteX1" fmla="*/ 0 w 750627"/>
              <a:gd name="connsiteY1" fmla="*/ 1992573 h 2019868"/>
              <a:gd name="connsiteX2" fmla="*/ 723331 w 750627"/>
              <a:gd name="connsiteY2" fmla="*/ 2019868 h 2019868"/>
              <a:gd name="connsiteX3" fmla="*/ 750627 w 750627"/>
              <a:gd name="connsiteY3" fmla="*/ 1426191 h 2019868"/>
              <a:gd name="connsiteX4" fmla="*/ 743803 w 750627"/>
              <a:gd name="connsiteY4" fmla="*/ 573206 h 2019868"/>
              <a:gd name="connsiteX5" fmla="*/ 518615 w 750627"/>
              <a:gd name="connsiteY5" fmla="*/ 580030 h 2019868"/>
              <a:gd name="connsiteX6" fmla="*/ 518615 w 750627"/>
              <a:gd name="connsiteY6" fmla="*/ 13647 h 2019868"/>
              <a:gd name="connsiteX0" fmla="*/ 129654 w 743949"/>
              <a:gd name="connsiteY0" fmla="*/ 0 h 2019868"/>
              <a:gd name="connsiteX1" fmla="*/ 0 w 743949"/>
              <a:gd name="connsiteY1" fmla="*/ 1992573 h 2019868"/>
              <a:gd name="connsiteX2" fmla="*/ 723331 w 743949"/>
              <a:gd name="connsiteY2" fmla="*/ 2019868 h 2019868"/>
              <a:gd name="connsiteX3" fmla="*/ 723331 w 743949"/>
              <a:gd name="connsiteY3" fmla="*/ 1419367 h 2019868"/>
              <a:gd name="connsiteX4" fmla="*/ 743803 w 743949"/>
              <a:gd name="connsiteY4" fmla="*/ 573206 h 2019868"/>
              <a:gd name="connsiteX5" fmla="*/ 518615 w 743949"/>
              <a:gd name="connsiteY5" fmla="*/ 580030 h 2019868"/>
              <a:gd name="connsiteX6" fmla="*/ 518615 w 743949"/>
              <a:gd name="connsiteY6" fmla="*/ 13647 h 2019868"/>
              <a:gd name="connsiteX0" fmla="*/ 129654 w 743949"/>
              <a:gd name="connsiteY0" fmla="*/ 0 h 2006221"/>
              <a:gd name="connsiteX1" fmla="*/ 0 w 743949"/>
              <a:gd name="connsiteY1" fmla="*/ 1992573 h 2006221"/>
              <a:gd name="connsiteX2" fmla="*/ 709683 w 743949"/>
              <a:gd name="connsiteY2" fmla="*/ 2006221 h 2006221"/>
              <a:gd name="connsiteX3" fmla="*/ 723331 w 743949"/>
              <a:gd name="connsiteY3" fmla="*/ 1419367 h 2006221"/>
              <a:gd name="connsiteX4" fmla="*/ 743803 w 743949"/>
              <a:gd name="connsiteY4" fmla="*/ 573206 h 2006221"/>
              <a:gd name="connsiteX5" fmla="*/ 518615 w 743949"/>
              <a:gd name="connsiteY5" fmla="*/ 580030 h 2006221"/>
              <a:gd name="connsiteX6" fmla="*/ 518615 w 743949"/>
              <a:gd name="connsiteY6" fmla="*/ 13647 h 200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949" h="2006221">
                <a:moveTo>
                  <a:pt x="129654" y="0"/>
                </a:moveTo>
                <a:lnTo>
                  <a:pt x="0" y="1992573"/>
                </a:lnTo>
                <a:lnTo>
                  <a:pt x="709683" y="2006221"/>
                </a:lnTo>
                <a:lnTo>
                  <a:pt x="723331" y="1419367"/>
                </a:lnTo>
                <a:cubicBezTo>
                  <a:pt x="721056" y="1135039"/>
                  <a:pt x="746078" y="857534"/>
                  <a:pt x="743803" y="573206"/>
                </a:cubicBezTo>
                <a:lnTo>
                  <a:pt x="518615" y="580030"/>
                </a:lnTo>
                <a:lnTo>
                  <a:pt x="518615" y="13647"/>
                </a:lnTo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22DEEE3-4E1D-4DB1-93EC-9EDC268CF596}"/>
              </a:ext>
            </a:extLst>
          </p:cNvPr>
          <p:cNvSpPr/>
          <p:nvPr/>
        </p:nvSpPr>
        <p:spPr>
          <a:xfrm>
            <a:off x="3043451" y="2497540"/>
            <a:ext cx="736979" cy="1992573"/>
          </a:xfrm>
          <a:custGeom>
            <a:avLst/>
            <a:gdLst>
              <a:gd name="connsiteX0" fmla="*/ 498143 w 736979"/>
              <a:gd name="connsiteY0" fmla="*/ 0 h 1992573"/>
              <a:gd name="connsiteX1" fmla="*/ 498143 w 736979"/>
              <a:gd name="connsiteY1" fmla="*/ 566382 h 1992573"/>
              <a:gd name="connsiteX2" fmla="*/ 736979 w 736979"/>
              <a:gd name="connsiteY2" fmla="*/ 552735 h 1992573"/>
              <a:gd name="connsiteX3" fmla="*/ 696036 w 736979"/>
              <a:gd name="connsiteY3" fmla="*/ 1992573 h 1992573"/>
              <a:gd name="connsiteX4" fmla="*/ 0 w 736979"/>
              <a:gd name="connsiteY4" fmla="*/ 1985750 h 1992573"/>
              <a:gd name="connsiteX0" fmla="*/ 498143 w 736979"/>
              <a:gd name="connsiteY0" fmla="*/ 0 h 1992573"/>
              <a:gd name="connsiteX1" fmla="*/ 504967 w 736979"/>
              <a:gd name="connsiteY1" fmla="*/ 552735 h 1992573"/>
              <a:gd name="connsiteX2" fmla="*/ 736979 w 736979"/>
              <a:gd name="connsiteY2" fmla="*/ 552735 h 1992573"/>
              <a:gd name="connsiteX3" fmla="*/ 696036 w 736979"/>
              <a:gd name="connsiteY3" fmla="*/ 1992573 h 1992573"/>
              <a:gd name="connsiteX4" fmla="*/ 0 w 736979"/>
              <a:gd name="connsiteY4" fmla="*/ 1985750 h 199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979" h="1992573">
                <a:moveTo>
                  <a:pt x="498143" y="0"/>
                </a:moveTo>
                <a:cubicBezTo>
                  <a:pt x="500418" y="184245"/>
                  <a:pt x="502692" y="368490"/>
                  <a:pt x="504967" y="552735"/>
                </a:cubicBezTo>
                <a:lnTo>
                  <a:pt x="736979" y="552735"/>
                </a:lnTo>
                <a:lnTo>
                  <a:pt x="696036" y="1992573"/>
                </a:lnTo>
                <a:lnTo>
                  <a:pt x="0" y="198575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67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ED3CB0-41EC-43AE-BAE1-82016E7D08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935" y="932929"/>
            <a:ext cx="5006685" cy="592507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17" y="705563"/>
            <a:ext cx="7886700" cy="55991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Scheme A Floor Plan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Reduction 2 -2199 SF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41EE736-9994-40B9-B6AC-777AD61F0D6D}"/>
              </a:ext>
            </a:extLst>
          </p:cNvPr>
          <p:cNvSpPr/>
          <p:nvPr/>
        </p:nvSpPr>
        <p:spPr>
          <a:xfrm>
            <a:off x="3022979" y="2477068"/>
            <a:ext cx="743949" cy="2006221"/>
          </a:xfrm>
          <a:custGeom>
            <a:avLst/>
            <a:gdLst>
              <a:gd name="connsiteX0" fmla="*/ 129654 w 750627"/>
              <a:gd name="connsiteY0" fmla="*/ 0 h 2019868"/>
              <a:gd name="connsiteX1" fmla="*/ 0 w 750627"/>
              <a:gd name="connsiteY1" fmla="*/ 1992573 h 2019868"/>
              <a:gd name="connsiteX2" fmla="*/ 723331 w 750627"/>
              <a:gd name="connsiteY2" fmla="*/ 2019868 h 2019868"/>
              <a:gd name="connsiteX3" fmla="*/ 750627 w 750627"/>
              <a:gd name="connsiteY3" fmla="*/ 1426191 h 2019868"/>
              <a:gd name="connsiteX4" fmla="*/ 743803 w 750627"/>
              <a:gd name="connsiteY4" fmla="*/ 573206 h 2019868"/>
              <a:gd name="connsiteX5" fmla="*/ 518615 w 750627"/>
              <a:gd name="connsiteY5" fmla="*/ 580030 h 2019868"/>
              <a:gd name="connsiteX6" fmla="*/ 518615 w 750627"/>
              <a:gd name="connsiteY6" fmla="*/ 13647 h 2019868"/>
              <a:gd name="connsiteX0" fmla="*/ 129654 w 743949"/>
              <a:gd name="connsiteY0" fmla="*/ 0 h 2019868"/>
              <a:gd name="connsiteX1" fmla="*/ 0 w 743949"/>
              <a:gd name="connsiteY1" fmla="*/ 1992573 h 2019868"/>
              <a:gd name="connsiteX2" fmla="*/ 723331 w 743949"/>
              <a:gd name="connsiteY2" fmla="*/ 2019868 h 2019868"/>
              <a:gd name="connsiteX3" fmla="*/ 723331 w 743949"/>
              <a:gd name="connsiteY3" fmla="*/ 1419367 h 2019868"/>
              <a:gd name="connsiteX4" fmla="*/ 743803 w 743949"/>
              <a:gd name="connsiteY4" fmla="*/ 573206 h 2019868"/>
              <a:gd name="connsiteX5" fmla="*/ 518615 w 743949"/>
              <a:gd name="connsiteY5" fmla="*/ 580030 h 2019868"/>
              <a:gd name="connsiteX6" fmla="*/ 518615 w 743949"/>
              <a:gd name="connsiteY6" fmla="*/ 13647 h 2019868"/>
              <a:gd name="connsiteX0" fmla="*/ 129654 w 743949"/>
              <a:gd name="connsiteY0" fmla="*/ 0 h 2006221"/>
              <a:gd name="connsiteX1" fmla="*/ 0 w 743949"/>
              <a:gd name="connsiteY1" fmla="*/ 1992573 h 2006221"/>
              <a:gd name="connsiteX2" fmla="*/ 709683 w 743949"/>
              <a:gd name="connsiteY2" fmla="*/ 2006221 h 2006221"/>
              <a:gd name="connsiteX3" fmla="*/ 723331 w 743949"/>
              <a:gd name="connsiteY3" fmla="*/ 1419367 h 2006221"/>
              <a:gd name="connsiteX4" fmla="*/ 743803 w 743949"/>
              <a:gd name="connsiteY4" fmla="*/ 573206 h 2006221"/>
              <a:gd name="connsiteX5" fmla="*/ 518615 w 743949"/>
              <a:gd name="connsiteY5" fmla="*/ 580030 h 2006221"/>
              <a:gd name="connsiteX6" fmla="*/ 518615 w 743949"/>
              <a:gd name="connsiteY6" fmla="*/ 13647 h 200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949" h="2006221">
                <a:moveTo>
                  <a:pt x="129654" y="0"/>
                </a:moveTo>
                <a:lnTo>
                  <a:pt x="0" y="1992573"/>
                </a:lnTo>
                <a:lnTo>
                  <a:pt x="709683" y="2006221"/>
                </a:lnTo>
                <a:lnTo>
                  <a:pt x="723331" y="1419367"/>
                </a:lnTo>
                <a:cubicBezTo>
                  <a:pt x="721056" y="1135039"/>
                  <a:pt x="746078" y="857534"/>
                  <a:pt x="743803" y="573206"/>
                </a:cubicBezTo>
                <a:lnTo>
                  <a:pt x="518615" y="580030"/>
                </a:lnTo>
                <a:lnTo>
                  <a:pt x="518615" y="13647"/>
                </a:lnTo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22DEEE3-4E1D-4DB1-93EC-9EDC268CF596}"/>
              </a:ext>
            </a:extLst>
          </p:cNvPr>
          <p:cNvSpPr/>
          <p:nvPr/>
        </p:nvSpPr>
        <p:spPr>
          <a:xfrm>
            <a:off x="3043451" y="2497540"/>
            <a:ext cx="736979" cy="1992573"/>
          </a:xfrm>
          <a:custGeom>
            <a:avLst/>
            <a:gdLst>
              <a:gd name="connsiteX0" fmla="*/ 498143 w 736979"/>
              <a:gd name="connsiteY0" fmla="*/ 0 h 1992573"/>
              <a:gd name="connsiteX1" fmla="*/ 498143 w 736979"/>
              <a:gd name="connsiteY1" fmla="*/ 566382 h 1992573"/>
              <a:gd name="connsiteX2" fmla="*/ 736979 w 736979"/>
              <a:gd name="connsiteY2" fmla="*/ 552735 h 1992573"/>
              <a:gd name="connsiteX3" fmla="*/ 696036 w 736979"/>
              <a:gd name="connsiteY3" fmla="*/ 1992573 h 1992573"/>
              <a:gd name="connsiteX4" fmla="*/ 0 w 736979"/>
              <a:gd name="connsiteY4" fmla="*/ 1985750 h 1992573"/>
              <a:gd name="connsiteX0" fmla="*/ 498143 w 736979"/>
              <a:gd name="connsiteY0" fmla="*/ 0 h 1992573"/>
              <a:gd name="connsiteX1" fmla="*/ 504967 w 736979"/>
              <a:gd name="connsiteY1" fmla="*/ 552735 h 1992573"/>
              <a:gd name="connsiteX2" fmla="*/ 736979 w 736979"/>
              <a:gd name="connsiteY2" fmla="*/ 552735 h 1992573"/>
              <a:gd name="connsiteX3" fmla="*/ 696036 w 736979"/>
              <a:gd name="connsiteY3" fmla="*/ 1992573 h 1992573"/>
              <a:gd name="connsiteX4" fmla="*/ 0 w 736979"/>
              <a:gd name="connsiteY4" fmla="*/ 1985750 h 199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979" h="1992573">
                <a:moveTo>
                  <a:pt x="498143" y="0"/>
                </a:moveTo>
                <a:cubicBezTo>
                  <a:pt x="500418" y="184245"/>
                  <a:pt x="502692" y="368490"/>
                  <a:pt x="504967" y="552735"/>
                </a:cubicBezTo>
                <a:lnTo>
                  <a:pt x="736979" y="552735"/>
                </a:lnTo>
                <a:lnTo>
                  <a:pt x="696036" y="1992573"/>
                </a:lnTo>
                <a:lnTo>
                  <a:pt x="0" y="198575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F70BC2-F325-4F6B-8417-980E93D89243}"/>
              </a:ext>
            </a:extLst>
          </p:cNvPr>
          <p:cNvSpPr/>
          <p:nvPr/>
        </p:nvSpPr>
        <p:spPr>
          <a:xfrm>
            <a:off x="4127500" y="2190750"/>
            <a:ext cx="743949" cy="559918"/>
          </a:xfrm>
          <a:prstGeom prst="rect">
            <a:avLst/>
          </a:prstGeom>
          <a:solidFill>
            <a:srgbClr val="C7C8CA"/>
          </a:solidFill>
          <a:ln>
            <a:solidFill>
              <a:srgbClr val="C7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CA4D918-4D5B-44F3-9FE7-F2067A9B376E}"/>
              </a:ext>
            </a:extLst>
          </p:cNvPr>
          <p:cNvSpPr/>
          <p:nvPr/>
        </p:nvSpPr>
        <p:spPr>
          <a:xfrm>
            <a:off x="3905250" y="1663150"/>
            <a:ext cx="1169670" cy="834390"/>
          </a:xfrm>
          <a:custGeom>
            <a:avLst/>
            <a:gdLst>
              <a:gd name="connsiteX0" fmla="*/ 1169670 w 1169670"/>
              <a:gd name="connsiteY0" fmla="*/ 712470 h 834390"/>
              <a:gd name="connsiteX1" fmla="*/ 49530 w 1169670"/>
              <a:gd name="connsiteY1" fmla="*/ 834390 h 834390"/>
              <a:gd name="connsiteX2" fmla="*/ 0 w 1169670"/>
              <a:gd name="connsiteY2" fmla="*/ 80010 h 834390"/>
              <a:gd name="connsiteX3" fmla="*/ 392430 w 1169670"/>
              <a:gd name="connsiteY3" fmla="*/ 60960 h 834390"/>
              <a:gd name="connsiteX4" fmla="*/ 400050 w 1169670"/>
              <a:gd name="connsiteY4" fmla="*/ 171450 h 834390"/>
              <a:gd name="connsiteX5" fmla="*/ 601980 w 1169670"/>
              <a:gd name="connsiteY5" fmla="*/ 156210 h 834390"/>
              <a:gd name="connsiteX6" fmla="*/ 594360 w 1169670"/>
              <a:gd name="connsiteY6" fmla="*/ 49530 h 834390"/>
              <a:gd name="connsiteX7" fmla="*/ 1135380 w 1169670"/>
              <a:gd name="connsiteY7" fmla="*/ 0 h 834390"/>
              <a:gd name="connsiteX8" fmla="*/ 1169670 w 1169670"/>
              <a:gd name="connsiteY8" fmla="*/ 712470 h 83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9670" h="834390">
                <a:moveTo>
                  <a:pt x="1169670" y="712470"/>
                </a:moveTo>
                <a:lnTo>
                  <a:pt x="49530" y="834390"/>
                </a:lnTo>
                <a:lnTo>
                  <a:pt x="0" y="80010"/>
                </a:lnTo>
                <a:lnTo>
                  <a:pt x="392430" y="60960"/>
                </a:lnTo>
                <a:lnTo>
                  <a:pt x="400050" y="171450"/>
                </a:lnTo>
                <a:lnTo>
                  <a:pt x="601980" y="156210"/>
                </a:lnTo>
                <a:lnTo>
                  <a:pt x="594360" y="49530"/>
                </a:lnTo>
                <a:lnTo>
                  <a:pt x="1135380" y="0"/>
                </a:lnTo>
                <a:lnTo>
                  <a:pt x="1169670" y="71247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3FEEA7-D1AB-4798-9676-6FB59D075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9899">
            <a:off x="4015896" y="2141220"/>
            <a:ext cx="930552" cy="434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A1E321-9AB3-4207-831A-FC1C1958D255}"/>
              </a:ext>
            </a:extLst>
          </p:cNvPr>
          <p:cNvSpPr/>
          <p:nvPr/>
        </p:nvSpPr>
        <p:spPr>
          <a:xfrm>
            <a:off x="3905250" y="1405890"/>
            <a:ext cx="876300" cy="4038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9B0158-4891-4014-AF9F-7A796B4B8D24}"/>
              </a:ext>
            </a:extLst>
          </p:cNvPr>
          <p:cNvCxnSpPr>
            <a:cxnSpLocks/>
            <a:stCxn id="9" idx="1"/>
          </p:cNvCxnSpPr>
          <p:nvPr/>
        </p:nvCxnSpPr>
        <p:spPr>
          <a:xfrm flipV="1">
            <a:off x="3954780" y="2444200"/>
            <a:ext cx="491490" cy="533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00D0DC-EDC6-4BF0-B92F-5A3B569CB328}"/>
              </a:ext>
            </a:extLst>
          </p:cNvPr>
          <p:cNvCxnSpPr>
            <a:cxnSpLocks/>
          </p:cNvCxnSpPr>
          <p:nvPr/>
        </p:nvCxnSpPr>
        <p:spPr>
          <a:xfrm flipV="1">
            <a:off x="4645946" y="2328538"/>
            <a:ext cx="666632" cy="83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114CE59-AF65-43D8-87E2-5437646747C2}"/>
              </a:ext>
            </a:extLst>
          </p:cNvPr>
          <p:cNvSpPr/>
          <p:nvPr/>
        </p:nvSpPr>
        <p:spPr>
          <a:xfrm>
            <a:off x="4028123" y="2448401"/>
            <a:ext cx="432912" cy="157639"/>
          </a:xfrm>
          <a:custGeom>
            <a:avLst/>
            <a:gdLst>
              <a:gd name="connsiteX0" fmla="*/ 0 w 449580"/>
              <a:gd name="connsiteY0" fmla="*/ 41910 h 160020"/>
              <a:gd name="connsiteX1" fmla="*/ 11430 w 449580"/>
              <a:gd name="connsiteY1" fmla="*/ 160020 h 160020"/>
              <a:gd name="connsiteX2" fmla="*/ 449580 w 449580"/>
              <a:gd name="connsiteY2" fmla="*/ 125730 h 160020"/>
              <a:gd name="connsiteX3" fmla="*/ 419100 w 449580"/>
              <a:gd name="connsiteY3" fmla="*/ 0 h 160020"/>
              <a:gd name="connsiteX4" fmla="*/ 0 w 449580"/>
              <a:gd name="connsiteY4" fmla="*/ 41910 h 160020"/>
              <a:gd name="connsiteX0" fmla="*/ 0 w 444818"/>
              <a:gd name="connsiteY0" fmla="*/ 41910 h 160020"/>
              <a:gd name="connsiteX1" fmla="*/ 11430 w 444818"/>
              <a:gd name="connsiteY1" fmla="*/ 160020 h 160020"/>
              <a:gd name="connsiteX2" fmla="*/ 444818 w 444818"/>
              <a:gd name="connsiteY2" fmla="*/ 125730 h 160020"/>
              <a:gd name="connsiteX3" fmla="*/ 419100 w 444818"/>
              <a:gd name="connsiteY3" fmla="*/ 0 h 160020"/>
              <a:gd name="connsiteX4" fmla="*/ 0 w 444818"/>
              <a:gd name="connsiteY4" fmla="*/ 41910 h 160020"/>
              <a:gd name="connsiteX0" fmla="*/ 0 w 444818"/>
              <a:gd name="connsiteY0" fmla="*/ 41910 h 160020"/>
              <a:gd name="connsiteX1" fmla="*/ 11430 w 444818"/>
              <a:gd name="connsiteY1" fmla="*/ 160020 h 160020"/>
              <a:gd name="connsiteX2" fmla="*/ 444818 w 444818"/>
              <a:gd name="connsiteY2" fmla="*/ 132874 h 160020"/>
              <a:gd name="connsiteX3" fmla="*/ 419100 w 444818"/>
              <a:gd name="connsiteY3" fmla="*/ 0 h 160020"/>
              <a:gd name="connsiteX4" fmla="*/ 0 w 444818"/>
              <a:gd name="connsiteY4" fmla="*/ 41910 h 160020"/>
              <a:gd name="connsiteX0" fmla="*/ 0 w 437675"/>
              <a:gd name="connsiteY0" fmla="*/ 41910 h 160020"/>
              <a:gd name="connsiteX1" fmla="*/ 11430 w 437675"/>
              <a:gd name="connsiteY1" fmla="*/ 160020 h 160020"/>
              <a:gd name="connsiteX2" fmla="*/ 437675 w 437675"/>
              <a:gd name="connsiteY2" fmla="*/ 128112 h 160020"/>
              <a:gd name="connsiteX3" fmla="*/ 419100 w 437675"/>
              <a:gd name="connsiteY3" fmla="*/ 0 h 160020"/>
              <a:gd name="connsiteX4" fmla="*/ 0 w 437675"/>
              <a:gd name="connsiteY4" fmla="*/ 41910 h 160020"/>
              <a:gd name="connsiteX0" fmla="*/ 0 w 437675"/>
              <a:gd name="connsiteY0" fmla="*/ 39529 h 157639"/>
              <a:gd name="connsiteX1" fmla="*/ 11430 w 437675"/>
              <a:gd name="connsiteY1" fmla="*/ 157639 h 157639"/>
              <a:gd name="connsiteX2" fmla="*/ 437675 w 437675"/>
              <a:gd name="connsiteY2" fmla="*/ 125731 h 157639"/>
              <a:gd name="connsiteX3" fmla="*/ 419100 w 437675"/>
              <a:gd name="connsiteY3" fmla="*/ 0 h 157639"/>
              <a:gd name="connsiteX4" fmla="*/ 0 w 437675"/>
              <a:gd name="connsiteY4" fmla="*/ 39529 h 157639"/>
              <a:gd name="connsiteX0" fmla="*/ 0 w 432912"/>
              <a:gd name="connsiteY0" fmla="*/ 46673 h 157639"/>
              <a:gd name="connsiteX1" fmla="*/ 6667 w 432912"/>
              <a:gd name="connsiteY1" fmla="*/ 157639 h 157639"/>
              <a:gd name="connsiteX2" fmla="*/ 432912 w 432912"/>
              <a:gd name="connsiteY2" fmla="*/ 125731 h 157639"/>
              <a:gd name="connsiteX3" fmla="*/ 414337 w 432912"/>
              <a:gd name="connsiteY3" fmla="*/ 0 h 157639"/>
              <a:gd name="connsiteX4" fmla="*/ 0 w 432912"/>
              <a:gd name="connsiteY4" fmla="*/ 46673 h 15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912" h="157639">
                <a:moveTo>
                  <a:pt x="0" y="46673"/>
                </a:moveTo>
                <a:lnTo>
                  <a:pt x="6667" y="157639"/>
                </a:lnTo>
                <a:lnTo>
                  <a:pt x="432912" y="125731"/>
                </a:lnTo>
                <a:lnTo>
                  <a:pt x="414337" y="0"/>
                </a:lnTo>
                <a:lnTo>
                  <a:pt x="0" y="46673"/>
                </a:lnTo>
                <a:close/>
              </a:path>
            </a:pathLst>
          </a:custGeom>
          <a:solidFill>
            <a:srgbClr val="C7C8CA"/>
          </a:solidFill>
          <a:ln>
            <a:solidFill>
              <a:srgbClr val="C7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3F3B839-5B4E-4074-B3F3-76FCF93FAD5E}"/>
              </a:ext>
            </a:extLst>
          </p:cNvPr>
          <p:cNvSpPr/>
          <p:nvPr/>
        </p:nvSpPr>
        <p:spPr>
          <a:xfrm>
            <a:off x="4464844" y="2372950"/>
            <a:ext cx="627040" cy="196418"/>
          </a:xfrm>
          <a:custGeom>
            <a:avLst/>
            <a:gdLst>
              <a:gd name="connsiteX0" fmla="*/ 0 w 616744"/>
              <a:gd name="connsiteY0" fmla="*/ 178594 h 178594"/>
              <a:gd name="connsiteX1" fmla="*/ 200025 w 616744"/>
              <a:gd name="connsiteY1" fmla="*/ 159544 h 178594"/>
              <a:gd name="connsiteX2" fmla="*/ 178594 w 616744"/>
              <a:gd name="connsiteY2" fmla="*/ 54769 h 178594"/>
              <a:gd name="connsiteX3" fmla="*/ 616744 w 616744"/>
              <a:gd name="connsiteY3" fmla="*/ 0 h 178594"/>
              <a:gd name="connsiteX4" fmla="*/ 466725 w 616744"/>
              <a:gd name="connsiteY4" fmla="*/ 19050 h 178594"/>
              <a:gd name="connsiteX5" fmla="*/ 483394 w 616744"/>
              <a:gd name="connsiteY5" fmla="*/ 173832 h 178594"/>
              <a:gd name="connsiteX6" fmla="*/ 0 w 616744"/>
              <a:gd name="connsiteY6" fmla="*/ 178594 h 178594"/>
              <a:gd name="connsiteX0" fmla="*/ 0 w 616744"/>
              <a:gd name="connsiteY0" fmla="*/ 195262 h 195262"/>
              <a:gd name="connsiteX1" fmla="*/ 200025 w 616744"/>
              <a:gd name="connsiteY1" fmla="*/ 159544 h 195262"/>
              <a:gd name="connsiteX2" fmla="*/ 178594 w 616744"/>
              <a:gd name="connsiteY2" fmla="*/ 54769 h 195262"/>
              <a:gd name="connsiteX3" fmla="*/ 616744 w 616744"/>
              <a:gd name="connsiteY3" fmla="*/ 0 h 195262"/>
              <a:gd name="connsiteX4" fmla="*/ 466725 w 616744"/>
              <a:gd name="connsiteY4" fmla="*/ 19050 h 195262"/>
              <a:gd name="connsiteX5" fmla="*/ 483394 w 616744"/>
              <a:gd name="connsiteY5" fmla="*/ 173832 h 195262"/>
              <a:gd name="connsiteX6" fmla="*/ 0 w 616744"/>
              <a:gd name="connsiteY6" fmla="*/ 195262 h 195262"/>
              <a:gd name="connsiteX0" fmla="*/ 0 w 627040"/>
              <a:gd name="connsiteY0" fmla="*/ 196418 h 196418"/>
              <a:gd name="connsiteX1" fmla="*/ 200025 w 627040"/>
              <a:gd name="connsiteY1" fmla="*/ 160700 h 196418"/>
              <a:gd name="connsiteX2" fmla="*/ 178594 w 627040"/>
              <a:gd name="connsiteY2" fmla="*/ 55925 h 196418"/>
              <a:gd name="connsiteX3" fmla="*/ 616744 w 627040"/>
              <a:gd name="connsiteY3" fmla="*/ 1156 h 196418"/>
              <a:gd name="connsiteX4" fmla="*/ 476250 w 627040"/>
              <a:gd name="connsiteY4" fmla="*/ 20206 h 196418"/>
              <a:gd name="connsiteX5" fmla="*/ 483394 w 627040"/>
              <a:gd name="connsiteY5" fmla="*/ 174988 h 196418"/>
              <a:gd name="connsiteX6" fmla="*/ 0 w 627040"/>
              <a:gd name="connsiteY6" fmla="*/ 196418 h 19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040" h="196418">
                <a:moveTo>
                  <a:pt x="0" y="196418"/>
                </a:moveTo>
                <a:lnTo>
                  <a:pt x="200025" y="160700"/>
                </a:lnTo>
                <a:lnTo>
                  <a:pt x="178594" y="55925"/>
                </a:lnTo>
                <a:lnTo>
                  <a:pt x="616744" y="1156"/>
                </a:lnTo>
                <a:cubicBezTo>
                  <a:pt x="666353" y="-4797"/>
                  <a:pt x="523081" y="13856"/>
                  <a:pt x="476250" y="20206"/>
                </a:cubicBezTo>
                <a:lnTo>
                  <a:pt x="483394" y="174988"/>
                </a:lnTo>
                <a:lnTo>
                  <a:pt x="0" y="196418"/>
                </a:lnTo>
                <a:close/>
              </a:path>
            </a:pathLst>
          </a:custGeom>
          <a:solidFill>
            <a:srgbClr val="C7C8CA"/>
          </a:solidFill>
          <a:ln>
            <a:solidFill>
              <a:srgbClr val="C7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BE01A1-C8B9-464C-A475-8413AFEA5EB7}"/>
              </a:ext>
            </a:extLst>
          </p:cNvPr>
          <p:cNvSpPr txBox="1"/>
          <p:nvPr/>
        </p:nvSpPr>
        <p:spPr>
          <a:xfrm rot="21245563">
            <a:off x="4317558" y="3045349"/>
            <a:ext cx="736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MULTIPURPOSE</a:t>
            </a:r>
          </a:p>
          <a:p>
            <a:pPr algn="ctr"/>
            <a:r>
              <a:rPr lang="en-US" sz="600" dirty="0"/>
              <a:t>2062 SF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E01D0D-4297-4298-B487-63950A5EA9C3}"/>
              </a:ext>
            </a:extLst>
          </p:cNvPr>
          <p:cNvSpPr/>
          <p:nvPr/>
        </p:nvSpPr>
        <p:spPr>
          <a:xfrm rot="21125867">
            <a:off x="4850905" y="2704443"/>
            <a:ext cx="240074" cy="63294"/>
          </a:xfrm>
          <a:prstGeom prst="rect">
            <a:avLst/>
          </a:prstGeom>
          <a:solidFill>
            <a:srgbClr val="C7C8CA"/>
          </a:solidFill>
          <a:ln>
            <a:solidFill>
              <a:srgbClr val="C7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>
                <a:solidFill>
                  <a:schemeClr val="tx1"/>
                </a:solidFill>
              </a:rPr>
              <a:t>46’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0A9638D-BA26-4EC6-B5ED-42485E767A5C}"/>
              </a:ext>
            </a:extLst>
          </p:cNvPr>
          <p:cNvSpPr/>
          <p:nvPr/>
        </p:nvSpPr>
        <p:spPr>
          <a:xfrm>
            <a:off x="4452860" y="2534705"/>
            <a:ext cx="235302" cy="50634"/>
          </a:xfrm>
          <a:custGeom>
            <a:avLst/>
            <a:gdLst>
              <a:gd name="connsiteX0" fmla="*/ 0 w 235302"/>
              <a:gd name="connsiteY0" fmla="*/ 23828 h 50634"/>
              <a:gd name="connsiteX1" fmla="*/ 229345 w 235302"/>
              <a:gd name="connsiteY1" fmla="*/ 0 h 50634"/>
              <a:gd name="connsiteX2" fmla="*/ 235302 w 235302"/>
              <a:gd name="connsiteY2" fmla="*/ 50634 h 50634"/>
              <a:gd name="connsiteX3" fmla="*/ 0 w 235302"/>
              <a:gd name="connsiteY3" fmla="*/ 23828 h 5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302" h="50634">
                <a:moveTo>
                  <a:pt x="0" y="23828"/>
                </a:moveTo>
                <a:lnTo>
                  <a:pt x="229345" y="0"/>
                </a:lnTo>
                <a:lnTo>
                  <a:pt x="235302" y="50634"/>
                </a:lnTo>
                <a:lnTo>
                  <a:pt x="0" y="23828"/>
                </a:lnTo>
                <a:close/>
              </a:path>
            </a:pathLst>
          </a:custGeom>
          <a:solidFill>
            <a:srgbClr val="C7C8CA"/>
          </a:solidFill>
          <a:ln>
            <a:solidFill>
              <a:srgbClr val="C7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45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ED3CB0-41EC-43AE-BAE1-82016E7D08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935" y="932929"/>
            <a:ext cx="5006685" cy="592507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17" y="705563"/>
            <a:ext cx="7886700" cy="55991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Scheme A Floor Plan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Reduction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-2414 SF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41EE736-9994-40B9-B6AC-777AD61F0D6D}"/>
              </a:ext>
            </a:extLst>
          </p:cNvPr>
          <p:cNvSpPr/>
          <p:nvPr/>
        </p:nvSpPr>
        <p:spPr>
          <a:xfrm>
            <a:off x="3022979" y="2477068"/>
            <a:ext cx="743949" cy="2006221"/>
          </a:xfrm>
          <a:custGeom>
            <a:avLst/>
            <a:gdLst>
              <a:gd name="connsiteX0" fmla="*/ 129654 w 750627"/>
              <a:gd name="connsiteY0" fmla="*/ 0 h 2019868"/>
              <a:gd name="connsiteX1" fmla="*/ 0 w 750627"/>
              <a:gd name="connsiteY1" fmla="*/ 1992573 h 2019868"/>
              <a:gd name="connsiteX2" fmla="*/ 723331 w 750627"/>
              <a:gd name="connsiteY2" fmla="*/ 2019868 h 2019868"/>
              <a:gd name="connsiteX3" fmla="*/ 750627 w 750627"/>
              <a:gd name="connsiteY3" fmla="*/ 1426191 h 2019868"/>
              <a:gd name="connsiteX4" fmla="*/ 743803 w 750627"/>
              <a:gd name="connsiteY4" fmla="*/ 573206 h 2019868"/>
              <a:gd name="connsiteX5" fmla="*/ 518615 w 750627"/>
              <a:gd name="connsiteY5" fmla="*/ 580030 h 2019868"/>
              <a:gd name="connsiteX6" fmla="*/ 518615 w 750627"/>
              <a:gd name="connsiteY6" fmla="*/ 13647 h 2019868"/>
              <a:gd name="connsiteX0" fmla="*/ 129654 w 743949"/>
              <a:gd name="connsiteY0" fmla="*/ 0 h 2019868"/>
              <a:gd name="connsiteX1" fmla="*/ 0 w 743949"/>
              <a:gd name="connsiteY1" fmla="*/ 1992573 h 2019868"/>
              <a:gd name="connsiteX2" fmla="*/ 723331 w 743949"/>
              <a:gd name="connsiteY2" fmla="*/ 2019868 h 2019868"/>
              <a:gd name="connsiteX3" fmla="*/ 723331 w 743949"/>
              <a:gd name="connsiteY3" fmla="*/ 1419367 h 2019868"/>
              <a:gd name="connsiteX4" fmla="*/ 743803 w 743949"/>
              <a:gd name="connsiteY4" fmla="*/ 573206 h 2019868"/>
              <a:gd name="connsiteX5" fmla="*/ 518615 w 743949"/>
              <a:gd name="connsiteY5" fmla="*/ 580030 h 2019868"/>
              <a:gd name="connsiteX6" fmla="*/ 518615 w 743949"/>
              <a:gd name="connsiteY6" fmla="*/ 13647 h 2019868"/>
              <a:gd name="connsiteX0" fmla="*/ 129654 w 743949"/>
              <a:gd name="connsiteY0" fmla="*/ 0 h 2006221"/>
              <a:gd name="connsiteX1" fmla="*/ 0 w 743949"/>
              <a:gd name="connsiteY1" fmla="*/ 1992573 h 2006221"/>
              <a:gd name="connsiteX2" fmla="*/ 709683 w 743949"/>
              <a:gd name="connsiteY2" fmla="*/ 2006221 h 2006221"/>
              <a:gd name="connsiteX3" fmla="*/ 723331 w 743949"/>
              <a:gd name="connsiteY3" fmla="*/ 1419367 h 2006221"/>
              <a:gd name="connsiteX4" fmla="*/ 743803 w 743949"/>
              <a:gd name="connsiteY4" fmla="*/ 573206 h 2006221"/>
              <a:gd name="connsiteX5" fmla="*/ 518615 w 743949"/>
              <a:gd name="connsiteY5" fmla="*/ 580030 h 2006221"/>
              <a:gd name="connsiteX6" fmla="*/ 518615 w 743949"/>
              <a:gd name="connsiteY6" fmla="*/ 13647 h 200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949" h="2006221">
                <a:moveTo>
                  <a:pt x="129654" y="0"/>
                </a:moveTo>
                <a:lnTo>
                  <a:pt x="0" y="1992573"/>
                </a:lnTo>
                <a:lnTo>
                  <a:pt x="709683" y="2006221"/>
                </a:lnTo>
                <a:lnTo>
                  <a:pt x="723331" y="1419367"/>
                </a:lnTo>
                <a:cubicBezTo>
                  <a:pt x="721056" y="1135039"/>
                  <a:pt x="746078" y="857534"/>
                  <a:pt x="743803" y="573206"/>
                </a:cubicBezTo>
                <a:lnTo>
                  <a:pt x="518615" y="580030"/>
                </a:lnTo>
                <a:lnTo>
                  <a:pt x="518615" y="13647"/>
                </a:lnTo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22DEEE3-4E1D-4DB1-93EC-9EDC268CF596}"/>
              </a:ext>
            </a:extLst>
          </p:cNvPr>
          <p:cNvSpPr/>
          <p:nvPr/>
        </p:nvSpPr>
        <p:spPr>
          <a:xfrm>
            <a:off x="3043451" y="2497540"/>
            <a:ext cx="736979" cy="1992573"/>
          </a:xfrm>
          <a:custGeom>
            <a:avLst/>
            <a:gdLst>
              <a:gd name="connsiteX0" fmla="*/ 498143 w 736979"/>
              <a:gd name="connsiteY0" fmla="*/ 0 h 1992573"/>
              <a:gd name="connsiteX1" fmla="*/ 498143 w 736979"/>
              <a:gd name="connsiteY1" fmla="*/ 566382 h 1992573"/>
              <a:gd name="connsiteX2" fmla="*/ 736979 w 736979"/>
              <a:gd name="connsiteY2" fmla="*/ 552735 h 1992573"/>
              <a:gd name="connsiteX3" fmla="*/ 696036 w 736979"/>
              <a:gd name="connsiteY3" fmla="*/ 1992573 h 1992573"/>
              <a:gd name="connsiteX4" fmla="*/ 0 w 736979"/>
              <a:gd name="connsiteY4" fmla="*/ 1985750 h 1992573"/>
              <a:gd name="connsiteX0" fmla="*/ 498143 w 736979"/>
              <a:gd name="connsiteY0" fmla="*/ 0 h 1992573"/>
              <a:gd name="connsiteX1" fmla="*/ 504967 w 736979"/>
              <a:gd name="connsiteY1" fmla="*/ 552735 h 1992573"/>
              <a:gd name="connsiteX2" fmla="*/ 736979 w 736979"/>
              <a:gd name="connsiteY2" fmla="*/ 552735 h 1992573"/>
              <a:gd name="connsiteX3" fmla="*/ 696036 w 736979"/>
              <a:gd name="connsiteY3" fmla="*/ 1992573 h 1992573"/>
              <a:gd name="connsiteX4" fmla="*/ 0 w 736979"/>
              <a:gd name="connsiteY4" fmla="*/ 1985750 h 199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979" h="1992573">
                <a:moveTo>
                  <a:pt x="498143" y="0"/>
                </a:moveTo>
                <a:cubicBezTo>
                  <a:pt x="500418" y="184245"/>
                  <a:pt x="502692" y="368490"/>
                  <a:pt x="504967" y="552735"/>
                </a:cubicBezTo>
                <a:lnTo>
                  <a:pt x="736979" y="552735"/>
                </a:lnTo>
                <a:lnTo>
                  <a:pt x="696036" y="1992573"/>
                </a:lnTo>
                <a:lnTo>
                  <a:pt x="0" y="198575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F70BC2-F325-4F6B-8417-980E93D89243}"/>
              </a:ext>
            </a:extLst>
          </p:cNvPr>
          <p:cNvSpPr/>
          <p:nvPr/>
        </p:nvSpPr>
        <p:spPr>
          <a:xfrm>
            <a:off x="4127500" y="2190750"/>
            <a:ext cx="743949" cy="559918"/>
          </a:xfrm>
          <a:prstGeom prst="rect">
            <a:avLst/>
          </a:prstGeom>
          <a:solidFill>
            <a:srgbClr val="C7C8CA"/>
          </a:solidFill>
          <a:ln>
            <a:solidFill>
              <a:srgbClr val="C7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CA4D918-4D5B-44F3-9FE7-F2067A9B376E}"/>
              </a:ext>
            </a:extLst>
          </p:cNvPr>
          <p:cNvSpPr/>
          <p:nvPr/>
        </p:nvSpPr>
        <p:spPr>
          <a:xfrm>
            <a:off x="3905250" y="1657350"/>
            <a:ext cx="1169670" cy="834390"/>
          </a:xfrm>
          <a:custGeom>
            <a:avLst/>
            <a:gdLst>
              <a:gd name="connsiteX0" fmla="*/ 1169670 w 1169670"/>
              <a:gd name="connsiteY0" fmla="*/ 712470 h 834390"/>
              <a:gd name="connsiteX1" fmla="*/ 49530 w 1169670"/>
              <a:gd name="connsiteY1" fmla="*/ 834390 h 834390"/>
              <a:gd name="connsiteX2" fmla="*/ 0 w 1169670"/>
              <a:gd name="connsiteY2" fmla="*/ 80010 h 834390"/>
              <a:gd name="connsiteX3" fmla="*/ 392430 w 1169670"/>
              <a:gd name="connsiteY3" fmla="*/ 60960 h 834390"/>
              <a:gd name="connsiteX4" fmla="*/ 400050 w 1169670"/>
              <a:gd name="connsiteY4" fmla="*/ 171450 h 834390"/>
              <a:gd name="connsiteX5" fmla="*/ 601980 w 1169670"/>
              <a:gd name="connsiteY5" fmla="*/ 156210 h 834390"/>
              <a:gd name="connsiteX6" fmla="*/ 594360 w 1169670"/>
              <a:gd name="connsiteY6" fmla="*/ 49530 h 834390"/>
              <a:gd name="connsiteX7" fmla="*/ 1135380 w 1169670"/>
              <a:gd name="connsiteY7" fmla="*/ 0 h 834390"/>
              <a:gd name="connsiteX8" fmla="*/ 1169670 w 1169670"/>
              <a:gd name="connsiteY8" fmla="*/ 712470 h 83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9670" h="834390">
                <a:moveTo>
                  <a:pt x="1169670" y="712470"/>
                </a:moveTo>
                <a:lnTo>
                  <a:pt x="49530" y="834390"/>
                </a:lnTo>
                <a:lnTo>
                  <a:pt x="0" y="80010"/>
                </a:lnTo>
                <a:lnTo>
                  <a:pt x="392430" y="60960"/>
                </a:lnTo>
                <a:lnTo>
                  <a:pt x="400050" y="171450"/>
                </a:lnTo>
                <a:lnTo>
                  <a:pt x="601980" y="156210"/>
                </a:lnTo>
                <a:lnTo>
                  <a:pt x="594360" y="49530"/>
                </a:lnTo>
                <a:lnTo>
                  <a:pt x="1135380" y="0"/>
                </a:lnTo>
                <a:lnTo>
                  <a:pt x="1169670" y="71247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3FEEA7-D1AB-4798-9676-6FB59D075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9899">
            <a:off x="4015896" y="2141220"/>
            <a:ext cx="930552" cy="434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A1E321-9AB3-4207-831A-FC1C1958D255}"/>
              </a:ext>
            </a:extLst>
          </p:cNvPr>
          <p:cNvSpPr/>
          <p:nvPr/>
        </p:nvSpPr>
        <p:spPr>
          <a:xfrm>
            <a:off x="3905250" y="1405890"/>
            <a:ext cx="876300" cy="4038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9B0158-4891-4014-AF9F-7A796B4B8D24}"/>
              </a:ext>
            </a:extLst>
          </p:cNvPr>
          <p:cNvCxnSpPr>
            <a:cxnSpLocks/>
            <a:stCxn id="9" idx="1"/>
          </p:cNvCxnSpPr>
          <p:nvPr/>
        </p:nvCxnSpPr>
        <p:spPr>
          <a:xfrm flipV="1">
            <a:off x="3954780" y="2438400"/>
            <a:ext cx="491490" cy="533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00D0DC-EDC6-4BF0-B92F-5A3B569CB328}"/>
              </a:ext>
            </a:extLst>
          </p:cNvPr>
          <p:cNvCxnSpPr>
            <a:cxnSpLocks/>
          </p:cNvCxnSpPr>
          <p:nvPr/>
        </p:nvCxnSpPr>
        <p:spPr>
          <a:xfrm flipV="1">
            <a:off x="4645946" y="2328538"/>
            <a:ext cx="666632" cy="83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114CE59-AF65-43D8-87E2-5437646747C2}"/>
              </a:ext>
            </a:extLst>
          </p:cNvPr>
          <p:cNvSpPr/>
          <p:nvPr/>
        </p:nvSpPr>
        <p:spPr>
          <a:xfrm>
            <a:off x="4028123" y="2448401"/>
            <a:ext cx="432912" cy="157639"/>
          </a:xfrm>
          <a:custGeom>
            <a:avLst/>
            <a:gdLst>
              <a:gd name="connsiteX0" fmla="*/ 0 w 449580"/>
              <a:gd name="connsiteY0" fmla="*/ 41910 h 160020"/>
              <a:gd name="connsiteX1" fmla="*/ 11430 w 449580"/>
              <a:gd name="connsiteY1" fmla="*/ 160020 h 160020"/>
              <a:gd name="connsiteX2" fmla="*/ 449580 w 449580"/>
              <a:gd name="connsiteY2" fmla="*/ 125730 h 160020"/>
              <a:gd name="connsiteX3" fmla="*/ 419100 w 449580"/>
              <a:gd name="connsiteY3" fmla="*/ 0 h 160020"/>
              <a:gd name="connsiteX4" fmla="*/ 0 w 449580"/>
              <a:gd name="connsiteY4" fmla="*/ 41910 h 160020"/>
              <a:gd name="connsiteX0" fmla="*/ 0 w 444818"/>
              <a:gd name="connsiteY0" fmla="*/ 41910 h 160020"/>
              <a:gd name="connsiteX1" fmla="*/ 11430 w 444818"/>
              <a:gd name="connsiteY1" fmla="*/ 160020 h 160020"/>
              <a:gd name="connsiteX2" fmla="*/ 444818 w 444818"/>
              <a:gd name="connsiteY2" fmla="*/ 125730 h 160020"/>
              <a:gd name="connsiteX3" fmla="*/ 419100 w 444818"/>
              <a:gd name="connsiteY3" fmla="*/ 0 h 160020"/>
              <a:gd name="connsiteX4" fmla="*/ 0 w 444818"/>
              <a:gd name="connsiteY4" fmla="*/ 41910 h 160020"/>
              <a:gd name="connsiteX0" fmla="*/ 0 w 444818"/>
              <a:gd name="connsiteY0" fmla="*/ 41910 h 160020"/>
              <a:gd name="connsiteX1" fmla="*/ 11430 w 444818"/>
              <a:gd name="connsiteY1" fmla="*/ 160020 h 160020"/>
              <a:gd name="connsiteX2" fmla="*/ 444818 w 444818"/>
              <a:gd name="connsiteY2" fmla="*/ 132874 h 160020"/>
              <a:gd name="connsiteX3" fmla="*/ 419100 w 444818"/>
              <a:gd name="connsiteY3" fmla="*/ 0 h 160020"/>
              <a:gd name="connsiteX4" fmla="*/ 0 w 444818"/>
              <a:gd name="connsiteY4" fmla="*/ 41910 h 160020"/>
              <a:gd name="connsiteX0" fmla="*/ 0 w 437675"/>
              <a:gd name="connsiteY0" fmla="*/ 41910 h 160020"/>
              <a:gd name="connsiteX1" fmla="*/ 11430 w 437675"/>
              <a:gd name="connsiteY1" fmla="*/ 160020 h 160020"/>
              <a:gd name="connsiteX2" fmla="*/ 437675 w 437675"/>
              <a:gd name="connsiteY2" fmla="*/ 128112 h 160020"/>
              <a:gd name="connsiteX3" fmla="*/ 419100 w 437675"/>
              <a:gd name="connsiteY3" fmla="*/ 0 h 160020"/>
              <a:gd name="connsiteX4" fmla="*/ 0 w 437675"/>
              <a:gd name="connsiteY4" fmla="*/ 41910 h 160020"/>
              <a:gd name="connsiteX0" fmla="*/ 0 w 437675"/>
              <a:gd name="connsiteY0" fmla="*/ 39529 h 157639"/>
              <a:gd name="connsiteX1" fmla="*/ 11430 w 437675"/>
              <a:gd name="connsiteY1" fmla="*/ 157639 h 157639"/>
              <a:gd name="connsiteX2" fmla="*/ 437675 w 437675"/>
              <a:gd name="connsiteY2" fmla="*/ 125731 h 157639"/>
              <a:gd name="connsiteX3" fmla="*/ 419100 w 437675"/>
              <a:gd name="connsiteY3" fmla="*/ 0 h 157639"/>
              <a:gd name="connsiteX4" fmla="*/ 0 w 437675"/>
              <a:gd name="connsiteY4" fmla="*/ 39529 h 157639"/>
              <a:gd name="connsiteX0" fmla="*/ 0 w 432912"/>
              <a:gd name="connsiteY0" fmla="*/ 46673 h 157639"/>
              <a:gd name="connsiteX1" fmla="*/ 6667 w 432912"/>
              <a:gd name="connsiteY1" fmla="*/ 157639 h 157639"/>
              <a:gd name="connsiteX2" fmla="*/ 432912 w 432912"/>
              <a:gd name="connsiteY2" fmla="*/ 125731 h 157639"/>
              <a:gd name="connsiteX3" fmla="*/ 414337 w 432912"/>
              <a:gd name="connsiteY3" fmla="*/ 0 h 157639"/>
              <a:gd name="connsiteX4" fmla="*/ 0 w 432912"/>
              <a:gd name="connsiteY4" fmla="*/ 46673 h 15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912" h="157639">
                <a:moveTo>
                  <a:pt x="0" y="46673"/>
                </a:moveTo>
                <a:lnTo>
                  <a:pt x="6667" y="157639"/>
                </a:lnTo>
                <a:lnTo>
                  <a:pt x="432912" y="125731"/>
                </a:lnTo>
                <a:lnTo>
                  <a:pt x="414337" y="0"/>
                </a:lnTo>
                <a:lnTo>
                  <a:pt x="0" y="46673"/>
                </a:lnTo>
                <a:close/>
              </a:path>
            </a:pathLst>
          </a:custGeom>
          <a:solidFill>
            <a:srgbClr val="C7C8CA"/>
          </a:solidFill>
          <a:ln>
            <a:solidFill>
              <a:srgbClr val="C7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3F3B839-5B4E-4074-B3F3-76FCF93FAD5E}"/>
              </a:ext>
            </a:extLst>
          </p:cNvPr>
          <p:cNvSpPr/>
          <p:nvPr/>
        </p:nvSpPr>
        <p:spPr>
          <a:xfrm>
            <a:off x="4464844" y="2372950"/>
            <a:ext cx="627040" cy="196418"/>
          </a:xfrm>
          <a:custGeom>
            <a:avLst/>
            <a:gdLst>
              <a:gd name="connsiteX0" fmla="*/ 0 w 616744"/>
              <a:gd name="connsiteY0" fmla="*/ 178594 h 178594"/>
              <a:gd name="connsiteX1" fmla="*/ 200025 w 616744"/>
              <a:gd name="connsiteY1" fmla="*/ 159544 h 178594"/>
              <a:gd name="connsiteX2" fmla="*/ 178594 w 616744"/>
              <a:gd name="connsiteY2" fmla="*/ 54769 h 178594"/>
              <a:gd name="connsiteX3" fmla="*/ 616744 w 616744"/>
              <a:gd name="connsiteY3" fmla="*/ 0 h 178594"/>
              <a:gd name="connsiteX4" fmla="*/ 466725 w 616744"/>
              <a:gd name="connsiteY4" fmla="*/ 19050 h 178594"/>
              <a:gd name="connsiteX5" fmla="*/ 483394 w 616744"/>
              <a:gd name="connsiteY5" fmla="*/ 173832 h 178594"/>
              <a:gd name="connsiteX6" fmla="*/ 0 w 616744"/>
              <a:gd name="connsiteY6" fmla="*/ 178594 h 178594"/>
              <a:gd name="connsiteX0" fmla="*/ 0 w 616744"/>
              <a:gd name="connsiteY0" fmla="*/ 195262 h 195262"/>
              <a:gd name="connsiteX1" fmla="*/ 200025 w 616744"/>
              <a:gd name="connsiteY1" fmla="*/ 159544 h 195262"/>
              <a:gd name="connsiteX2" fmla="*/ 178594 w 616744"/>
              <a:gd name="connsiteY2" fmla="*/ 54769 h 195262"/>
              <a:gd name="connsiteX3" fmla="*/ 616744 w 616744"/>
              <a:gd name="connsiteY3" fmla="*/ 0 h 195262"/>
              <a:gd name="connsiteX4" fmla="*/ 466725 w 616744"/>
              <a:gd name="connsiteY4" fmla="*/ 19050 h 195262"/>
              <a:gd name="connsiteX5" fmla="*/ 483394 w 616744"/>
              <a:gd name="connsiteY5" fmla="*/ 173832 h 195262"/>
              <a:gd name="connsiteX6" fmla="*/ 0 w 616744"/>
              <a:gd name="connsiteY6" fmla="*/ 195262 h 195262"/>
              <a:gd name="connsiteX0" fmla="*/ 0 w 627040"/>
              <a:gd name="connsiteY0" fmla="*/ 196418 h 196418"/>
              <a:gd name="connsiteX1" fmla="*/ 200025 w 627040"/>
              <a:gd name="connsiteY1" fmla="*/ 160700 h 196418"/>
              <a:gd name="connsiteX2" fmla="*/ 178594 w 627040"/>
              <a:gd name="connsiteY2" fmla="*/ 55925 h 196418"/>
              <a:gd name="connsiteX3" fmla="*/ 616744 w 627040"/>
              <a:gd name="connsiteY3" fmla="*/ 1156 h 196418"/>
              <a:gd name="connsiteX4" fmla="*/ 476250 w 627040"/>
              <a:gd name="connsiteY4" fmla="*/ 20206 h 196418"/>
              <a:gd name="connsiteX5" fmla="*/ 483394 w 627040"/>
              <a:gd name="connsiteY5" fmla="*/ 174988 h 196418"/>
              <a:gd name="connsiteX6" fmla="*/ 0 w 627040"/>
              <a:gd name="connsiteY6" fmla="*/ 196418 h 19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040" h="196418">
                <a:moveTo>
                  <a:pt x="0" y="196418"/>
                </a:moveTo>
                <a:lnTo>
                  <a:pt x="200025" y="160700"/>
                </a:lnTo>
                <a:lnTo>
                  <a:pt x="178594" y="55925"/>
                </a:lnTo>
                <a:lnTo>
                  <a:pt x="616744" y="1156"/>
                </a:lnTo>
                <a:cubicBezTo>
                  <a:pt x="666353" y="-4797"/>
                  <a:pt x="523081" y="13856"/>
                  <a:pt x="476250" y="20206"/>
                </a:cubicBezTo>
                <a:lnTo>
                  <a:pt x="483394" y="174988"/>
                </a:lnTo>
                <a:lnTo>
                  <a:pt x="0" y="196418"/>
                </a:lnTo>
                <a:close/>
              </a:path>
            </a:pathLst>
          </a:custGeom>
          <a:solidFill>
            <a:srgbClr val="C7C8CA"/>
          </a:solidFill>
          <a:ln>
            <a:solidFill>
              <a:srgbClr val="C7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BE01A1-C8B9-464C-A475-8413AFEA5EB7}"/>
              </a:ext>
            </a:extLst>
          </p:cNvPr>
          <p:cNvSpPr txBox="1"/>
          <p:nvPr/>
        </p:nvSpPr>
        <p:spPr>
          <a:xfrm rot="21245563">
            <a:off x="4317558" y="3045349"/>
            <a:ext cx="736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MULTIPURPOSE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2062 SF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E01D0D-4297-4298-B487-63950A5EA9C3}"/>
              </a:ext>
            </a:extLst>
          </p:cNvPr>
          <p:cNvSpPr/>
          <p:nvPr/>
        </p:nvSpPr>
        <p:spPr>
          <a:xfrm rot="21125867">
            <a:off x="4850905" y="2704443"/>
            <a:ext cx="240074" cy="63294"/>
          </a:xfrm>
          <a:prstGeom prst="rect">
            <a:avLst/>
          </a:prstGeom>
          <a:solidFill>
            <a:srgbClr val="C7C8CA"/>
          </a:solidFill>
          <a:ln>
            <a:solidFill>
              <a:srgbClr val="C7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46’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7A1D57-D118-447A-8D57-F9C058C3C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0" y="4190916"/>
            <a:ext cx="1594110" cy="105810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103E40E-1926-41A8-96DC-CB3641603791}"/>
              </a:ext>
            </a:extLst>
          </p:cNvPr>
          <p:cNvSpPr/>
          <p:nvPr/>
        </p:nvSpPr>
        <p:spPr>
          <a:xfrm>
            <a:off x="3681506" y="5187576"/>
            <a:ext cx="1804894" cy="191248"/>
          </a:xfrm>
          <a:custGeom>
            <a:avLst/>
            <a:gdLst>
              <a:gd name="connsiteX0" fmla="*/ 0 w 1804894"/>
              <a:gd name="connsiteY0" fmla="*/ 137459 h 191248"/>
              <a:gd name="connsiteX1" fmla="*/ 11953 w 1804894"/>
              <a:gd name="connsiteY1" fmla="*/ 5977 h 191248"/>
              <a:gd name="connsiteX2" fmla="*/ 1804894 w 1804894"/>
              <a:gd name="connsiteY2" fmla="*/ 0 h 191248"/>
              <a:gd name="connsiteX3" fmla="*/ 1786965 w 1804894"/>
              <a:gd name="connsiteY3" fmla="*/ 191248 h 191248"/>
              <a:gd name="connsiteX4" fmla="*/ 227106 w 1804894"/>
              <a:gd name="connsiteY4" fmla="*/ 143436 h 191248"/>
              <a:gd name="connsiteX5" fmla="*/ 0 w 1804894"/>
              <a:gd name="connsiteY5" fmla="*/ 137459 h 19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4894" h="191248">
                <a:moveTo>
                  <a:pt x="0" y="137459"/>
                </a:moveTo>
                <a:lnTo>
                  <a:pt x="11953" y="5977"/>
                </a:lnTo>
                <a:lnTo>
                  <a:pt x="1804894" y="0"/>
                </a:lnTo>
                <a:lnTo>
                  <a:pt x="1786965" y="191248"/>
                </a:lnTo>
                <a:lnTo>
                  <a:pt x="227106" y="143436"/>
                </a:lnTo>
                <a:lnTo>
                  <a:pt x="0" y="137459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3FB4E5-B749-42BD-B5C9-FF35FE280CF1}"/>
              </a:ext>
            </a:extLst>
          </p:cNvPr>
          <p:cNvCxnSpPr/>
          <p:nvPr/>
        </p:nvCxnSpPr>
        <p:spPr>
          <a:xfrm>
            <a:off x="5486400" y="4268972"/>
            <a:ext cx="600740" cy="1116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60FEB79-1D0F-4C23-BBB8-72779F3ECD70}"/>
              </a:ext>
            </a:extLst>
          </p:cNvPr>
          <p:cNvSpPr/>
          <p:nvPr/>
        </p:nvSpPr>
        <p:spPr>
          <a:xfrm>
            <a:off x="5470451" y="4284921"/>
            <a:ext cx="664535" cy="154172"/>
          </a:xfrm>
          <a:custGeom>
            <a:avLst/>
            <a:gdLst>
              <a:gd name="connsiteX0" fmla="*/ 0 w 664535"/>
              <a:gd name="connsiteY0" fmla="*/ 154172 h 154172"/>
              <a:gd name="connsiteX1" fmla="*/ 26582 w 664535"/>
              <a:gd name="connsiteY1" fmla="*/ 0 h 154172"/>
              <a:gd name="connsiteX2" fmla="*/ 664535 w 664535"/>
              <a:gd name="connsiteY2" fmla="*/ 127591 h 154172"/>
              <a:gd name="connsiteX3" fmla="*/ 0 w 664535"/>
              <a:gd name="connsiteY3" fmla="*/ 154172 h 15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535" h="154172">
                <a:moveTo>
                  <a:pt x="0" y="154172"/>
                </a:moveTo>
                <a:lnTo>
                  <a:pt x="26582" y="0"/>
                </a:lnTo>
                <a:lnTo>
                  <a:pt x="664535" y="127591"/>
                </a:lnTo>
                <a:lnTo>
                  <a:pt x="0" y="15417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84ADAA-450E-4116-BF21-86E7B839D9F4}"/>
              </a:ext>
            </a:extLst>
          </p:cNvPr>
          <p:cNvCxnSpPr>
            <a:cxnSpLocks/>
            <a:stCxn id="14" idx="4"/>
            <a:endCxn id="14" idx="4"/>
          </p:cNvCxnSpPr>
          <p:nvPr/>
        </p:nvCxnSpPr>
        <p:spPr>
          <a:xfrm>
            <a:off x="3908612" y="53310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575BEA9-5996-4D7B-92DF-B7C1FAB06FA0}"/>
              </a:ext>
            </a:extLst>
          </p:cNvPr>
          <p:cNvCxnSpPr>
            <a:stCxn id="14" idx="4"/>
          </p:cNvCxnSpPr>
          <p:nvPr/>
        </p:nvCxnSpPr>
        <p:spPr>
          <a:xfrm flipH="1" flipV="1">
            <a:off x="3905250" y="5187576"/>
            <a:ext cx="3362" cy="1434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5595670-92D2-40DE-A0C6-8514522E9868}"/>
              </a:ext>
            </a:extLst>
          </p:cNvPr>
          <p:cNvSpPr txBox="1"/>
          <p:nvPr/>
        </p:nvSpPr>
        <p:spPr>
          <a:xfrm>
            <a:off x="4386609" y="4045689"/>
            <a:ext cx="35298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619 SF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05B7095-C005-4B81-9FC6-B16D57181558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3681506" y="5187576"/>
            <a:ext cx="17739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CFF0EDF2-F022-4F2A-80D0-6B090A5D1047}"/>
              </a:ext>
            </a:extLst>
          </p:cNvPr>
          <p:cNvSpPr/>
          <p:nvPr/>
        </p:nvSpPr>
        <p:spPr>
          <a:xfrm rot="21262035">
            <a:off x="4446270" y="2541523"/>
            <a:ext cx="262458" cy="45719"/>
          </a:xfrm>
          <a:prstGeom prst="rect">
            <a:avLst/>
          </a:prstGeom>
          <a:solidFill>
            <a:srgbClr val="C7C8CA"/>
          </a:solidFill>
          <a:ln>
            <a:solidFill>
              <a:srgbClr val="C7C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551448" y="5724940"/>
            <a:ext cx="107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6,087 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08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2ED3CB0-41EC-43AE-BAE1-82016E7D08E0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21" y="1213178"/>
            <a:ext cx="7886700" cy="55991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Staff Recommends Scheme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Existing Recreation Center Location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0281" y="5352465"/>
            <a:ext cx="81046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Maintains existing park ambiance and provides for overall park and bay views.</a:t>
            </a:r>
          </a:p>
          <a:p>
            <a:pPr algn="ctr"/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" y="2205686"/>
            <a:ext cx="9009794" cy="28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09" y="169607"/>
            <a:ext cx="4902206" cy="559918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Bayfront Park Improvement Project</a:t>
            </a:r>
          </a:p>
        </p:txBody>
      </p:sp>
      <p:pic>
        <p:nvPicPr>
          <p:cNvPr id="4" name="Picture 3" descr="Bayfront Park Map with Lege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890" y="918403"/>
            <a:ext cx="4771563" cy="58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34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2ED3CB0-41EC-43AE-BAE1-82016E7D08E0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97" y="1258082"/>
            <a:ext cx="7886700" cy="55991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Scheme B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Location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303" y="5290413"/>
            <a:ext cx="8147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</a:p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May disrupt existing park </a:t>
            </a:r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character.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2163137"/>
            <a:ext cx="8977747" cy="29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9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2ED3CB0-41EC-43AE-BAE1-82016E7D08E0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97" y="1258082"/>
            <a:ext cx="7886700" cy="55991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250" y="2592124"/>
            <a:ext cx="78558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Public Works to proceed with finalizing a concept that includes the existing recreation center location with a conceptual program that includes the current schemes unless specific reduction(s) are requested.  As part of finalizing the concept, WJA can document square foot reduction </a:t>
            </a:r>
            <a:r>
              <a:rPr lang="en-US" sz="2400" dirty="0" smtClean="0"/>
              <a:t>alternatives.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6304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22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262548" y="2965503"/>
            <a:ext cx="3071749" cy="635612"/>
          </a:xfrm>
        </p:spPr>
        <p:txBody>
          <a:bodyPr>
            <a:normAutofit fontScale="90000"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3169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75" y="831143"/>
            <a:ext cx="7886700" cy="55991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Bayfront Park Improvement Project</a:t>
            </a:r>
          </a:p>
        </p:txBody>
      </p:sp>
      <p:pic>
        <p:nvPicPr>
          <p:cNvPr id="13" name="Picture 12" descr="Bayfront Park Waterview">
            <a:extLst>
              <a:ext uri="{FF2B5EF4-FFF2-40B4-BE49-F238E27FC236}">
                <a16:creationId xmlns:a16="http://schemas.microsoft.com/office/drawing/2014/main" id="{CA2C5D78-66C9-4514-9DDF-06B385BBA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527048"/>
            <a:ext cx="3657600" cy="243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Bayfront Park Shelter">
            <a:extLst>
              <a:ext uri="{FF2B5EF4-FFF2-40B4-BE49-F238E27FC236}">
                <a16:creationId xmlns:a16="http://schemas.microsoft.com/office/drawing/2014/main" id="{9C0CE3F0-757E-4559-AB2B-AFDB7D4D5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5" y="1551709"/>
            <a:ext cx="3657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Bayfront Park Walking Path">
            <a:extLst>
              <a:ext uri="{FF2B5EF4-FFF2-40B4-BE49-F238E27FC236}">
                <a16:creationId xmlns:a16="http://schemas.microsoft.com/office/drawing/2014/main" id="{4BCCDCCF-2AB1-4D97-A9EC-442D201C64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5" y="4191000"/>
            <a:ext cx="3657600" cy="2374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Bayfront Park Pavilion">
            <a:extLst>
              <a:ext uri="{FF2B5EF4-FFF2-40B4-BE49-F238E27FC236}">
                <a16:creationId xmlns:a16="http://schemas.microsoft.com/office/drawing/2014/main" id="{57F83424-A29F-4212-A5B9-3656273829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5" y="4161628"/>
            <a:ext cx="3657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01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75" y="831143"/>
            <a:ext cx="7886700" cy="55991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Bayfront Park Improvement Project</a:t>
            </a:r>
          </a:p>
        </p:txBody>
      </p:sp>
      <p:pic>
        <p:nvPicPr>
          <p:cNvPr id="8" name="Picture 7" descr="Bayfront Park Entrance">
            <a:extLst>
              <a:ext uri="{FF2B5EF4-FFF2-40B4-BE49-F238E27FC236}">
                <a16:creationId xmlns:a16="http://schemas.microsoft.com/office/drawing/2014/main" id="{F919E106-A293-4CB8-8F52-9A918DC2E9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657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Water Shelter">
            <a:extLst>
              <a:ext uri="{FF2B5EF4-FFF2-40B4-BE49-F238E27FC236}">
                <a16:creationId xmlns:a16="http://schemas.microsoft.com/office/drawing/2014/main" id="{BB735943-DC4F-48DE-89C5-66C358D25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84" y="1579418"/>
            <a:ext cx="3657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Playground">
            <a:extLst>
              <a:ext uri="{FF2B5EF4-FFF2-40B4-BE49-F238E27FC236}">
                <a16:creationId xmlns:a16="http://schemas.microsoft.com/office/drawing/2014/main" id="{6F1D3715-6A53-4385-A690-1E7B0B201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1000"/>
            <a:ext cx="3657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Kayak Slips">
            <a:extLst>
              <a:ext uri="{FF2B5EF4-FFF2-40B4-BE49-F238E27FC236}">
                <a16:creationId xmlns:a16="http://schemas.microsoft.com/office/drawing/2014/main" id="{F7418A39-09A5-4731-BD3F-8AA20CFD7C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57" y="4188691"/>
            <a:ext cx="3657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131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75" y="786239"/>
            <a:ext cx="7886700" cy="55991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Bayfront Park Improvement Project</a:t>
            </a:r>
          </a:p>
        </p:txBody>
      </p:sp>
      <p:pic>
        <p:nvPicPr>
          <p:cNvPr id="6" name="Picture 5" descr="Tennis Courts">
            <a:extLst>
              <a:ext uri="{FF2B5EF4-FFF2-40B4-BE49-F238E27FC236}">
                <a16:creationId xmlns:a16="http://schemas.microsoft.com/office/drawing/2014/main" id="{63326E5B-7BA1-474C-A68F-EF3D6822F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75" y="1527298"/>
            <a:ext cx="3657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huffleboard Courts">
            <a:extLst>
              <a:ext uri="{FF2B5EF4-FFF2-40B4-BE49-F238E27FC236}">
                <a16:creationId xmlns:a16="http://schemas.microsoft.com/office/drawing/2014/main" id="{D08EC179-C558-4C15-BF7E-72963B91D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5" y="4101935"/>
            <a:ext cx="3657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Basketball Courts">
            <a:extLst>
              <a:ext uri="{FF2B5EF4-FFF2-40B4-BE49-F238E27FC236}">
                <a16:creationId xmlns:a16="http://schemas.microsoft.com/office/drawing/2014/main" id="{5F046843-C11D-44A2-B61B-1698FA81D6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5" y="1527298"/>
            <a:ext cx="3657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Restrooms">
            <a:extLst>
              <a:ext uri="{FF2B5EF4-FFF2-40B4-BE49-F238E27FC236}">
                <a16:creationId xmlns:a16="http://schemas.microsoft.com/office/drawing/2014/main" id="{586A8FFD-1B8D-4218-83F1-9A70637CF3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75" y="4101935"/>
            <a:ext cx="3657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038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75" y="786239"/>
            <a:ext cx="7886700" cy="55991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Bayfront Park Improvement Project</a:t>
            </a:r>
          </a:p>
        </p:txBody>
      </p:sp>
      <p:pic>
        <p:nvPicPr>
          <p:cNvPr id="9" name="Picture 8" descr="Swings at Playground">
            <a:extLst>
              <a:ext uri="{FF2B5EF4-FFF2-40B4-BE49-F238E27FC236}">
                <a16:creationId xmlns:a16="http://schemas.microsoft.com/office/drawing/2014/main" id="{87296DC6-A259-474A-A4DF-164D1D059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81" y="1550317"/>
            <a:ext cx="3727968" cy="2485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Dog Park">
            <a:extLst>
              <a:ext uri="{FF2B5EF4-FFF2-40B4-BE49-F238E27FC236}">
                <a16:creationId xmlns:a16="http://schemas.microsoft.com/office/drawing/2014/main" id="{FD51ED28-DC1F-4E78-8C97-091F1A81A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149" y="1550317"/>
            <a:ext cx="3352800" cy="2503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Waterfront View of Bayfront P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9063" y="3858777"/>
            <a:ext cx="4288689" cy="2862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5878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75" y="786239"/>
            <a:ext cx="7886700" cy="55991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Bayfront Park Improvement 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37" y="1502229"/>
            <a:ext cx="3391805" cy="4362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" y="4500563"/>
            <a:ext cx="4391025" cy="203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371" y="1526065"/>
            <a:ext cx="3551304" cy="465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41" y="1735078"/>
            <a:ext cx="8228709" cy="55991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Bayfront Park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Recreation Center Concept Planning</a:t>
            </a:r>
          </a:p>
        </p:txBody>
      </p:sp>
      <p:pic>
        <p:nvPicPr>
          <p:cNvPr id="4" name="Picture 3" descr="Scheme A Rec Cent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9" b="16578"/>
          <a:stretch/>
        </p:blipFill>
        <p:spPr>
          <a:xfrm>
            <a:off x="1848295" y="3125153"/>
            <a:ext cx="5105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65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3CB0-41EC-43AE-BAE1-82016E7D08E0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C7C471-71AF-457C-A65F-18F53126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48" y="986933"/>
            <a:ext cx="8228709" cy="55991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Recreation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2016" y="1687409"/>
            <a:ext cx="7789024" cy="508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tabLst>
                <a:tab pos="285750" algn="l"/>
                <a:tab pos="342900" algn="l"/>
              </a:tabLs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Building donated by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the late Dr.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Murf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Klauber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in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1984 and transported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to its current location. 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US" baseline="30000" dirty="0" smtClean="0">
                <a:latin typeface="Arial" panose="020B0604020202020204" pitchFamily="34" charset="0"/>
                <a:ea typeface="Calibri" panose="020F0502020204030204" pitchFamily="34" charset="0"/>
              </a:rPr>
              <a:t>nd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floor exterior totals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~2,800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sf and includes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the following approximate spaces:</a:t>
            </a:r>
            <a:endParaRPr lang="en-US" b="1" u="sng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hangingPunct="0"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Floor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Multi-purpose Room	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1,340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b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Patio/Porch			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690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b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Office				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180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b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Mechanical/Storage		150 sf</a:t>
            </a:r>
            <a:b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Kitchen			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110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b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Restrooms (3)		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150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b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				</a:t>
            </a: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2,620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b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tabLst>
                <a:tab pos="285750" algn="l"/>
                <a:tab pos="342900" algn="l"/>
              </a:tabLs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Multi-purpose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space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used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for private events, fitness classes, and Town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events, one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at a time and with limited capacity. 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  <a:tabLst>
                <a:tab pos="285750" algn="l"/>
                <a:tab pos="342900" algn="l"/>
              </a:tabLs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Building age,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available space, and current Building Code considerations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influence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planning for a new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recreation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center. </a:t>
            </a:r>
            <a:endParaRPr lang="en-US" b="1" u="sng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7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9DA59BE-287F-4B73-A005-2EF5928685BE}" vid="{52DA60F7-E7C1-4DAE-86CE-9B633F7FE6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4.2.19</Template>
  <TotalTime>224</TotalTime>
  <Words>228</Words>
  <Application>Microsoft Office PowerPoint</Application>
  <PresentationFormat>On-screen Show (4:3)</PresentationFormat>
  <Paragraphs>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Bayfront Park Recreation Center Planning </vt:lpstr>
      <vt:lpstr>Bayfront Park Improvement Project</vt:lpstr>
      <vt:lpstr>Bayfront Park Improvement Project</vt:lpstr>
      <vt:lpstr>Bayfront Park Improvement Project</vt:lpstr>
      <vt:lpstr>Bayfront Park Improvement Project</vt:lpstr>
      <vt:lpstr>Bayfront Park Improvement Project</vt:lpstr>
      <vt:lpstr>Bayfront Park Improvement Project</vt:lpstr>
      <vt:lpstr>Bayfront Park  Recreation Center Concept Planning</vt:lpstr>
      <vt:lpstr>Existing Recreation Center Data</vt:lpstr>
      <vt:lpstr>Scheme A Location</vt:lpstr>
      <vt:lpstr>Scheme A Floor Plan</vt:lpstr>
      <vt:lpstr>Scheme B Location</vt:lpstr>
      <vt:lpstr>Scheme B Floorplan</vt:lpstr>
      <vt:lpstr>Bayfront Park  Recreation Center Concept Planning  Potential Reduction(s) </vt:lpstr>
      <vt:lpstr>Scheme A Floor Plan</vt:lpstr>
      <vt:lpstr>Scheme A Floor Plan Reduction 1 -1209 SF</vt:lpstr>
      <vt:lpstr>Scheme A Floor Plan Reduction 2 -2199 SF</vt:lpstr>
      <vt:lpstr>Scheme A Floor Plan Reduction 3 -2414 SF</vt:lpstr>
      <vt:lpstr>Staff Recommends Scheme A  Existing Recreation Center Location</vt:lpstr>
      <vt:lpstr>Scheme B Potential Location</vt:lpstr>
      <vt:lpstr>Next Steps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Bayfront Park Recreation Center Planning</dc:title>
  <dc:creator>Alexandra Lowe-Mains</dc:creator>
  <cp:lastModifiedBy>Alexandra Lowe-Mains</cp:lastModifiedBy>
  <cp:revision>37</cp:revision>
  <dcterms:created xsi:type="dcterms:W3CDTF">2019-06-05T15:23:13Z</dcterms:created>
  <dcterms:modified xsi:type="dcterms:W3CDTF">2019-06-11T20:51:51Z</dcterms:modified>
</cp:coreProperties>
</file>